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6" r:id="rId11"/>
    <p:sldId id="266" r:id="rId12"/>
  </p:sldIdLst>
  <p:sldSz cx="18288000" cy="10287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Just Breathe" panose="020B0604020202020204" charset="0"/>
      <p:regular r:id="rId18"/>
    </p:embeddedFont>
    <p:embeddedFont>
      <p:font typeface="Just Breathe Bold" panose="020B0604020202020204" charset="0"/>
      <p:regular r:id="rId19"/>
    </p:embeddedFont>
    <p:embeddedFont>
      <p:font typeface="Montserrat" panose="020B0604020202020204" charset="-5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7;&#1082;&#1086;&#1080;&#1077;&#1085;&#1076;&#1072;&#1094;&#1080;&#1080;%20&#1076;&#1083;&#1103;%20&#1088;&#1086;&#1076;&#1080;&#1090;&#1077;&#1083;&#1077;&#1081;.pdf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hyperlink" Target="Kartoteka_igr_dlya_rannego_voz_mladsh_doshk%20(1).docx" TargetMode="External"/><Relationship Id="rId2" Type="http://schemas.openxmlformats.org/officeDocument/2006/relationships/hyperlink" Target="https://vk.com/away.php?to=https%3A%2F%2Fsfedu-my.sharepoint.com%2F%3Aw%3A%2Fg%2Fpersonal%2Fvaa_sfedu_ru%2FEX4zXMRHiZ9Oki2TonsavZYBNuKl3o_wnSQSQFkoofSs4w%3Fe%3DF3oLKS&amp;cc_key=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vk.com/away.php?to=https%3A%2F%2Fsfedu-my.sharepoint.com%2F%3Aw%3A%2Fg%2Fpersonal%2Fvaa_sfedu_ru%2FEazQrPiv5txFnVrpY48WCdUB57jxGYxA3uaNwK_MIaojfw%3Fe%3DNbGOu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hyperlink" Target="konsultatsia.docx" TargetMode="External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8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9929" y="680232"/>
            <a:ext cx="18747858" cy="9432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639303" y="7927835"/>
            <a:ext cx="8497013" cy="0"/>
          </a:xfrm>
          <a:prstGeom prst="line">
            <a:avLst/>
          </a:prstGeom>
          <a:ln w="28575" cap="rnd">
            <a:solidFill>
              <a:srgbClr val="FE86BC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4654804" y="3143973"/>
            <a:ext cx="8477785" cy="379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7"/>
              </a:lnSpc>
            </a:pPr>
            <a:r>
              <a:rPr lang="en-US" sz="7710" dirty="0">
                <a:solidFill>
                  <a:srgbClr val="1A2127"/>
                </a:solidFill>
                <a:latin typeface="Just Breathe"/>
              </a:rPr>
              <a:t>РАЗВИТИЕ ФОНЕМАТИЧЕСКОГО ВОСПРИЯТИЯ У ДОШКОЛЬНИКОВ.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83314" y="6664218"/>
            <a:ext cx="7118483" cy="2948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098" dirty="0" err="1">
                <a:solidFill>
                  <a:srgbClr val="1A2127"/>
                </a:solidFill>
                <a:latin typeface="Montserrat"/>
              </a:rPr>
              <a:t>Над</a:t>
            </a:r>
            <a:r>
              <a:rPr lang="en-US" sz="2098" dirty="0">
                <a:solidFill>
                  <a:srgbClr val="1A2127"/>
                </a:solidFill>
                <a:latin typeface="Montserrat"/>
              </a:rPr>
              <a:t> </a:t>
            </a:r>
            <a:r>
              <a:rPr lang="en-US" sz="2098" dirty="0" err="1">
                <a:solidFill>
                  <a:srgbClr val="1A2127"/>
                </a:solidFill>
                <a:latin typeface="Montserrat"/>
              </a:rPr>
              <a:t>проектом</a:t>
            </a:r>
            <a:r>
              <a:rPr lang="en-US" sz="2098" dirty="0">
                <a:solidFill>
                  <a:srgbClr val="1A2127"/>
                </a:solidFill>
                <a:latin typeface="Montserrat"/>
              </a:rPr>
              <a:t> </a:t>
            </a:r>
            <a:r>
              <a:rPr lang="en-US" sz="2098" dirty="0" err="1">
                <a:solidFill>
                  <a:srgbClr val="1A2127"/>
                </a:solidFill>
                <a:latin typeface="Montserrat"/>
              </a:rPr>
              <a:t>работали</a:t>
            </a:r>
            <a:r>
              <a:rPr lang="en-US" sz="2098" dirty="0">
                <a:solidFill>
                  <a:srgbClr val="1A2127"/>
                </a:solidFill>
                <a:latin typeface="Montserrat"/>
              </a:rPr>
              <a:t>:</a:t>
            </a:r>
          </a:p>
          <a:p>
            <a:pPr algn="ctr">
              <a:lnSpc>
                <a:spcPts val="2937"/>
              </a:lnSpc>
            </a:pPr>
            <a:r>
              <a:rPr lang="en-US" sz="2098" dirty="0" err="1">
                <a:solidFill>
                  <a:srgbClr val="1A2127"/>
                </a:solidFill>
                <a:latin typeface="Montserrat"/>
              </a:rPr>
              <a:t>Заруцкая</a:t>
            </a:r>
            <a:r>
              <a:rPr lang="en-US" sz="2098" dirty="0">
                <a:solidFill>
                  <a:srgbClr val="1A2127"/>
                </a:solidFill>
                <a:latin typeface="Montserrat"/>
              </a:rPr>
              <a:t> </a:t>
            </a:r>
            <a:r>
              <a:rPr lang="en-US" sz="2098" dirty="0" err="1">
                <a:solidFill>
                  <a:srgbClr val="1A2127"/>
                </a:solidFill>
                <a:latin typeface="Montserrat"/>
              </a:rPr>
              <a:t>Анастасия</a:t>
            </a:r>
            <a:endParaRPr lang="en-US" sz="2098" dirty="0">
              <a:solidFill>
                <a:srgbClr val="1A2127"/>
              </a:solidFill>
              <a:latin typeface="Montserrat"/>
            </a:endParaRPr>
          </a:p>
          <a:p>
            <a:pPr algn="ctr">
              <a:lnSpc>
                <a:spcPts val="2937"/>
              </a:lnSpc>
            </a:pPr>
            <a:r>
              <a:rPr lang="en-US" sz="2098" dirty="0" err="1">
                <a:solidFill>
                  <a:srgbClr val="1A2127"/>
                </a:solidFill>
                <a:latin typeface="Montserrat"/>
              </a:rPr>
              <a:t>Андреева</a:t>
            </a:r>
            <a:r>
              <a:rPr lang="en-US" sz="2098" dirty="0">
                <a:solidFill>
                  <a:srgbClr val="1A2127"/>
                </a:solidFill>
                <a:latin typeface="Montserrat"/>
              </a:rPr>
              <a:t> </a:t>
            </a:r>
            <a:r>
              <a:rPr lang="en-US" sz="2098" dirty="0" err="1">
                <a:solidFill>
                  <a:srgbClr val="1A2127"/>
                </a:solidFill>
                <a:latin typeface="Montserrat"/>
              </a:rPr>
              <a:t>Варвавара</a:t>
            </a:r>
            <a:r>
              <a:rPr lang="en-US" sz="2098" dirty="0">
                <a:solidFill>
                  <a:srgbClr val="1A2127"/>
                </a:solidFill>
                <a:latin typeface="Montserrat"/>
              </a:rPr>
              <a:t> </a:t>
            </a:r>
          </a:p>
          <a:p>
            <a:pPr algn="ctr">
              <a:lnSpc>
                <a:spcPts val="2937"/>
              </a:lnSpc>
            </a:pPr>
            <a:r>
              <a:rPr lang="en-US" sz="2098" dirty="0">
                <a:solidFill>
                  <a:srgbClr val="1A2127"/>
                </a:solidFill>
                <a:latin typeface="Montserrat"/>
              </a:rPr>
              <a:t>Борщева Арина.</a:t>
            </a:r>
          </a:p>
          <a:p>
            <a:pPr algn="ctr">
              <a:lnSpc>
                <a:spcPts val="2937"/>
              </a:lnSpc>
            </a:pPr>
            <a:r>
              <a:rPr lang="en-US" sz="2098" dirty="0">
                <a:solidFill>
                  <a:srgbClr val="1A2127"/>
                </a:solidFill>
                <a:latin typeface="Montserrat"/>
              </a:rPr>
              <a:t>1 КУРС, УЧЕБНАЯ ГРУППА Б-О-21ПП-</a:t>
            </a:r>
            <a:endParaRPr lang="ru-RU" sz="2098" dirty="0">
              <a:solidFill>
                <a:srgbClr val="1A2127"/>
              </a:solidFill>
              <a:latin typeface="Montserrat"/>
            </a:endParaRPr>
          </a:p>
          <a:p>
            <a:pPr algn="ctr">
              <a:lnSpc>
                <a:spcPts val="2937"/>
              </a:lnSpc>
            </a:pPr>
            <a:r>
              <a:rPr lang="en-US" sz="2098" dirty="0">
                <a:solidFill>
                  <a:srgbClr val="1A2127"/>
                </a:solidFill>
                <a:latin typeface="Montserrat"/>
              </a:rPr>
              <a:t>44.03.03.01-О1</a:t>
            </a:r>
          </a:p>
          <a:p>
            <a:pPr algn="ctr">
              <a:lnSpc>
                <a:spcPts val="2937"/>
              </a:lnSpc>
            </a:pPr>
            <a:r>
              <a:rPr lang="en-US" sz="2098" dirty="0" err="1">
                <a:solidFill>
                  <a:srgbClr val="1A2127"/>
                </a:solidFill>
                <a:latin typeface="Montserrat"/>
              </a:rPr>
              <a:t>Руководитель</a:t>
            </a:r>
            <a:r>
              <a:rPr lang="en-US" sz="2098" dirty="0">
                <a:solidFill>
                  <a:srgbClr val="1A2127"/>
                </a:solidFill>
                <a:latin typeface="Montserrat"/>
              </a:rPr>
              <a:t>: </a:t>
            </a:r>
            <a:r>
              <a:rPr lang="en-US" sz="2098" dirty="0" err="1">
                <a:solidFill>
                  <a:srgbClr val="1A2127"/>
                </a:solidFill>
                <a:latin typeface="Montserrat"/>
              </a:rPr>
              <a:t>Лебедева</a:t>
            </a:r>
            <a:r>
              <a:rPr lang="en-US" sz="2098" dirty="0">
                <a:solidFill>
                  <a:srgbClr val="1A2127"/>
                </a:solidFill>
                <a:latin typeface="Montserrat"/>
              </a:rPr>
              <a:t> Н.</a:t>
            </a:r>
            <a:r>
              <a:rPr lang="ru-RU" sz="2098" dirty="0">
                <a:solidFill>
                  <a:srgbClr val="1A2127"/>
                </a:solidFill>
                <a:latin typeface="Montserrat"/>
              </a:rPr>
              <a:t> </a:t>
            </a:r>
            <a:r>
              <a:rPr lang="en-US" sz="2098" dirty="0">
                <a:solidFill>
                  <a:srgbClr val="1A2127"/>
                </a:solidFill>
                <a:latin typeface="Montserrat"/>
              </a:rPr>
              <a:t>А.</a:t>
            </a:r>
          </a:p>
          <a:p>
            <a:pPr algn="ctr">
              <a:lnSpc>
                <a:spcPts val="2937"/>
              </a:lnSpc>
            </a:pPr>
            <a:endParaRPr lang="en-US" sz="2098" dirty="0">
              <a:solidFill>
                <a:srgbClr val="1A2127"/>
              </a:solidFill>
              <a:latin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17832" y="2211017"/>
            <a:ext cx="7713273" cy="800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1"/>
              </a:lnSpc>
            </a:pPr>
            <a:r>
              <a:rPr lang="en-US" sz="2222">
                <a:solidFill>
                  <a:srgbClr val="1A2127"/>
                </a:solidFill>
                <a:latin typeface="Just Breathe"/>
              </a:rPr>
              <a:t>Южный Федеральный Университет. </a:t>
            </a:r>
          </a:p>
          <a:p>
            <a:pPr algn="ctr">
              <a:lnSpc>
                <a:spcPts val="3111"/>
              </a:lnSpc>
            </a:pPr>
            <a:r>
              <a:rPr lang="en-US" sz="2222">
                <a:solidFill>
                  <a:srgbClr val="1A2127"/>
                </a:solidFill>
                <a:latin typeface="Just Breathe"/>
              </a:rPr>
              <a:t>Академия психологии и педагогики.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1842F88-2A6C-4427-A906-835EF9262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672"/>
            <a:ext cx="3092899" cy="1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5359" r="15359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pic>
        <p:nvPicPr>
          <p:cNvPr id="4" name="Picture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86601" y="3722730"/>
            <a:ext cx="5410200" cy="459923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71800" y="2095500"/>
            <a:ext cx="14499796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519"/>
              </a:lnSpc>
              <a:spcBef>
                <a:spcPct val="0"/>
              </a:spcBef>
            </a:pPr>
            <a:r>
              <a:rPr lang="en-US" sz="9600" dirty="0" err="1">
                <a:solidFill>
                  <a:srgbClr val="1A2127"/>
                </a:solidFill>
                <a:latin typeface="Just Breathe"/>
              </a:rPr>
              <a:t>Буклет</a:t>
            </a:r>
            <a:endParaRPr lang="en-US" sz="9600" dirty="0">
              <a:solidFill>
                <a:srgbClr val="1A2127"/>
              </a:solidFill>
              <a:latin typeface="Just Breathe"/>
            </a:endParaRPr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58F413F8-298B-4594-BDCF-EB0827D2010E}"/>
              </a:ext>
            </a:extLst>
          </p:cNvPr>
          <p:cNvSpPr/>
          <p:nvPr/>
        </p:nvSpPr>
        <p:spPr>
          <a:xfrm>
            <a:off x="11277600" y="1257300"/>
            <a:ext cx="3505200" cy="2476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Клацай на меня скорее!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8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43400" y="723900"/>
            <a:ext cx="8673852" cy="716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39"/>
              </a:lnSpc>
            </a:pPr>
            <a:r>
              <a:rPr lang="ru-RU" sz="13599" dirty="0">
                <a:solidFill>
                  <a:srgbClr val="1A2127"/>
                </a:solidFill>
                <a:latin typeface="Just Breathe"/>
              </a:rPr>
              <a:t>Спасибо за внимание!</a:t>
            </a:r>
            <a:endParaRPr lang="en-US" sz="13599" dirty="0">
              <a:solidFill>
                <a:srgbClr val="1A2127"/>
              </a:solidFill>
              <a:latin typeface="Just Breathe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D0A809E-E95D-44F6-BE99-01B84C96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4" y="7429500"/>
            <a:ext cx="3727926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09154" y="898016"/>
            <a:ext cx="14478846" cy="73973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28700" y="3008275"/>
            <a:ext cx="3983737" cy="982536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44513" y="1483382"/>
            <a:ext cx="12841268" cy="576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8"/>
              </a:lnSpc>
              <a:spcBef>
                <a:spcPct val="0"/>
              </a:spcBef>
            </a:pPr>
            <a:r>
              <a:rPr lang="en-US" sz="2748" dirty="0">
                <a:solidFill>
                  <a:srgbClr val="FFFFFF"/>
                </a:solidFill>
                <a:latin typeface="Just Breathe Bold"/>
              </a:rPr>
              <a:t>ЦЕЛЬ ИССЛЕДОВАНИЯ:</a:t>
            </a:r>
            <a:r>
              <a:rPr lang="en-US" sz="2748" dirty="0">
                <a:solidFill>
                  <a:srgbClr val="FFFFFF"/>
                </a:solidFill>
                <a:latin typeface="Just Breathe"/>
              </a:rPr>
              <a:t> ИЗУЧИТЬ И ТЕОРЕТИЧЕСКИ ОБОСНОВАТЬ СИСТЕМУ РАБОТЫ ПО РАЗВИТИЮ ФОНЕМАТИЧЕСКОЙ СТОРОНЫ РЕЧИ ДЕТЕЙ ДОШКОЛЬНОГО ВОЗРАСТА.</a:t>
            </a:r>
          </a:p>
          <a:p>
            <a:pPr>
              <a:lnSpc>
                <a:spcPts val="3298"/>
              </a:lnSpc>
              <a:spcBef>
                <a:spcPct val="0"/>
              </a:spcBef>
            </a:pPr>
            <a:endParaRPr lang="en-US" sz="2748" dirty="0">
              <a:solidFill>
                <a:srgbClr val="FFFFFF"/>
              </a:solidFill>
              <a:latin typeface="Just Breathe"/>
            </a:endParaRPr>
          </a:p>
          <a:p>
            <a:pPr>
              <a:lnSpc>
                <a:spcPts val="3298"/>
              </a:lnSpc>
              <a:spcBef>
                <a:spcPct val="0"/>
              </a:spcBef>
            </a:pPr>
            <a:r>
              <a:rPr lang="en-US" sz="2748" dirty="0">
                <a:solidFill>
                  <a:srgbClr val="FFFFFF"/>
                </a:solidFill>
                <a:latin typeface="Just Breathe Bold"/>
              </a:rPr>
              <a:t>ОБЪЕКТ ИССЛЕДОВАНИЯ:</a:t>
            </a:r>
            <a:r>
              <a:rPr lang="en-US" sz="2748" dirty="0">
                <a:solidFill>
                  <a:srgbClr val="FFFFFF"/>
                </a:solidFill>
                <a:latin typeface="Just Breathe"/>
              </a:rPr>
              <a:t> ПРОЦЕСС РАЗВИТИЯ ФОНЕМАТИЧЕСКОЙ СТОРОНЫ РЕЧИ У ДЕТЕЙ ДОШКОЛЬНОГО ВОЗРАСТА.</a:t>
            </a:r>
          </a:p>
          <a:p>
            <a:pPr>
              <a:lnSpc>
                <a:spcPts val="3298"/>
              </a:lnSpc>
              <a:spcBef>
                <a:spcPct val="0"/>
              </a:spcBef>
            </a:pPr>
            <a:endParaRPr lang="en-US" sz="2748" dirty="0">
              <a:solidFill>
                <a:srgbClr val="FFFFFF"/>
              </a:solidFill>
              <a:latin typeface="Just Breathe"/>
            </a:endParaRPr>
          </a:p>
          <a:p>
            <a:pPr>
              <a:lnSpc>
                <a:spcPts val="3298"/>
              </a:lnSpc>
              <a:spcBef>
                <a:spcPct val="0"/>
              </a:spcBef>
            </a:pPr>
            <a:r>
              <a:rPr lang="en-US" sz="2748" dirty="0">
                <a:solidFill>
                  <a:srgbClr val="FFFFFF"/>
                </a:solidFill>
                <a:latin typeface="Just Breathe Bold"/>
              </a:rPr>
              <a:t>ПРЕДМЕТ ИССЛЕДОВАНИЯ: </a:t>
            </a:r>
            <a:r>
              <a:rPr lang="en-US" sz="2748" dirty="0">
                <a:solidFill>
                  <a:srgbClr val="FFFFFF"/>
                </a:solidFill>
                <a:latin typeface="Just Breathe"/>
              </a:rPr>
              <a:t>ОРГАНИЗАЦИЯ ПЕДАГОГИЧЕСКОЙ РАБОТЫ ПО РАЗВИТИЮ ФОНЕМАТИЧЕСКОЙ СТОРОНЫ РЕЧИ ДЕТЕЙ ДОШКОЛЬНОГО ВОЗРАСТА.</a:t>
            </a:r>
          </a:p>
          <a:p>
            <a:pPr>
              <a:lnSpc>
                <a:spcPts val="3298"/>
              </a:lnSpc>
              <a:spcBef>
                <a:spcPct val="0"/>
              </a:spcBef>
            </a:pPr>
            <a:endParaRPr lang="en-US" sz="2748" dirty="0">
              <a:solidFill>
                <a:srgbClr val="FFFFFF"/>
              </a:solidFill>
              <a:latin typeface="Just Breathe"/>
            </a:endParaRPr>
          </a:p>
          <a:p>
            <a:pPr>
              <a:lnSpc>
                <a:spcPts val="3298"/>
              </a:lnSpc>
              <a:spcBef>
                <a:spcPct val="0"/>
              </a:spcBef>
            </a:pPr>
            <a:r>
              <a:rPr lang="en-US" sz="2748" dirty="0">
                <a:solidFill>
                  <a:srgbClr val="FFFFFF"/>
                </a:solidFill>
                <a:latin typeface="Just Breathe Bold"/>
              </a:rPr>
              <a:t>ЗАДАЧИ ИССЛЕДОВАНИЯ: </a:t>
            </a:r>
            <a:r>
              <a:rPr lang="en-US" sz="2748" dirty="0">
                <a:solidFill>
                  <a:srgbClr val="FFFFFF"/>
                </a:solidFill>
                <a:latin typeface="Just Breathe"/>
              </a:rPr>
              <a:t>1. РАЗРАБОТКА КАРТОТЕКИ ИГР ДЛЯ РАЗВИТИЯ ФОНЕМАТИЧЕСКОГО СЛУХА</a:t>
            </a:r>
          </a:p>
          <a:p>
            <a:pPr>
              <a:lnSpc>
                <a:spcPts val="3298"/>
              </a:lnSpc>
              <a:spcBef>
                <a:spcPct val="0"/>
              </a:spcBef>
            </a:pPr>
            <a:r>
              <a:rPr lang="en-US" sz="2748" dirty="0">
                <a:solidFill>
                  <a:srgbClr val="FFFFFF"/>
                </a:solidFill>
                <a:latin typeface="Just Breathe"/>
              </a:rPr>
              <a:t>2. СОЗДАНИЕ БУКЛЕТА </a:t>
            </a:r>
          </a:p>
          <a:p>
            <a:pPr>
              <a:lnSpc>
                <a:spcPts val="3298"/>
              </a:lnSpc>
              <a:spcBef>
                <a:spcPct val="0"/>
              </a:spcBef>
            </a:pPr>
            <a:r>
              <a:rPr lang="en-US" sz="2748" dirty="0">
                <a:solidFill>
                  <a:srgbClr val="FFFFFF"/>
                </a:solidFill>
                <a:latin typeface="Just Breathe"/>
              </a:rPr>
              <a:t>3. КОНСУЛЬТАЦИЯ ДЛЯ РОДИТЕЛЕЙ.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8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09488" y="2518151"/>
            <a:ext cx="9378512" cy="54054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464386" y="3053339"/>
            <a:ext cx="6268716" cy="3837002"/>
            <a:chOff x="0" y="0"/>
            <a:chExt cx="8358288" cy="511600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4093" b="4093"/>
            <a:stretch>
              <a:fillRect/>
            </a:stretch>
          </p:blipFill>
          <p:spPr>
            <a:xfrm>
              <a:off x="0" y="0"/>
              <a:ext cx="8358288" cy="5116002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028700" y="923925"/>
            <a:ext cx="8992881" cy="147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>
                <a:solidFill>
                  <a:srgbClr val="1A2127"/>
                </a:solidFill>
                <a:latin typeface="Just Breathe"/>
              </a:rPr>
              <a:t>ВВЕДЕНИЕ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2667" y="2352675"/>
            <a:ext cx="8477073" cy="726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4"/>
              </a:lnSpc>
            </a:pPr>
            <a:r>
              <a:rPr lang="en-US" sz="2324">
                <a:solidFill>
                  <a:srgbClr val="1A2127"/>
                </a:solidFill>
                <a:latin typeface="Montserrat"/>
              </a:rPr>
              <a:t> Речь занимает центральное место в процессе психического развития ребенка и внутренне связана с развитием мышления и сознания в целом. Речь — исторически сложившаяся форма общения людей посредством языковых конструкций, создаваемых на основе определённых правил. Процесс речи предполагает, с одной стороны, формирование и формулирование мыслей языковыми (речевыми) средствами, а с другой стороны — восприятие зыковых конструкций и их понимание. Речь выполняет коммуникативную функцию (средство общения), интеллектуальную, или сигникативную, функцию (средство обобщения), индикативную (средство указания на предмет).</a:t>
            </a:r>
          </a:p>
          <a:p>
            <a:pPr>
              <a:lnSpc>
                <a:spcPts val="3254"/>
              </a:lnSpc>
            </a:pPr>
            <a:r>
              <a:rPr lang="en-US" sz="2324">
                <a:solidFill>
                  <a:srgbClr val="1A2127"/>
                </a:solidFill>
                <a:latin typeface="Montserrat"/>
              </a:rPr>
              <a:t> Нормальное развитие речи без нарушений может быть представлено в нескольких аспектах, связанных с постепенным овладением языком.</a:t>
            </a:r>
          </a:p>
          <a:p>
            <a:pPr>
              <a:lnSpc>
                <a:spcPts val="3254"/>
              </a:lnSpc>
            </a:pPr>
            <a:endParaRPr lang="en-US" sz="2324">
              <a:solidFill>
                <a:srgbClr val="1A2127"/>
              </a:solidFill>
              <a:latin typeface="Montserra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8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64365" y="9216183"/>
            <a:ext cx="19416731" cy="0"/>
          </a:xfrm>
          <a:prstGeom prst="line">
            <a:avLst/>
          </a:prstGeom>
          <a:ln w="28575" cap="rnd">
            <a:solidFill>
              <a:srgbClr val="4C4A49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-756701" y="3436343"/>
            <a:ext cx="9980166" cy="9255792"/>
            <a:chOff x="0" y="0"/>
            <a:chExt cx="13306888" cy="1234105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601682" y="0"/>
              <a:ext cx="10103523" cy="611722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276209"/>
              <a:ext cx="13306888" cy="10064846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368169" y="302384"/>
            <a:ext cx="9223465" cy="254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0"/>
              </a:lnSpc>
            </a:pPr>
            <a:r>
              <a:rPr lang="en-US" sz="4108">
                <a:solidFill>
                  <a:srgbClr val="1A2127"/>
                </a:solidFill>
                <a:latin typeface="Just Breathe"/>
              </a:rPr>
              <a:t> ОРГАНИЗАЦИЯ РАБОТЫ ПЕДАГОГА ПО РАЗВИТИЮ ФОНЕМАТИЧЕСКОЙ СТОРОНЫ РЕЧИ ДЕТЕЙ ПОДГОТОВИТЕЛЬНОЙ К ШКОЛЕ ГРУППЫ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223465" y="669163"/>
            <a:ext cx="8710818" cy="7332435"/>
            <a:chOff x="0" y="0"/>
            <a:chExt cx="11614424" cy="9776580"/>
          </a:xfrm>
        </p:grpSpPr>
        <p:sp>
          <p:nvSpPr>
            <p:cNvPr id="8" name="TextBox 8"/>
            <p:cNvSpPr txBox="1"/>
            <p:nvPr/>
          </p:nvSpPr>
          <p:spPr>
            <a:xfrm>
              <a:off x="0" y="-85725"/>
              <a:ext cx="11614424" cy="282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37"/>
                </a:lnSpc>
              </a:pPr>
              <a:r>
                <a:rPr lang="en-US" sz="4259">
                  <a:solidFill>
                    <a:srgbClr val="F8EDDD"/>
                  </a:solidFill>
                  <a:latin typeface="Just Breathe"/>
                </a:rPr>
                <a:t> В работе по формированию фонематического восприятия можно выделить следующие этапы: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249911"/>
              <a:ext cx="11614424" cy="6556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9165" lvl="1" indent="-304583">
                <a:lnSpc>
                  <a:spcPts val="3950"/>
                </a:lnSpc>
                <a:buFont typeface="Arial"/>
                <a:buChar char="•"/>
              </a:pPr>
              <a:r>
                <a:rPr lang="en-US" sz="2821">
                  <a:solidFill>
                    <a:srgbClr val="1A2127"/>
                  </a:solidFill>
                  <a:latin typeface="Montserrat"/>
                </a:rPr>
                <a:t> узнавание неречевых звуков; </a:t>
              </a:r>
            </a:p>
            <a:p>
              <a:pPr marL="609165" lvl="1" indent="-304583">
                <a:lnSpc>
                  <a:spcPts val="3950"/>
                </a:lnSpc>
                <a:buFont typeface="Arial"/>
                <a:buChar char="•"/>
              </a:pPr>
              <a:r>
                <a:rPr lang="en-US" sz="2821">
                  <a:solidFill>
                    <a:srgbClr val="1A2127"/>
                  </a:solidFill>
                  <a:latin typeface="Montserrat"/>
                </a:rPr>
                <a:t>различение высоты, силы, тембра голоса на материале одинаковых звуков, слов, фраз; </a:t>
              </a:r>
            </a:p>
            <a:p>
              <a:pPr marL="609165" lvl="1" indent="-304583">
                <a:lnSpc>
                  <a:spcPts val="3950"/>
                </a:lnSpc>
                <a:buFont typeface="Arial"/>
                <a:buChar char="•"/>
              </a:pPr>
              <a:r>
                <a:rPr lang="en-US" sz="2821">
                  <a:solidFill>
                    <a:srgbClr val="1A2127"/>
                  </a:solidFill>
                  <a:latin typeface="Montserrat"/>
                </a:rPr>
                <a:t>различение слов, близких по своему звуковому составу; </a:t>
              </a:r>
            </a:p>
            <a:p>
              <a:pPr marL="609165" lvl="1" indent="-304583">
                <a:lnSpc>
                  <a:spcPts val="3950"/>
                </a:lnSpc>
                <a:buFont typeface="Arial"/>
                <a:buChar char="•"/>
              </a:pPr>
              <a:r>
                <a:rPr lang="en-US" sz="2821">
                  <a:solidFill>
                    <a:srgbClr val="1A2127"/>
                  </a:solidFill>
                  <a:latin typeface="Montserrat"/>
                </a:rPr>
                <a:t>дифференциация слогов; </a:t>
              </a:r>
            </a:p>
            <a:p>
              <a:pPr marL="609165" lvl="1" indent="-304583">
                <a:lnSpc>
                  <a:spcPts val="3950"/>
                </a:lnSpc>
                <a:buFont typeface="Arial"/>
                <a:buChar char="•"/>
              </a:pPr>
              <a:r>
                <a:rPr lang="en-US" sz="2821">
                  <a:solidFill>
                    <a:srgbClr val="1A2127"/>
                  </a:solidFill>
                  <a:latin typeface="Montserrat"/>
                </a:rPr>
                <a:t>дифференциация фонем; </a:t>
              </a:r>
            </a:p>
            <a:p>
              <a:pPr marL="609165" lvl="1" indent="-304583">
                <a:lnSpc>
                  <a:spcPts val="3950"/>
                </a:lnSpc>
                <a:buFont typeface="Arial"/>
                <a:buChar char="•"/>
              </a:pPr>
              <a:r>
                <a:rPr lang="en-US" sz="2821">
                  <a:solidFill>
                    <a:srgbClr val="1A2127"/>
                  </a:solidFill>
                  <a:latin typeface="Montserrat"/>
                </a:rPr>
                <a:t>развитие навыков элементарного звукового анализа.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8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2246" y="233916"/>
            <a:ext cx="16926759" cy="358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7"/>
              </a:lnSpc>
            </a:pPr>
            <a:r>
              <a:rPr lang="en-US" sz="3364">
                <a:solidFill>
                  <a:srgbClr val="1A2127"/>
                </a:solidFill>
                <a:latin typeface="Just Breathe"/>
              </a:rPr>
              <a:t> В ПОДГОТОВИТЕЛЬНОЙ К ШКОЛЕ ГРУППЕ РАБОТА ПЕДАГОГА ПО РАЗВИТИЮ ФОНЕМАТИЧЕСКОЙ СТОРОНЫ РЕЧИ НАПРАВЛЕНА НА: СОВЕРШЕНСТВОВАНИЕ У ДЕТЕЙ УМЕНИЯ РАЗЛИЧАТЬ НА СЛУХ И В ПРОИЗНОШЕНИИ ВСЕ ЗВУКИ РОДНОГО ЯЗЫКА, УЧИТЬ ДЕТЕЙ ВНЯТНО И ОТЧЕТЛИВО ПРОИЗНОСИТЬ СЛОВА И СЛОВОСОЧЕТАНИЯ С ЕСТЕСТВЕННЫМИ ИНТОНАЦИЯМИ. СОВЕРШЕНСТВОВАТЬ ФОНЕМАТИЧЕСКИЙ СЛУХ: УЧИТЬ НАЗЫВАТЬ СЛОВА С ОПРЕДЕЛЕННЫМ ЗВУКОМ, НАХОДИТЬ СЛОВА С ЭТИМ ЗВУКОМ В ПРЕДЛОЖЕНИИ, ОПРЕДЕЛЯТЬ МЕСТО ЗВУКА В СЛОВЕ.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52246" y="4440841"/>
            <a:ext cx="6150902" cy="3081741"/>
            <a:chOff x="0" y="0"/>
            <a:chExt cx="8201203" cy="4108989"/>
          </a:xfrm>
        </p:grpSpPr>
        <p:sp>
          <p:nvSpPr>
            <p:cNvPr id="4" name="TextBox 4"/>
            <p:cNvSpPr txBox="1"/>
            <p:nvPr/>
          </p:nvSpPr>
          <p:spPr>
            <a:xfrm>
              <a:off x="0" y="1406647"/>
              <a:ext cx="8201203" cy="2549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6"/>
                </a:lnSpc>
              </a:pPr>
              <a:r>
                <a:rPr lang="en-US" sz="2747" dirty="0">
                  <a:solidFill>
                    <a:srgbClr val="1A2127"/>
                  </a:solidFill>
                  <a:latin typeface="Montserrat"/>
                </a:rPr>
                <a:t> - </a:t>
              </a:r>
              <a:r>
                <a:rPr lang="en-US" sz="2747" dirty="0" err="1">
                  <a:solidFill>
                    <a:srgbClr val="1A2127"/>
                  </a:solidFill>
                  <a:latin typeface="Montserrat"/>
                </a:rPr>
                <a:t>совершенствование</a:t>
              </a:r>
              <a:r>
                <a:rPr lang="en-US" sz="2747" dirty="0">
                  <a:solidFill>
                    <a:srgbClr val="1A2127"/>
                  </a:solidFill>
                  <a:latin typeface="Montserrat"/>
                </a:rPr>
                <a:t> у </a:t>
              </a:r>
              <a:r>
                <a:rPr lang="en-US" sz="2747" dirty="0" err="1">
                  <a:solidFill>
                    <a:srgbClr val="1A2127"/>
                  </a:solidFill>
                  <a:latin typeface="Montserrat"/>
                </a:rPr>
                <a:t>детей</a:t>
              </a:r>
              <a:r>
                <a:rPr lang="en-US" sz="2747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747" dirty="0" err="1">
                  <a:solidFill>
                    <a:srgbClr val="1A2127"/>
                  </a:solidFill>
                  <a:latin typeface="Montserrat"/>
                </a:rPr>
                <a:t>умения</a:t>
              </a:r>
              <a:r>
                <a:rPr lang="en-US" sz="2747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747" dirty="0" err="1">
                  <a:solidFill>
                    <a:srgbClr val="1A2127"/>
                  </a:solidFill>
                  <a:latin typeface="Montserrat"/>
                </a:rPr>
                <a:t>различать</a:t>
              </a:r>
              <a:r>
                <a:rPr lang="en-US" sz="2747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747" dirty="0" err="1">
                  <a:solidFill>
                    <a:srgbClr val="1A2127"/>
                  </a:solidFill>
                  <a:latin typeface="Montserrat"/>
                </a:rPr>
                <a:t>на</a:t>
              </a:r>
              <a:r>
                <a:rPr lang="en-US" sz="2747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747" dirty="0" err="1">
                  <a:solidFill>
                    <a:srgbClr val="1A2127"/>
                  </a:solidFill>
                  <a:latin typeface="Montserrat"/>
                </a:rPr>
                <a:t>слух</a:t>
              </a:r>
              <a:r>
                <a:rPr lang="en-US" sz="2747" dirty="0">
                  <a:solidFill>
                    <a:srgbClr val="1A2127"/>
                  </a:solidFill>
                  <a:latin typeface="Montserrat"/>
                </a:rPr>
                <a:t> и в </a:t>
              </a:r>
              <a:r>
                <a:rPr lang="en-US" sz="2747" dirty="0" err="1">
                  <a:solidFill>
                    <a:srgbClr val="1A2127"/>
                  </a:solidFill>
                  <a:latin typeface="Montserrat"/>
                </a:rPr>
                <a:t>произношении</a:t>
              </a:r>
              <a:r>
                <a:rPr lang="en-US" sz="2747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747" dirty="0" err="1">
                  <a:solidFill>
                    <a:srgbClr val="1A2127"/>
                  </a:solidFill>
                  <a:latin typeface="Montserrat"/>
                </a:rPr>
                <a:t>все</a:t>
              </a:r>
              <a:r>
                <a:rPr lang="en-US" sz="2747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747" dirty="0" err="1">
                  <a:solidFill>
                    <a:srgbClr val="1A2127"/>
                  </a:solidFill>
                  <a:latin typeface="Montserrat"/>
                </a:rPr>
                <a:t>звуки</a:t>
              </a:r>
              <a:r>
                <a:rPr lang="en-US" sz="2747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747" dirty="0" err="1">
                  <a:solidFill>
                    <a:srgbClr val="1A2127"/>
                  </a:solidFill>
                  <a:latin typeface="Montserrat"/>
                </a:rPr>
                <a:t>родного</a:t>
              </a:r>
              <a:r>
                <a:rPr lang="en-US" sz="2747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747" dirty="0" err="1">
                  <a:solidFill>
                    <a:srgbClr val="1A2127"/>
                  </a:solidFill>
                  <a:latin typeface="Montserrat"/>
                </a:rPr>
                <a:t>языка</a:t>
              </a:r>
              <a:endParaRPr lang="en-US" sz="2747" dirty="0">
                <a:solidFill>
                  <a:srgbClr val="1A2127"/>
                </a:solidFill>
                <a:latin typeface="Montserra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201203" cy="969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03148" y="4440841"/>
            <a:ext cx="5427735" cy="2961675"/>
            <a:chOff x="0" y="0"/>
            <a:chExt cx="7236980" cy="3948900"/>
          </a:xfrm>
        </p:grpSpPr>
        <p:sp>
          <p:nvSpPr>
            <p:cNvPr id="7" name="TextBox 7"/>
            <p:cNvSpPr txBox="1"/>
            <p:nvPr/>
          </p:nvSpPr>
          <p:spPr>
            <a:xfrm>
              <a:off x="0" y="1340939"/>
              <a:ext cx="7236980" cy="2411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8"/>
                </a:lnSpc>
              </a:pPr>
              <a:r>
                <a:rPr lang="en-US" sz="2605" dirty="0">
                  <a:solidFill>
                    <a:srgbClr val="1A2127"/>
                  </a:solidFill>
                  <a:latin typeface="Montserrat"/>
                </a:rPr>
                <a:t> -</a:t>
              </a:r>
              <a:r>
                <a:rPr lang="en-US" sz="2605" dirty="0" err="1">
                  <a:solidFill>
                    <a:srgbClr val="1A2127"/>
                  </a:solidFill>
                  <a:latin typeface="Montserrat"/>
                </a:rPr>
                <a:t>учить</a:t>
              </a:r>
              <a:r>
                <a:rPr lang="en-US" sz="2605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605" dirty="0" err="1">
                  <a:solidFill>
                    <a:srgbClr val="1A2127"/>
                  </a:solidFill>
                  <a:latin typeface="Montserrat"/>
                </a:rPr>
                <a:t>детей</a:t>
              </a:r>
              <a:r>
                <a:rPr lang="en-US" sz="2605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605" dirty="0" err="1">
                  <a:solidFill>
                    <a:srgbClr val="1A2127"/>
                  </a:solidFill>
                  <a:latin typeface="Montserrat"/>
                </a:rPr>
                <a:t>внятно</a:t>
              </a:r>
              <a:r>
                <a:rPr lang="en-US" sz="2605" dirty="0">
                  <a:solidFill>
                    <a:srgbClr val="1A2127"/>
                  </a:solidFill>
                  <a:latin typeface="Montserrat"/>
                </a:rPr>
                <a:t> и </a:t>
              </a:r>
              <a:r>
                <a:rPr lang="en-US" sz="2605" dirty="0" err="1">
                  <a:solidFill>
                    <a:srgbClr val="1A2127"/>
                  </a:solidFill>
                  <a:latin typeface="Montserrat"/>
                </a:rPr>
                <a:t>отчетливо</a:t>
              </a:r>
              <a:r>
                <a:rPr lang="en-US" sz="2605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605" dirty="0" err="1">
                  <a:solidFill>
                    <a:srgbClr val="1A2127"/>
                  </a:solidFill>
                  <a:latin typeface="Montserrat"/>
                </a:rPr>
                <a:t>произносить</a:t>
              </a:r>
              <a:r>
                <a:rPr lang="en-US" sz="2605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605" dirty="0" err="1">
                  <a:solidFill>
                    <a:srgbClr val="1A2127"/>
                  </a:solidFill>
                  <a:latin typeface="Montserrat"/>
                </a:rPr>
                <a:t>слова</a:t>
              </a:r>
              <a:r>
                <a:rPr lang="en-US" sz="2605" dirty="0">
                  <a:solidFill>
                    <a:srgbClr val="1A2127"/>
                  </a:solidFill>
                  <a:latin typeface="Montserrat"/>
                </a:rPr>
                <a:t> и </a:t>
              </a:r>
              <a:r>
                <a:rPr lang="en-US" sz="2605" dirty="0" err="1">
                  <a:solidFill>
                    <a:srgbClr val="1A2127"/>
                  </a:solidFill>
                  <a:latin typeface="Montserrat"/>
                </a:rPr>
                <a:t>словосочетания</a:t>
              </a:r>
              <a:r>
                <a:rPr lang="en-US" sz="2605" dirty="0">
                  <a:solidFill>
                    <a:srgbClr val="1A2127"/>
                  </a:solidFill>
                  <a:latin typeface="Montserrat"/>
                </a:rPr>
                <a:t> с </a:t>
              </a:r>
              <a:r>
                <a:rPr lang="en-US" sz="2605" dirty="0" err="1">
                  <a:solidFill>
                    <a:srgbClr val="1A2127"/>
                  </a:solidFill>
                  <a:latin typeface="Montserrat"/>
                </a:rPr>
                <a:t>естественными</a:t>
              </a:r>
              <a:r>
                <a:rPr lang="en-US" sz="2605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605" dirty="0" err="1">
                  <a:solidFill>
                    <a:srgbClr val="1A2127"/>
                  </a:solidFill>
                  <a:latin typeface="Montserrat"/>
                </a:rPr>
                <a:t>интонациями</a:t>
              </a:r>
              <a:r>
                <a:rPr lang="en-US" sz="2605" dirty="0">
                  <a:solidFill>
                    <a:srgbClr val="1A2127"/>
                  </a:solidFill>
                  <a:latin typeface="Montserrat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236980" cy="912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377596" y="4629627"/>
            <a:ext cx="4881704" cy="3554755"/>
            <a:chOff x="0" y="0"/>
            <a:chExt cx="6508939" cy="473967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142822"/>
              <a:ext cx="6508939" cy="3617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dirty="0">
                  <a:solidFill>
                    <a:srgbClr val="1A2127"/>
                  </a:solidFill>
                  <a:latin typeface="Montserrat"/>
                </a:rPr>
                <a:t>  -</a:t>
              </a:r>
              <a:r>
                <a:rPr lang="en-US" sz="2600" dirty="0" err="1">
                  <a:solidFill>
                    <a:srgbClr val="1A2127"/>
                  </a:solidFill>
                  <a:latin typeface="Montserrat"/>
                </a:rPr>
                <a:t>учить</a:t>
              </a:r>
              <a:r>
                <a:rPr lang="en-US" sz="2600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600" dirty="0" err="1">
                  <a:solidFill>
                    <a:srgbClr val="1A2127"/>
                  </a:solidFill>
                  <a:latin typeface="Montserrat"/>
                </a:rPr>
                <a:t>называть</a:t>
              </a:r>
              <a:r>
                <a:rPr lang="en-US" sz="2600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600" dirty="0" err="1">
                  <a:solidFill>
                    <a:srgbClr val="1A2127"/>
                  </a:solidFill>
                  <a:latin typeface="Montserrat"/>
                </a:rPr>
                <a:t>слова</a:t>
              </a:r>
              <a:r>
                <a:rPr lang="en-US" sz="2600" dirty="0">
                  <a:solidFill>
                    <a:srgbClr val="1A2127"/>
                  </a:solidFill>
                  <a:latin typeface="Montserrat"/>
                </a:rPr>
                <a:t> с </a:t>
              </a:r>
              <a:r>
                <a:rPr lang="en-US" sz="2600" dirty="0" err="1">
                  <a:solidFill>
                    <a:srgbClr val="1A2127"/>
                  </a:solidFill>
                  <a:latin typeface="Montserrat"/>
                </a:rPr>
                <a:t>определенным</a:t>
              </a:r>
              <a:r>
                <a:rPr lang="en-US" sz="2600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600" dirty="0" err="1">
                  <a:solidFill>
                    <a:srgbClr val="1A2127"/>
                  </a:solidFill>
                  <a:latin typeface="Montserrat"/>
                </a:rPr>
                <a:t>звуком</a:t>
              </a:r>
              <a:r>
                <a:rPr lang="en-US" sz="2600" dirty="0">
                  <a:solidFill>
                    <a:srgbClr val="1A2127"/>
                  </a:solidFill>
                  <a:latin typeface="Montserrat"/>
                </a:rPr>
                <a:t>, </a:t>
              </a:r>
              <a:r>
                <a:rPr lang="en-US" sz="2600" dirty="0" err="1">
                  <a:solidFill>
                    <a:srgbClr val="1A2127"/>
                  </a:solidFill>
                  <a:latin typeface="Montserrat"/>
                </a:rPr>
                <a:t>находить</a:t>
              </a:r>
              <a:r>
                <a:rPr lang="en-US" sz="2600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600" dirty="0" err="1">
                  <a:solidFill>
                    <a:srgbClr val="1A2127"/>
                  </a:solidFill>
                  <a:latin typeface="Montserrat"/>
                </a:rPr>
                <a:t>слова</a:t>
              </a:r>
              <a:r>
                <a:rPr lang="en-US" sz="2600" dirty="0">
                  <a:solidFill>
                    <a:srgbClr val="1A2127"/>
                  </a:solidFill>
                  <a:latin typeface="Montserrat"/>
                </a:rPr>
                <a:t> с </a:t>
              </a:r>
              <a:r>
                <a:rPr lang="en-US" sz="2600" dirty="0" err="1">
                  <a:solidFill>
                    <a:srgbClr val="1A2127"/>
                  </a:solidFill>
                  <a:latin typeface="Montserrat"/>
                </a:rPr>
                <a:t>этим</a:t>
              </a:r>
              <a:r>
                <a:rPr lang="en-US" sz="2600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600" dirty="0" err="1">
                  <a:solidFill>
                    <a:srgbClr val="1A2127"/>
                  </a:solidFill>
                  <a:latin typeface="Montserrat"/>
                </a:rPr>
                <a:t>звуком</a:t>
              </a:r>
              <a:r>
                <a:rPr lang="en-US" sz="2600" dirty="0">
                  <a:solidFill>
                    <a:srgbClr val="1A2127"/>
                  </a:solidFill>
                  <a:latin typeface="Montserrat"/>
                </a:rPr>
                <a:t> в </a:t>
              </a:r>
              <a:r>
                <a:rPr lang="en-US" sz="2600" dirty="0" err="1">
                  <a:solidFill>
                    <a:srgbClr val="1A2127"/>
                  </a:solidFill>
                  <a:latin typeface="Montserrat"/>
                </a:rPr>
                <a:t>предложении</a:t>
              </a:r>
              <a:r>
                <a:rPr lang="en-US" sz="2600" dirty="0">
                  <a:solidFill>
                    <a:srgbClr val="1A2127"/>
                  </a:solidFill>
                  <a:latin typeface="Montserrat"/>
                </a:rPr>
                <a:t>, </a:t>
              </a:r>
              <a:r>
                <a:rPr lang="en-US" sz="2600" dirty="0" err="1">
                  <a:solidFill>
                    <a:srgbClr val="1A2127"/>
                  </a:solidFill>
                  <a:latin typeface="Montserrat"/>
                </a:rPr>
                <a:t>определять</a:t>
              </a:r>
              <a:r>
                <a:rPr lang="en-US" sz="2600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600" dirty="0" err="1">
                  <a:solidFill>
                    <a:srgbClr val="1A2127"/>
                  </a:solidFill>
                  <a:latin typeface="Montserrat"/>
                </a:rPr>
                <a:t>место</a:t>
              </a:r>
              <a:r>
                <a:rPr lang="en-US" sz="2600" dirty="0">
                  <a:solidFill>
                    <a:srgbClr val="1A2127"/>
                  </a:solidFill>
                  <a:latin typeface="Montserrat"/>
                </a:rPr>
                <a:t> </a:t>
              </a:r>
              <a:r>
                <a:rPr lang="en-US" sz="2600" dirty="0" err="1">
                  <a:solidFill>
                    <a:srgbClr val="1A2127"/>
                  </a:solidFill>
                  <a:latin typeface="Montserrat"/>
                </a:rPr>
                <a:t>звука</a:t>
              </a:r>
              <a:r>
                <a:rPr lang="en-US" sz="2600" dirty="0">
                  <a:solidFill>
                    <a:srgbClr val="1A2127"/>
                  </a:solidFill>
                  <a:latin typeface="Montserrat"/>
                </a:rPr>
                <a:t> в </a:t>
              </a:r>
              <a:r>
                <a:rPr lang="en-US" sz="2600" dirty="0" err="1">
                  <a:solidFill>
                    <a:srgbClr val="1A2127"/>
                  </a:solidFill>
                  <a:latin typeface="Montserrat"/>
                </a:rPr>
                <a:t>слове</a:t>
              </a:r>
              <a:r>
                <a:rPr lang="en-US" sz="2600" dirty="0">
                  <a:solidFill>
                    <a:srgbClr val="1A2127"/>
                  </a:solidFill>
                  <a:latin typeface="Montserrat"/>
                </a:rPr>
                <a:t>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6508939" cy="844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4157165"/>
            <a:ext cx="956394" cy="944925"/>
            <a:chOff x="0" y="0"/>
            <a:chExt cx="1275191" cy="1259900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00" b="100"/>
            <a:stretch>
              <a:fillRect/>
            </a:stretch>
          </p:blipFill>
          <p:spPr>
            <a:xfrm>
              <a:off x="0" y="0"/>
              <a:ext cx="1275191" cy="1259900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318798" y="230535"/>
              <a:ext cx="637596" cy="734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en-US" sz="3300" dirty="0">
                  <a:solidFill>
                    <a:srgbClr val="1A2127"/>
                  </a:solidFill>
                  <a:latin typeface="Just Breathe"/>
                </a:rPr>
                <a:t>01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03148" y="4157165"/>
            <a:ext cx="956394" cy="944925"/>
            <a:chOff x="0" y="0"/>
            <a:chExt cx="1275191" cy="1259900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00" b="100"/>
            <a:stretch>
              <a:fillRect/>
            </a:stretch>
          </p:blipFill>
          <p:spPr>
            <a:xfrm>
              <a:off x="0" y="0"/>
              <a:ext cx="1275191" cy="1259900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318798" y="230535"/>
              <a:ext cx="637596" cy="734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en-US" sz="3300" dirty="0">
                  <a:solidFill>
                    <a:srgbClr val="1A2127"/>
                  </a:solidFill>
                  <a:latin typeface="Just Breathe"/>
                </a:rPr>
                <a:t>02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377596" y="4157165"/>
            <a:ext cx="956394" cy="944925"/>
            <a:chOff x="0" y="0"/>
            <a:chExt cx="1275191" cy="1259900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00" b="100"/>
            <a:stretch>
              <a:fillRect/>
            </a:stretch>
          </p:blipFill>
          <p:spPr>
            <a:xfrm>
              <a:off x="0" y="0"/>
              <a:ext cx="1275191" cy="1259900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318798" y="230535"/>
              <a:ext cx="637596" cy="734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en-US" sz="3300">
                  <a:solidFill>
                    <a:srgbClr val="1A2127"/>
                  </a:solidFill>
                  <a:latin typeface="Just Breathe"/>
                </a:rPr>
                <a:t>03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8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853460"/>
            <a:ext cx="6672219" cy="7107203"/>
            <a:chOff x="0" y="0"/>
            <a:chExt cx="8896292" cy="947627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3146061"/>
              <a:ext cx="8896292" cy="574215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113537" y="0"/>
              <a:ext cx="4669217" cy="9476271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028700" y="923925"/>
            <a:ext cx="7823591" cy="147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>
                <a:solidFill>
                  <a:srgbClr val="1A2127"/>
                </a:solidFill>
                <a:latin typeface="Just Breathe"/>
              </a:rPr>
              <a:t>ИДЕЯ ПРОЕКТА.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67368" y="2137077"/>
            <a:ext cx="8661990" cy="5443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6"/>
              </a:lnSpc>
            </a:pPr>
            <a:r>
              <a:rPr lang="en-US" sz="4689">
                <a:solidFill>
                  <a:srgbClr val="338E5C"/>
                </a:solidFill>
                <a:latin typeface="Just Breathe"/>
              </a:rPr>
              <a:t>В роли идеи проекта было желание помочь дошкольнику и его родителям определить уровень фонематического развития ребёнка, и с помощью игр поспособствовать его развитию.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A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23925"/>
            <a:ext cx="7461729" cy="421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>
                <a:solidFill>
                  <a:srgbClr val="FE86BC"/>
                </a:solidFill>
                <a:latin typeface="Just Breathe"/>
              </a:rPr>
              <a:t>РЕЗУЛЬТАТЫ, ПОЛУЧЕННЫЕ В ХОДЕ РАБОТЫ: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490429" y="1375212"/>
            <a:ext cx="8948388" cy="1749055"/>
            <a:chOff x="0" y="0"/>
            <a:chExt cx="11931184" cy="2332074"/>
          </a:xfrm>
        </p:grpSpPr>
        <p:sp>
          <p:nvSpPr>
            <p:cNvPr id="4" name="TextBox 4"/>
            <p:cNvSpPr txBox="1"/>
            <p:nvPr/>
          </p:nvSpPr>
          <p:spPr>
            <a:xfrm>
              <a:off x="0" y="1211541"/>
              <a:ext cx="11931184" cy="1069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5"/>
                </a:lnSpc>
              </a:pPr>
              <a:r>
                <a:rPr lang="en-US" sz="2397">
                  <a:solidFill>
                    <a:srgbClr val="FAC836"/>
                  </a:solidFill>
                  <a:latin typeface="Montserrat"/>
                </a:rPr>
                <a:t>работа над созданием картотеки, игр, которая подошла бы большему количеству детей дошкольного возраста 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11931184" cy="1029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40"/>
                </a:lnSpc>
              </a:pPr>
              <a:r>
                <a:rPr lang="en-US" sz="4646" dirty="0" err="1">
                  <a:solidFill>
                    <a:srgbClr val="F8EDDD"/>
                  </a:solidFill>
                  <a:latin typeface="Just Breathe"/>
                </a:rPr>
                <a:t>Создание</a:t>
              </a:r>
              <a:r>
                <a:rPr lang="en-US" sz="4646" dirty="0">
                  <a:solidFill>
                    <a:srgbClr val="F8EDDD"/>
                  </a:solidFill>
                  <a:latin typeface="Just Breathe"/>
                </a:rPr>
                <a:t> </a:t>
              </a:r>
              <a:r>
                <a:rPr lang="en-US" sz="4646" dirty="0" err="1">
                  <a:solidFill>
                    <a:srgbClr val="F8EDDD"/>
                  </a:solidFill>
                  <a:latin typeface="Just Breathe"/>
                </a:rPr>
                <a:t>картотеки</a:t>
              </a:r>
              <a:r>
                <a:rPr lang="en-US" sz="4646" dirty="0">
                  <a:solidFill>
                    <a:srgbClr val="F8EDDD"/>
                  </a:solidFill>
                  <a:latin typeface="Just Breathe"/>
                </a:rPr>
                <a:t> </a:t>
              </a:r>
              <a:r>
                <a:rPr lang="en-US" sz="4646" dirty="0" err="1">
                  <a:solidFill>
                    <a:srgbClr val="F8EDDD"/>
                  </a:solidFill>
                  <a:latin typeface="Just Breathe"/>
                </a:rPr>
                <a:t>игр</a:t>
              </a:r>
              <a:r>
                <a:rPr lang="en-US" sz="4646" dirty="0">
                  <a:solidFill>
                    <a:srgbClr val="F8EDDD"/>
                  </a:solidFill>
                  <a:latin typeface="Just Breathe"/>
                </a:rPr>
                <a:t>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700023" y="3540983"/>
            <a:ext cx="8587977" cy="2542141"/>
            <a:chOff x="0" y="0"/>
            <a:chExt cx="11450635" cy="3389521"/>
          </a:xfrm>
        </p:grpSpPr>
        <p:sp>
          <p:nvSpPr>
            <p:cNvPr id="7" name="TextBox 7"/>
            <p:cNvSpPr txBox="1"/>
            <p:nvPr/>
          </p:nvSpPr>
          <p:spPr>
            <a:xfrm>
              <a:off x="0" y="1180541"/>
              <a:ext cx="11450635" cy="22176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40"/>
                </a:lnSpc>
              </a:pPr>
              <a:r>
                <a:rPr lang="en-US" sz="2385">
                  <a:solidFill>
                    <a:srgbClr val="FAC836"/>
                  </a:solidFill>
                  <a:latin typeface="Montserrat"/>
                </a:rPr>
                <a:t>создание буклета для родителей, помогающий оперативно ознакомиться с фонематикой, её значением и  её развитием в процессе жизнидеятельности ребёнка.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11450635" cy="1000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96"/>
                </a:lnSpc>
              </a:pPr>
              <a:r>
                <a:rPr lang="en-US" sz="4459">
                  <a:solidFill>
                    <a:srgbClr val="F8EDDD"/>
                  </a:solidFill>
                  <a:latin typeface="Just Breathe"/>
                </a:rPr>
                <a:t>Создание буклета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642028" y="6385158"/>
            <a:ext cx="8294195" cy="2366953"/>
            <a:chOff x="0" y="0"/>
            <a:chExt cx="11058926" cy="315593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85725"/>
              <a:ext cx="11058926" cy="1907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8"/>
                </a:lnSpc>
              </a:pPr>
              <a:r>
                <a:rPr lang="en-US" sz="4306" dirty="0" err="1">
                  <a:solidFill>
                    <a:srgbClr val="F8EDDD"/>
                  </a:solidFill>
                  <a:latin typeface="Just Breathe"/>
                </a:rPr>
                <a:t>Создание</a:t>
              </a:r>
              <a:r>
                <a:rPr lang="en-US" sz="4306" dirty="0">
                  <a:solidFill>
                    <a:srgbClr val="F8EDDD"/>
                  </a:solidFill>
                  <a:latin typeface="Just Breathe"/>
                </a:rPr>
                <a:t> </a:t>
              </a:r>
              <a:r>
                <a:rPr lang="en-US" sz="4306" dirty="0" err="1">
                  <a:solidFill>
                    <a:srgbClr val="F8EDDD"/>
                  </a:solidFill>
                  <a:latin typeface="Just Breathe"/>
                </a:rPr>
                <a:t>рекомендации</a:t>
              </a:r>
              <a:r>
                <a:rPr lang="en-US" sz="4306" dirty="0">
                  <a:solidFill>
                    <a:srgbClr val="F8EDDD"/>
                  </a:solidFill>
                  <a:latin typeface="Just Breathe"/>
                </a:rPr>
                <a:t> </a:t>
              </a:r>
              <a:r>
                <a:rPr lang="en-US" sz="4306" dirty="0" err="1">
                  <a:solidFill>
                    <a:srgbClr val="F8EDDD"/>
                  </a:solidFill>
                  <a:latin typeface="Just Breathe"/>
                </a:rPr>
                <a:t>для</a:t>
              </a:r>
              <a:r>
                <a:rPr lang="en-US" sz="4306" dirty="0">
                  <a:solidFill>
                    <a:srgbClr val="F8EDDD"/>
                  </a:solidFill>
                  <a:latin typeface="Just Breathe"/>
                </a:rPr>
                <a:t> </a:t>
              </a:r>
              <a:r>
                <a:rPr lang="en-US" sz="4306" dirty="0" err="1">
                  <a:solidFill>
                    <a:srgbClr val="F8EDDD"/>
                  </a:solidFill>
                  <a:latin typeface="Just Breathe"/>
                </a:rPr>
                <a:t>родителей</a:t>
              </a:r>
              <a:endParaRPr lang="en-US" sz="4306" dirty="0">
                <a:solidFill>
                  <a:srgbClr val="F8EDDD"/>
                </a:solidFill>
                <a:latin typeface="Just Breathe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107801"/>
              <a:ext cx="11058926" cy="1056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5"/>
                </a:lnSpc>
              </a:pPr>
              <a:r>
                <a:rPr lang="en-US" sz="2304">
                  <a:solidFill>
                    <a:srgbClr val="FAC836"/>
                  </a:solidFill>
                  <a:latin typeface="Montserrat"/>
                </a:rPr>
                <a:t>Рекомендация, которая поможет родителям помочь своим деткам.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8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33415" y="214351"/>
            <a:ext cx="10365002" cy="65959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00787" y="1866900"/>
            <a:ext cx="4155229" cy="27666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686786" y="1741532"/>
            <a:ext cx="4280861" cy="282715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35675" y="2287128"/>
            <a:ext cx="7364006" cy="4870226"/>
            <a:chOff x="0" y="0"/>
            <a:chExt cx="9818675" cy="6493635"/>
          </a:xfrm>
        </p:grpSpPr>
        <p:sp>
          <p:nvSpPr>
            <p:cNvPr id="7" name="TextBox 7"/>
            <p:cNvSpPr txBox="1"/>
            <p:nvPr/>
          </p:nvSpPr>
          <p:spPr>
            <a:xfrm>
              <a:off x="0" y="-727462"/>
              <a:ext cx="9818675" cy="6715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960"/>
                </a:lnSpc>
              </a:pPr>
              <a:r>
                <a:rPr lang="en-US" sz="6123">
                  <a:solidFill>
                    <a:srgbClr val="1A2127"/>
                  </a:solidFill>
                  <a:latin typeface="Just Breathe"/>
                </a:rPr>
                <a:t>Картотека игр для развития фонематического слуха у дошкольников.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983421"/>
              <a:ext cx="9818675" cy="868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64"/>
                </a:lnSpc>
              </a:pPr>
              <a:endParaRPr/>
            </a:p>
          </p:txBody>
        </p:sp>
      </p:grpSp>
      <p:pic>
        <p:nvPicPr>
          <p:cNvPr id="2052" name="Picture 4">
            <a:hlinkClick r:id="rId7" action="ppaction://hlinkfile"/>
            <a:extLst>
              <a:ext uri="{FF2B5EF4-FFF2-40B4-BE49-F238E27FC236}">
                <a16:creationId xmlns:a16="http://schemas.microsoft.com/office/drawing/2014/main" id="{DB83BA2B-58E5-4D17-B0AA-89ECCF8A8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810261"/>
            <a:ext cx="38100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92D60520-CC91-4D49-9C5A-48AD93F5C243}"/>
              </a:ext>
            </a:extLst>
          </p:cNvPr>
          <p:cNvSpPr/>
          <p:nvPr/>
        </p:nvSpPr>
        <p:spPr>
          <a:xfrm>
            <a:off x="6364780" y="4977314"/>
            <a:ext cx="3072013" cy="1853048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Жми! Я покажу тебе картотеку!)))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8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3533" y="876300"/>
            <a:ext cx="8115300" cy="77316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663768" y="2176375"/>
            <a:ext cx="8481136" cy="2786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91"/>
              </a:lnSpc>
            </a:pPr>
            <a:r>
              <a:rPr lang="en-US" sz="8909" dirty="0">
                <a:solidFill>
                  <a:srgbClr val="1A2127"/>
                </a:solidFill>
                <a:latin typeface="Just Breathe"/>
              </a:rPr>
              <a:t>КОНСУЛЬТАЦИЯ ДЛЯ РОДИТЕЛЕЙ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6D4640-1B31-49BE-9476-26D02E98CA2A}"/>
              </a:ext>
            </a:extLst>
          </p:cNvPr>
          <p:cNvSpPr/>
          <p:nvPr/>
        </p:nvSpPr>
        <p:spPr>
          <a:xfrm>
            <a:off x="1218731" y="2400300"/>
            <a:ext cx="7163270" cy="381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>
            <a:hlinkClick r:id="rId5" action="ppaction://hlinkfile"/>
            <a:extLst>
              <a:ext uri="{FF2B5EF4-FFF2-40B4-BE49-F238E27FC236}">
                <a16:creationId xmlns:a16="http://schemas.microsoft.com/office/drawing/2014/main" id="{325D3296-4E9B-40E1-B4D1-D55D150EB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2570148"/>
            <a:ext cx="4459307" cy="34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2F0FC13C-B4F9-43E9-A567-26EEB7F2A79A}"/>
              </a:ext>
            </a:extLst>
          </p:cNvPr>
          <p:cNvSpPr/>
          <p:nvPr/>
        </p:nvSpPr>
        <p:spPr>
          <a:xfrm>
            <a:off x="6688666" y="512749"/>
            <a:ext cx="3086466" cy="20574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Нажми на меня!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7B102ACC8C4224F9BD39EE3AD737C8F" ma:contentTypeVersion="10" ma:contentTypeDescription="Создание документа." ma:contentTypeScope="" ma:versionID="c4b8a375ccf071165513cf3cce42c338">
  <xsd:schema xmlns:xsd="http://www.w3.org/2001/XMLSchema" xmlns:xs="http://www.w3.org/2001/XMLSchema" xmlns:p="http://schemas.microsoft.com/office/2006/metadata/properties" xmlns:ns2="70924c68-5bbd-4d39-864b-69c0b925394b" xmlns:ns3="29fabf78-b2fd-443b-854c-7d9426598c73" targetNamespace="http://schemas.microsoft.com/office/2006/metadata/properties" ma:root="true" ma:fieldsID="8a23df9c94cdd9b62fa5f6ab6dd8d0e2" ns2:_="" ns3:_="">
    <xsd:import namespace="70924c68-5bbd-4d39-864b-69c0b925394b"/>
    <xsd:import namespace="29fabf78-b2fd-443b-854c-7d9426598c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24c68-5bbd-4d39-864b-69c0b9253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b1f9ad3-3015-4419-8a5a-22d4d402f4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abf78-b2fd-443b-854c-7d9426598c7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a6ea23-5282-4067-9726-679840bb7de5}" ma:internalName="TaxCatchAll" ma:showField="CatchAllData" ma:web="29fabf78-b2fd-443b-854c-7d9426598c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924c68-5bbd-4d39-864b-69c0b925394b">
      <Terms xmlns="http://schemas.microsoft.com/office/infopath/2007/PartnerControls"/>
    </lcf76f155ced4ddcb4097134ff3c332f>
    <TaxCatchAll xmlns="29fabf78-b2fd-443b-854c-7d9426598c73" xsi:nil="true"/>
  </documentManagement>
</p:properties>
</file>

<file path=customXml/itemProps1.xml><?xml version="1.0" encoding="utf-8"?>
<ds:datastoreItem xmlns:ds="http://schemas.openxmlformats.org/officeDocument/2006/customXml" ds:itemID="{7E841DD8-4E35-46A9-9D85-D2463A5457E3}"/>
</file>

<file path=customXml/itemProps2.xml><?xml version="1.0" encoding="utf-8"?>
<ds:datastoreItem xmlns:ds="http://schemas.openxmlformats.org/officeDocument/2006/customXml" ds:itemID="{CD06178B-C502-4AF5-85FF-3B9EEE5BE442}"/>
</file>

<file path=customXml/itemProps3.xml><?xml version="1.0" encoding="utf-8"?>
<ds:datastoreItem xmlns:ds="http://schemas.openxmlformats.org/officeDocument/2006/customXml" ds:itemID="{9C28DF46-9F80-43F9-8DEF-4728E01D7509}"/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539</Words>
  <Application>Microsoft Office PowerPoint</Application>
  <PresentationFormat>Произвольный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Just Breathe</vt:lpstr>
      <vt:lpstr>Arial</vt:lpstr>
      <vt:lpstr>Montserrat</vt:lpstr>
      <vt:lpstr>Just Breathe Bold</vt:lpstr>
      <vt:lpstr>Calibri</vt:lpstr>
      <vt:lpstr>Arial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фонематического восприятия у дошкольников.</dc:title>
  <cp:lastModifiedBy>Борщева Арина Евгеньевна</cp:lastModifiedBy>
  <cp:revision>9</cp:revision>
  <dcterms:created xsi:type="dcterms:W3CDTF">2006-08-16T00:00:00Z</dcterms:created>
  <dcterms:modified xsi:type="dcterms:W3CDTF">2022-04-21T18:52:10Z</dcterms:modified>
  <dc:identifier>DAE9MpY7fAU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0x010100B7B102ACC8C4224F9BD39EE3AD737C8F</vt:lpwstr>
  </property>
</Properties>
</file>