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74300"/>
  <p:notesSz cx="18288000" cy="10274300"/>
  <p:embeddedFontLst>
    <p:embeddedFont>
      <p:font typeface="PKIVQC+Roboto" panose="020B0604020202020204" charset="0"/>
      <p:regular r:id="rId19"/>
    </p:embeddedFont>
    <p:embeddedFont>
      <p:font typeface="HKNRQE+Crimson Roman" panose="020B0604020202020204" charset="0"/>
      <p:regular r:id="rId20"/>
    </p:embeddedFont>
    <p:embeddedFont>
      <p:font typeface="DJLWQO+Crimson Roman" panose="020B0604020202020204" charset="0"/>
      <p:regular r:id="rId21"/>
    </p:embeddedFont>
    <p:embeddedFont>
      <p:font typeface="VVNJJA+Crimson Roman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UUQSOT+Crimson Roman" panose="020B0604020202020204" charset="0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24393" y="1395971"/>
            <a:ext cx="8457411" cy="2629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5464" marR="0">
              <a:lnSpc>
                <a:spcPts val="1245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D49E26"/>
                </a:solidFill>
                <a:latin typeface="HKNRQE+Crimson Roman"/>
                <a:cs typeface="HKNRQE+Crimson Roman"/>
              </a:rPr>
              <a:t>Бизнес-проект на</a:t>
            </a:r>
          </a:p>
          <a:p>
            <a:pPr marL="0" marR="0">
              <a:lnSpc>
                <a:spcPts val="7950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D49E26"/>
                </a:solidFill>
                <a:latin typeface="HKNRQE+Crimson Roman"/>
                <a:cs typeface="HKNRQE+Crimson Roman"/>
              </a:rPr>
              <a:t>тему: Антикафе для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24913" y="3415271"/>
            <a:ext cx="9656176" cy="1619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5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D49E26"/>
                </a:solidFill>
                <a:latin typeface="HKNRQE+Crimson Roman"/>
                <a:cs typeface="HKNRQE+Crimson Roman"/>
              </a:rPr>
              <a:t>людей с нарушениями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25363" y="4424921"/>
            <a:ext cx="2455528" cy="1619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5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D49E26"/>
                </a:solidFill>
                <a:latin typeface="HKNRQE+Crimson Roman"/>
                <a:cs typeface="HKNRQE+Crimson Roman"/>
              </a:rPr>
              <a:t>слуха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62602" y="6413047"/>
            <a:ext cx="9180850" cy="1672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072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spc="108" dirty="0">
                <a:solidFill>
                  <a:srgbClr val="070707"/>
                </a:solidFill>
                <a:latin typeface="PKIVQC+Roboto"/>
                <a:cs typeface="PKIVQC+Roboto"/>
              </a:rPr>
              <a:t>Подготовили студентки </a:t>
            </a:r>
            <a:r>
              <a:rPr sz="3600" dirty="0">
                <a:solidFill>
                  <a:srgbClr val="070707"/>
                </a:solidFill>
                <a:latin typeface="PKIVQC+Roboto"/>
                <a:cs typeface="PKIVQC+Roboto"/>
              </a:rPr>
              <a:t>3</a:t>
            </a:r>
            <a:r>
              <a:rPr sz="3600" spc="216" dirty="0">
                <a:solidFill>
                  <a:srgbClr val="070707"/>
                </a:solidFill>
                <a:latin typeface="PKIVQC+Roboto"/>
                <a:cs typeface="PKIVQC+Roboto"/>
              </a:rPr>
              <a:t> </a:t>
            </a:r>
            <a:r>
              <a:rPr sz="3600" spc="108" dirty="0">
                <a:solidFill>
                  <a:srgbClr val="070707"/>
                </a:solidFill>
                <a:latin typeface="PKIVQC+Roboto"/>
                <a:cs typeface="PKIVQC+Roboto"/>
              </a:rPr>
              <a:t>курса СДО</a:t>
            </a:r>
          </a:p>
          <a:p>
            <a:pPr marL="0" marR="0">
              <a:lnSpc>
                <a:spcPts val="4275"/>
              </a:lnSpc>
              <a:spcBef>
                <a:spcPts val="0"/>
              </a:spcBef>
              <a:spcAft>
                <a:spcPts val="0"/>
              </a:spcAft>
            </a:pPr>
            <a:r>
              <a:rPr sz="3600" spc="108" dirty="0">
                <a:solidFill>
                  <a:srgbClr val="070707"/>
                </a:solidFill>
                <a:latin typeface="PKIVQC+Roboto"/>
                <a:cs typeface="PKIVQC+Roboto"/>
              </a:rPr>
              <a:t>Мишукова А.С, Темченко Н.М., Корниец</a:t>
            </a:r>
          </a:p>
          <a:p>
            <a:pPr marL="4080420" marR="0">
              <a:lnSpc>
                <a:spcPts val="4275"/>
              </a:lnSpc>
              <a:spcBef>
                <a:spcPts val="0"/>
              </a:spcBef>
              <a:spcAft>
                <a:spcPts val="0"/>
              </a:spcAft>
            </a:pPr>
            <a:r>
              <a:rPr sz="3600" spc="108" dirty="0">
                <a:solidFill>
                  <a:srgbClr val="070707"/>
                </a:solidFill>
                <a:latin typeface="PKIVQC+Roboto"/>
                <a:cs typeface="PKIVQC+Roboto"/>
              </a:rPr>
              <a:t>Е.И.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2233" y="193137"/>
            <a:ext cx="6556066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DJLWQO+Crimson Roman"/>
                <a:cs typeface="DJLWQO+Crimson Roman"/>
              </a:rPr>
              <a:t>Результаты опроса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2233" y="193135"/>
            <a:ext cx="6556066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UUQSOT+Crimson Roman"/>
                <a:cs typeface="UUQSOT+Crimson Roman"/>
              </a:rPr>
              <a:t>Результаты опроса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2233" y="193136"/>
            <a:ext cx="6556066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UUQSOT+Crimson Roman"/>
                <a:cs typeface="UUQSOT+Crimson Roman"/>
              </a:rPr>
              <a:t>Результаты опроса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2233" y="193137"/>
            <a:ext cx="6556066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UUQSOT+Crimson Roman"/>
                <a:cs typeface="UUQSOT+Crimson Roman"/>
              </a:rPr>
              <a:t>Результаты опроса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2233" y="193134"/>
            <a:ext cx="6556066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UUQSOT+Crimson Roman"/>
                <a:cs typeface="UUQSOT+Crimson Roman"/>
              </a:rPr>
              <a:t>Результаты опроса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273787"/>
            <a:ext cx="6899046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UUQSOT+Crimson Roman"/>
                <a:cs typeface="UUQSOT+Crimson Roman"/>
              </a:rPr>
              <a:t>Результаты 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2061086"/>
            <a:ext cx="11722378" cy="1506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Результатом нашего проекта стал бизнес-план, </a:t>
            </a:r>
            <a:r>
              <a:rPr sz="4200" dirty="0">
                <a:solidFill>
                  <a:srgbClr val="000000"/>
                </a:solidFill>
                <a:latin typeface="UUQSOT+Crimson Roman"/>
                <a:cs typeface="UUQSOT+Crimson Roman"/>
              </a:rPr>
              <a:t>в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котором мы обозначили: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35361" y="3337436"/>
            <a:ext cx="4980737" cy="868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Резюме бизнес-идеи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35361" y="3975611"/>
            <a:ext cx="5038345" cy="868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Описание компании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35361" y="4613786"/>
            <a:ext cx="3772052" cy="868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Целевой рынок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35361" y="5251961"/>
            <a:ext cx="11073227" cy="278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Планирование рабочего процесса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Закупка оборудования </a:t>
            </a:r>
            <a:r>
              <a:rPr sz="4200" dirty="0">
                <a:solidFill>
                  <a:srgbClr val="000000"/>
                </a:solidFill>
                <a:latin typeface="UUQSOT+Crimson Roman"/>
                <a:cs typeface="UUQSOT+Crimson Roman"/>
              </a:rPr>
              <a:t>и</a:t>
            </a:r>
            <a:r>
              <a:rPr sz="4200" spc="252" dirty="0">
                <a:solidFill>
                  <a:srgbClr val="000000"/>
                </a:solidFill>
                <a:latin typeface="UUQSOT+Crimson Roman"/>
                <a:cs typeface="UUQSOT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мебели для антикафе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Аналоги подобных заведений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Маркетинговый план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35361" y="7804661"/>
            <a:ext cx="5188230" cy="868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Устойчивое развитие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35361" y="8442836"/>
            <a:ext cx="11261524" cy="868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UUQSOT+Crimson Roman"/>
                <a:cs typeface="UUQSOT+Crimson Roman"/>
              </a:rPr>
              <a:t>Технико-экономическое обоснование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024" y="37730"/>
            <a:ext cx="7609391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VVNJJA+Crimson Roman"/>
                <a:cs typeface="VVNJJA+Crimson Roman"/>
              </a:rPr>
              <a:t>Перспективы 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9442" y="1341310"/>
            <a:ext cx="9650655" cy="868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42" dirty="0">
                <a:solidFill>
                  <a:srgbClr val="000000"/>
                </a:solidFill>
                <a:latin typeface="VVNJJA+Crimson Roman"/>
                <a:cs typeface="VVNJJA+Crimson Roman"/>
              </a:rPr>
              <a:t>Если мы решим развивать проект дальше,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9442" y="2084260"/>
            <a:ext cx="9552510" cy="2354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42" dirty="0">
                <a:solidFill>
                  <a:srgbClr val="000000"/>
                </a:solidFill>
                <a:latin typeface="VVNJJA+Crimson Roman"/>
                <a:cs typeface="VVNJJA+Crimson Roman"/>
              </a:rPr>
              <a:t>то следующим шагом станет открытие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spc="42" dirty="0">
                <a:solidFill>
                  <a:srgbClr val="000000"/>
                </a:solidFill>
                <a:latin typeface="VVNJJA+Crimson Roman"/>
                <a:cs typeface="VVNJJA+Crimson Roman"/>
              </a:rPr>
              <a:t>антикафе. Вот несколько вариантов того,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spc="42" dirty="0">
                <a:solidFill>
                  <a:srgbClr val="000000"/>
                </a:solidFill>
                <a:latin typeface="VVNJJA+Crimson Roman"/>
                <a:cs typeface="VVNJJA+Crimson Roman"/>
              </a:rPr>
              <a:t>каким мы бы хотели его видеть: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" y="5188582"/>
            <a:ext cx="7606263" cy="5074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89" y="5154174"/>
            <a:ext cx="7676036" cy="5097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18" y="6368364"/>
            <a:ext cx="2668985" cy="2668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18215"/>
          <a:stretch/>
        </p:blipFill>
        <p:spPr>
          <a:xfrm>
            <a:off x="12514520" y="-36978"/>
            <a:ext cx="5736679" cy="515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4923" y="3854747"/>
            <a:ext cx="6638154" cy="256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 smtClean="0">
                <a:solidFill>
                  <a:srgbClr val="D49E26"/>
                </a:solidFill>
                <a:latin typeface="DJLWQO+Crimson Roman"/>
                <a:cs typeface="DJLWQO+Crimson Roman"/>
              </a:rPr>
              <a:t>Спасибо за внимание</a:t>
            </a:r>
            <a:endParaRPr sz="8000" dirty="0">
              <a:solidFill>
                <a:srgbClr val="D49E26"/>
              </a:solidFill>
              <a:latin typeface="DJLWQO+Crimson Roman"/>
              <a:cs typeface="DJLWQO+Crimson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31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06185" y="294562"/>
            <a:ext cx="11504220" cy="2783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Антикафе </a:t>
            </a: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–</a:t>
            </a:r>
            <a:r>
              <a:rPr sz="4200" spc="252" dirty="0">
                <a:solidFill>
                  <a:srgbClr val="000000"/>
                </a:solidFill>
                <a:latin typeface="HKNRQE+Crimson Roman"/>
                <a:cs typeface="HKNRQE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это заведение, которое сочетает </a:t>
            </a: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в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себе особенности обычного кафе, молодежного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клуба, интернет-кафе, библиотеки, делового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центра, игрового зала. Здесь каждый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06185" y="2847262"/>
            <a:ext cx="11555957" cy="4059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посетитель сможет почитать или поработать,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встретиться </a:t>
            </a: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с</a:t>
            </a:r>
            <a:r>
              <a:rPr sz="4200" spc="252" dirty="0">
                <a:solidFill>
                  <a:srgbClr val="000000"/>
                </a:solidFill>
                <a:latin typeface="HKNRQE+Crimson Roman"/>
                <a:cs typeface="HKNRQE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партнерами по бизнесу, провести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время за настольными играми, бильярдом </a:t>
            </a: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и</a:t>
            </a:r>
            <a:r>
              <a:rPr sz="4200" spc="252" dirty="0">
                <a:solidFill>
                  <a:srgbClr val="000000"/>
                </a:solidFill>
                <a:latin typeface="HKNRQE+Crimson Roman"/>
                <a:cs typeface="HKNRQE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т.д.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Гость антикафе платит деньги только за то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количество времени, которое он планирует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провести </a:t>
            </a: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в</a:t>
            </a:r>
            <a:r>
              <a:rPr sz="4200" spc="252" dirty="0">
                <a:solidFill>
                  <a:srgbClr val="000000"/>
                </a:solidFill>
                <a:latin typeface="HKNRQE+Crimson Roman"/>
                <a:cs typeface="HKNRQE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заведении.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1924" y="2899387"/>
            <a:ext cx="5367828" cy="2113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HKNRQE+Crimson Roman"/>
                <a:cs typeface="HKNRQE+Crimson Roman"/>
              </a:rPr>
              <a:t>Описание идеи</a:t>
            </a:r>
          </a:p>
          <a:p>
            <a:pPr marL="1238547" marR="0">
              <a:lnSpc>
                <a:spcPts val="6375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HKNRQE+Crimson Roman"/>
                <a:cs typeface="HKNRQE+Crimson Roman"/>
              </a:rPr>
              <a:t>проекта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06185" y="6676312"/>
            <a:ext cx="8813749" cy="868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Пользование интернетом, игровыми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06185" y="7314487"/>
            <a:ext cx="10818267" cy="1506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приставками, книгами, настольными играми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предоставляется бесплатно.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06185" y="8590837"/>
            <a:ext cx="11214050" cy="1506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Также </a:t>
            </a: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в</a:t>
            </a:r>
            <a:r>
              <a:rPr sz="4200" spc="252" dirty="0">
                <a:solidFill>
                  <a:srgbClr val="000000"/>
                </a:solidFill>
                <a:latin typeface="HKNRQE+Crimson Roman"/>
                <a:cs typeface="HKNRQE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оплату за посещение входят закуски </a:t>
            </a: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и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HKNRQE+Crimson Roman"/>
                <a:cs typeface="HKNRQE+Crimson Roman"/>
              </a:rPr>
              <a:t>напитки, предлагаемые антикафе.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99776" y="316591"/>
            <a:ext cx="11090833" cy="6812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Целью бизнес проекта является разработка идеи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антикафе, т.е. создание концепции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адаптированного социального пространства, где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люди с ограниченными возможностями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здоровья (люди с нарушениями слуха) смогут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проводить свободное время и общаться: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-работа в спокойной тихой обстановке;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-проведение конференций для небольшой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аудитории;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9403" y="2899390"/>
            <a:ext cx="5367827" cy="2113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HKNRQE+Crimson Roman"/>
                <a:cs typeface="HKNRQE+Crimson Roman"/>
              </a:rPr>
              <a:t>Описание идеи</a:t>
            </a:r>
          </a:p>
          <a:p>
            <a:pPr marL="1238547" marR="0">
              <a:lnSpc>
                <a:spcPts val="6375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HKNRQE+Crimson Roman"/>
                <a:cs typeface="HKNRQE+Crimson Roman"/>
              </a:rPr>
              <a:t>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99776" y="7003141"/>
            <a:ext cx="8763609" cy="3097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-организация тематических вечеров;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-презентации книг, проектов публике;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-общение с единомышленниками;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-деловые переговоры.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3048" y="189900"/>
            <a:ext cx="7733525" cy="1308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2"/>
              </a:lnSpc>
              <a:spcBef>
                <a:spcPts val="0"/>
              </a:spcBef>
              <a:spcAft>
                <a:spcPts val="0"/>
              </a:spcAft>
            </a:pPr>
            <a:r>
              <a:rPr sz="6400" spc="12" dirty="0">
                <a:solidFill>
                  <a:srgbClr val="D49E26"/>
                </a:solidFill>
                <a:latin typeface="HKNRQE+Crimson Roman"/>
                <a:cs typeface="HKNRQE+Crimson Roman"/>
              </a:rPr>
              <a:t>Актуальность</a:t>
            </a:r>
            <a:r>
              <a:rPr sz="6400" dirty="0">
                <a:solidFill>
                  <a:srgbClr val="D49E26"/>
                </a:solidFill>
                <a:latin typeface="HKNRQE+Crimson Roman"/>
                <a:cs typeface="HKNRQE+Crimson Roman"/>
              </a:rPr>
              <a:t> </a:t>
            </a:r>
            <a:r>
              <a:rPr sz="6400" spc="12" dirty="0">
                <a:solidFill>
                  <a:srgbClr val="D49E26"/>
                </a:solidFill>
                <a:latin typeface="HKNRQE+Crimson Roman"/>
                <a:cs typeface="HKNRQE+Crimson Roman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9560" y="2137194"/>
            <a:ext cx="9804805" cy="868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Этот проект актуален, потому что в городе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560" y="2880144"/>
            <a:ext cx="9705057" cy="384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Ростов-на-Дону на данный момент таких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заведений нет. Подобные общественные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места зачастую не адаптированы для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людей с нарушениями слуха. Для этого мы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проанализировали аналоги таких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9560" y="6594893"/>
            <a:ext cx="9492766" cy="2354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заведений и сделали вывод, что в нашей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стране таких заведений мало, а в Ростове-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на-Дону вовсе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4414" y="468553"/>
            <a:ext cx="4791585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HKNRQE+Crimson Roman"/>
                <a:cs typeface="HKNRQE+Crimson Roman"/>
              </a:rPr>
              <a:t>Цели 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536" y="2121850"/>
            <a:ext cx="17616448" cy="6812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0997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По SMART: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S (конкретность): разработка концепции антикафе для людей с нарушением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слуха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M ( измерительность): получение прибыли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A ( достижимость): цель является достижимой при готовом бизнес-плане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антикафе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R ( ролевантность): проект актуален, так как в Ростове-на-Дону нет заведений,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которые адаптированы для людей с нарушением слуха</a:t>
            </a:r>
          </a:p>
          <a:p>
            <a:pPr marL="0" marR="0">
              <a:lnSpc>
                <a:spcPts val="585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HKNRQE+Crimson Roman"/>
                <a:cs typeface="HKNRQE+Crimson Roman"/>
              </a:rPr>
              <a:t>T ( ограниченность во времени): 26.10.2022-04.04.2023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48847" y="1137158"/>
            <a:ext cx="9771739" cy="2783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Планирование содержания проекта;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Анализ ранее представленных проектов;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Составление технологической карты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проекта;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48847" y="3689858"/>
            <a:ext cx="8461171" cy="1506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Создание опроса для исследования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актуальности;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2405" y="4388584"/>
            <a:ext cx="5597831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DJLWQO+Crimson Roman"/>
                <a:cs typeface="DJLWQO+Crimson Roman"/>
              </a:rPr>
              <a:t>Задачи проекта: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48847" y="4966208"/>
            <a:ext cx="9129524" cy="1506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Распространение опроса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и</a:t>
            </a:r>
            <a:r>
              <a:rPr sz="4200" spc="252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анализ его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результатов;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48847" y="6242558"/>
            <a:ext cx="8887359" cy="278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Работа над бизнес-планом;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Работа над паспортом проекта;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Подготовка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к</a:t>
            </a:r>
            <a:r>
              <a:rPr sz="4200" spc="252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защите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и</a:t>
            </a:r>
            <a:r>
              <a:rPr sz="4200" spc="252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рефлексия по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проделанной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01148" y="273785"/>
            <a:ext cx="6638154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DJLWQO+Crimson Roman"/>
                <a:cs typeface="DJLWQO+Crimson Roman"/>
              </a:rPr>
              <a:t>Целевая аудитория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662" y="1857140"/>
            <a:ext cx="17793840" cy="1506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В</a:t>
            </a:r>
            <a:r>
              <a:rPr sz="4200" spc="685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ходе</a:t>
            </a:r>
            <a:r>
              <a:rPr sz="4200" spc="559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нашего</a:t>
            </a:r>
            <a:r>
              <a:rPr sz="4200" spc="559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исследования</a:t>
            </a:r>
            <a:r>
              <a:rPr sz="4200" spc="559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мы</a:t>
            </a:r>
            <a:r>
              <a:rPr sz="4200" spc="559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сделали</a:t>
            </a:r>
            <a:r>
              <a:rPr sz="4200" spc="559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вывод,</a:t>
            </a:r>
            <a:r>
              <a:rPr sz="4200" spc="559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что</a:t>
            </a:r>
            <a:r>
              <a:rPr sz="4200" spc="559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основная</a:t>
            </a:r>
            <a:r>
              <a:rPr sz="4200" spc="559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аудитория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антикафе представлена молодежью.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0662" y="3133490"/>
            <a:ext cx="9574911" cy="868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Классификация посетителей заведения: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0662" y="3771665"/>
            <a:ext cx="16628063" cy="2783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-посетители, которые приходят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в</a:t>
            </a:r>
            <a:r>
              <a:rPr sz="4200" spc="252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антикафе для организации деловой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встречи, проведения небольшой конференции или мастер-класса;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-люди, желающие поработать или заняться учебой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в</a:t>
            </a:r>
            <a:r>
              <a:rPr sz="4200" spc="252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спокойной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обстановке;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0662" y="6324365"/>
            <a:ext cx="16048788" cy="214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-творческие коллективы или компании друзей, которые хотят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организовать небольшую вечеринку или просто провести время за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настольными или электронными играми.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0662" y="8238890"/>
            <a:ext cx="17797040" cy="214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-люди</a:t>
            </a:r>
            <a:r>
              <a:rPr sz="4200" spc="628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с</a:t>
            </a:r>
            <a:r>
              <a:rPr sz="4200" spc="755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нарушениями</a:t>
            </a:r>
            <a:r>
              <a:rPr sz="4200" spc="628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слуха,</a:t>
            </a:r>
            <a:r>
              <a:rPr sz="4200" spc="628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которые</a:t>
            </a:r>
            <a:r>
              <a:rPr sz="4200" spc="628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также</a:t>
            </a:r>
            <a:r>
              <a:rPr sz="4200" spc="629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придут</a:t>
            </a:r>
            <a:r>
              <a:rPr sz="4200" spc="629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в</a:t>
            </a:r>
            <a:r>
              <a:rPr sz="4200" spc="754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антикафе</a:t>
            </a:r>
            <a:r>
              <a:rPr sz="4200" spc="628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с</a:t>
            </a:r>
            <a:r>
              <a:rPr sz="4200" spc="754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целью</a:t>
            </a:r>
          </a:p>
          <a:p>
            <a:pPr marL="0" marR="0">
              <a:lnSpc>
                <a:spcPts val="502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провести</a:t>
            </a:r>
            <a:r>
              <a:rPr sz="4200" spc="2018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время</a:t>
            </a:r>
            <a:r>
              <a:rPr sz="4200" spc="2018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с</a:t>
            </a:r>
            <a:r>
              <a:rPr sz="4200" spc="2144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друзьями</a:t>
            </a:r>
            <a:r>
              <a:rPr sz="4200" spc="2018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и</a:t>
            </a:r>
            <a:r>
              <a:rPr sz="4200" spc="2144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хорошо</a:t>
            </a:r>
            <a:r>
              <a:rPr sz="4200" spc="2018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провести</a:t>
            </a:r>
            <a:r>
              <a:rPr sz="4200" spc="2018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вечер</a:t>
            </a:r>
            <a:r>
              <a:rPr sz="4200" spc="2018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в</a:t>
            </a:r>
            <a:r>
              <a:rPr sz="4200" spc="2144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приятной</a:t>
            </a:r>
          </a:p>
          <a:p>
            <a:pPr marL="0" marR="0">
              <a:lnSpc>
                <a:spcPts val="502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компании.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162050"/>
            <a:ext cx="5774317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DJLWQO+Crimson Roman"/>
                <a:cs typeface="DJLWQO+Crimson Roman"/>
              </a:rPr>
              <a:t>Содержательная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971675"/>
            <a:ext cx="1971375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DJLWQO+Crimson Roman"/>
                <a:cs typeface="DJLWQO+Crimson Roman"/>
              </a:rPr>
              <a:t>часть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930" y="2673566"/>
            <a:ext cx="6447052" cy="868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Проект создан для людей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930" y="3330791"/>
            <a:ext cx="8379561" cy="6783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39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нарушениями слуха. Изучив</a:t>
            </a:r>
          </a:p>
          <a:p>
            <a:pPr marL="0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аналоги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и</a:t>
            </a:r>
            <a:r>
              <a:rPr sz="4200" spc="252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проведя опрос, мы</a:t>
            </a:r>
          </a:p>
          <a:p>
            <a:pPr marL="0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сделали вывод, что это не только</a:t>
            </a:r>
          </a:p>
          <a:p>
            <a:pPr marL="0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создание пространства для</a:t>
            </a:r>
          </a:p>
          <a:p>
            <a:pPr marL="0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времяпровождения, но </a:t>
            </a: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и</a:t>
            </a:r>
            <a:r>
              <a:rPr sz="4200" spc="252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отличная</a:t>
            </a:r>
          </a:p>
          <a:p>
            <a:pPr marL="0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возможность предоставить людям</a:t>
            </a:r>
          </a:p>
          <a:p>
            <a:pPr marL="0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с</a:t>
            </a:r>
            <a:r>
              <a:rPr sz="4200" spc="252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нарушенным слухом место</a:t>
            </a:r>
          </a:p>
          <a:p>
            <a:pPr marL="0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работы. Проект создавался путём</a:t>
            </a:r>
          </a:p>
          <a:p>
            <a:pPr marL="0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анализа аналогов, их улучшением</a:t>
            </a:r>
          </a:p>
          <a:p>
            <a:pPr marL="0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0000"/>
                </a:solidFill>
                <a:latin typeface="DJLWQO+Crimson Roman"/>
                <a:cs typeface="DJLWQO+Crimson Roman"/>
              </a:rPr>
              <a:t>и</a:t>
            </a:r>
            <a:r>
              <a:rPr sz="4200" spc="252" dirty="0">
                <a:solidFill>
                  <a:srgbClr val="000000"/>
                </a:solidFill>
                <a:latin typeface="DJLWQO+Crimson Roman"/>
                <a:cs typeface="DJLWQO+Crimson Roman"/>
              </a:rPr>
              <a:t> </a:t>
            </a:r>
            <a:r>
              <a:rPr sz="4200" spc="126" dirty="0">
                <a:solidFill>
                  <a:srgbClr val="000000"/>
                </a:solidFill>
                <a:latin typeface="DJLWQO+Crimson Roman"/>
                <a:cs typeface="DJLWQO+Crimson Roman"/>
              </a:rPr>
              <a:t>адаптацией.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398" y="-12016"/>
            <a:ext cx="6556065" cy="13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4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D49E26"/>
                </a:solidFill>
                <a:latin typeface="DJLWQO+Crimson Roman"/>
                <a:cs typeface="DJLWQO+Crimson Roman"/>
              </a:rPr>
              <a:t>Результаты опроса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DA7CDFA294E6F47B4D4C69CB92A4CEC" ma:contentTypeVersion="13" ma:contentTypeDescription="Создание документа." ma:contentTypeScope="" ma:versionID="24a6c926bf2a22336c37db830e698e14">
  <xsd:schema xmlns:xsd="http://www.w3.org/2001/XMLSchema" xmlns:xs="http://www.w3.org/2001/XMLSchema" xmlns:p="http://schemas.microsoft.com/office/2006/metadata/properties" xmlns:ns2="d1316232-ddce-42e1-96d3-4b0115407656" xmlns:ns3="11d165fc-709b-459a-a467-d71e7b54b28b" targetNamespace="http://schemas.microsoft.com/office/2006/metadata/properties" ma:root="true" ma:fieldsID="19e0c5cd0cb8f2b1d5a6d435eba9e9c5" ns2:_="" ns3:_="">
    <xsd:import namespace="d1316232-ddce-42e1-96d3-4b0115407656"/>
    <xsd:import namespace="11d165fc-709b-459a-a467-d71e7b54b2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16232-ddce-42e1-96d3-4b0115407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165fc-709b-459a-a467-d71e7b54b28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4c3356b-bc79-4d0d-b7ed-05da2b67eb40}" ma:internalName="TaxCatchAll" ma:showField="CatchAllData" ma:web="11d165fc-709b-459a-a467-d71e7b54b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316232-ddce-42e1-96d3-4b0115407656">
      <Terms xmlns="http://schemas.microsoft.com/office/infopath/2007/PartnerControls"/>
    </lcf76f155ced4ddcb4097134ff3c332f>
    <TaxCatchAll xmlns="11d165fc-709b-459a-a467-d71e7b54b28b" xsi:nil="true"/>
  </documentManagement>
</p:properties>
</file>

<file path=customXml/itemProps1.xml><?xml version="1.0" encoding="utf-8"?>
<ds:datastoreItem xmlns:ds="http://schemas.openxmlformats.org/officeDocument/2006/customXml" ds:itemID="{23B54D3D-2606-45B9-95F6-5760154A4AC8}"/>
</file>

<file path=customXml/itemProps2.xml><?xml version="1.0" encoding="utf-8"?>
<ds:datastoreItem xmlns:ds="http://schemas.openxmlformats.org/officeDocument/2006/customXml" ds:itemID="{10C8E444-477C-4683-AFF9-8C635013E3EC}"/>
</file>

<file path=customXml/itemProps3.xml><?xml version="1.0" encoding="utf-8"?>
<ds:datastoreItem xmlns:ds="http://schemas.openxmlformats.org/officeDocument/2006/customXml" ds:itemID="{9CC4797E-C0F7-46D6-9C0F-1B5AE82ACE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590</Words>
  <Application>Microsoft Office PowerPoint</Application>
  <PresentationFormat>Произвольный</PresentationFormat>
  <Paragraphs>123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PKIVQC+Roboto</vt:lpstr>
      <vt:lpstr>HKNRQE+Crimson Roman</vt:lpstr>
      <vt:lpstr>DJLWQO+Crimson Roman</vt:lpstr>
      <vt:lpstr>VVNJJA+Crimson Roman</vt:lpstr>
      <vt:lpstr>Calibri</vt:lpstr>
      <vt:lpstr>UUQSOT+Crimson Roman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Мишукова Арина Сергеевна</cp:lastModifiedBy>
  <cp:revision>2</cp:revision>
  <dcterms:modified xsi:type="dcterms:W3CDTF">2023-04-03T19:00:18Z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0x010100DDA7CDFA294E6F47B4D4C69CB92A4CEC</vt:lpwstr>
  </property>
</Properties>
</file>