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4" r:id="rId5"/>
    <p:sldId id="274" r:id="rId6"/>
    <p:sldId id="277" r:id="rId7"/>
    <p:sldId id="278" r:id="rId8"/>
    <p:sldId id="260" r:id="rId9"/>
    <p:sldId id="279" r:id="rId10"/>
    <p:sldId id="280" r:id="rId11"/>
    <p:sldId id="281" r:id="rId12"/>
    <p:sldId id="282" r:id="rId13"/>
    <p:sldId id="265" r:id="rId14"/>
    <p:sldId id="268" r:id="rId15"/>
    <p:sldId id="267" r:id="rId16"/>
    <p:sldId id="270" r:id="rId17"/>
    <p:sldId id="26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4F5D"/>
    <a:srgbClr val="A8A0AE"/>
    <a:srgbClr val="7F7387"/>
    <a:srgbClr val="342F37"/>
    <a:srgbClr val="CAC5CD"/>
    <a:srgbClr val="E0DE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3D35BDF-8DEA-02CC-154E-0078E102CDA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B87BD4F0-716B-DDE2-1B3E-6A6AA857A6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5EB1DB82-16EE-14A8-6AFC-EEFCA46E846A}"/>
              </a:ext>
            </a:extLst>
          </p:cNvPr>
          <p:cNvSpPr>
            <a:spLocks noGrp="1"/>
          </p:cNvSpPr>
          <p:nvPr>
            <p:ph type="dt" sz="half" idx="10"/>
          </p:nvPr>
        </p:nvSpPr>
        <p:spPr/>
        <p:txBody>
          <a:bodyPr/>
          <a:lstStyle/>
          <a:p>
            <a:fld id="{352E6972-EEA6-43CD-B007-84D35D5AF8A5}" type="datetimeFigureOut">
              <a:rPr lang="ru-RU" smtClean="0"/>
              <a:pPr/>
              <a:t>30.03.2023</a:t>
            </a:fld>
            <a:endParaRPr lang="ru-RU"/>
          </a:p>
        </p:txBody>
      </p:sp>
      <p:sp>
        <p:nvSpPr>
          <p:cNvPr id="5" name="Нижний колонтитул 4">
            <a:extLst>
              <a:ext uri="{FF2B5EF4-FFF2-40B4-BE49-F238E27FC236}">
                <a16:creationId xmlns:a16="http://schemas.microsoft.com/office/drawing/2014/main" xmlns="" id="{0A9370CE-EC88-BA4E-020D-325E8A4B8AA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437E5E5-3AEE-1E7C-217D-AE5B29A2070F}"/>
              </a:ext>
            </a:extLst>
          </p:cNvPr>
          <p:cNvSpPr>
            <a:spLocks noGrp="1"/>
          </p:cNvSpPr>
          <p:nvPr>
            <p:ph type="sldNum" sz="quarter" idx="12"/>
          </p:nvPr>
        </p:nvSpPr>
        <p:spPr/>
        <p:txBody>
          <a:bodyPr/>
          <a:lstStyle/>
          <a:p>
            <a:fld id="{D05EF8FD-51D0-4975-B65C-C272ABE62251}" type="slidenum">
              <a:rPr lang="ru-RU" smtClean="0"/>
              <a:pPr/>
              <a:t>‹#›</a:t>
            </a:fld>
            <a:endParaRPr lang="ru-RU"/>
          </a:p>
        </p:txBody>
      </p:sp>
    </p:spTree>
    <p:extLst>
      <p:ext uri="{BB962C8B-B14F-4D97-AF65-F5344CB8AC3E}">
        <p14:creationId xmlns:p14="http://schemas.microsoft.com/office/powerpoint/2010/main" xmlns="" val="428841029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E75C5EB-215E-C5F0-51D7-90FAB243F72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651A207-A0A0-DF03-9F5D-E2CFD3AC4681}"/>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4A199B7-57CD-DF2B-F859-085890FEF14D}"/>
              </a:ext>
            </a:extLst>
          </p:cNvPr>
          <p:cNvSpPr>
            <a:spLocks noGrp="1"/>
          </p:cNvSpPr>
          <p:nvPr>
            <p:ph type="dt" sz="half" idx="10"/>
          </p:nvPr>
        </p:nvSpPr>
        <p:spPr/>
        <p:txBody>
          <a:bodyPr/>
          <a:lstStyle/>
          <a:p>
            <a:fld id="{352E6972-EEA6-43CD-B007-84D35D5AF8A5}" type="datetimeFigureOut">
              <a:rPr lang="ru-RU" smtClean="0"/>
              <a:pPr/>
              <a:t>30.03.2023</a:t>
            </a:fld>
            <a:endParaRPr lang="ru-RU"/>
          </a:p>
        </p:txBody>
      </p:sp>
      <p:sp>
        <p:nvSpPr>
          <p:cNvPr id="5" name="Нижний колонтитул 4">
            <a:extLst>
              <a:ext uri="{FF2B5EF4-FFF2-40B4-BE49-F238E27FC236}">
                <a16:creationId xmlns:a16="http://schemas.microsoft.com/office/drawing/2014/main" xmlns="" id="{151DB8E1-C742-8FA4-FCCD-8CD08B38233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88033EB-3E0C-AA4B-B141-5B9D3ABD7ACC}"/>
              </a:ext>
            </a:extLst>
          </p:cNvPr>
          <p:cNvSpPr>
            <a:spLocks noGrp="1"/>
          </p:cNvSpPr>
          <p:nvPr>
            <p:ph type="sldNum" sz="quarter" idx="12"/>
          </p:nvPr>
        </p:nvSpPr>
        <p:spPr/>
        <p:txBody>
          <a:bodyPr/>
          <a:lstStyle/>
          <a:p>
            <a:fld id="{D05EF8FD-51D0-4975-B65C-C272ABE62251}" type="slidenum">
              <a:rPr lang="ru-RU" smtClean="0"/>
              <a:pPr/>
              <a:t>‹#›</a:t>
            </a:fld>
            <a:endParaRPr lang="ru-RU"/>
          </a:p>
        </p:txBody>
      </p:sp>
    </p:spTree>
    <p:extLst>
      <p:ext uri="{BB962C8B-B14F-4D97-AF65-F5344CB8AC3E}">
        <p14:creationId xmlns:p14="http://schemas.microsoft.com/office/powerpoint/2010/main" xmlns="" val="161646835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644155C-6165-8125-C95E-B1642F6BF6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42904A8A-8D2A-82EB-C86C-9E5F1CB34C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84554A0-80E8-58F2-6F89-F1ACED0CA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E6972-EEA6-43CD-B007-84D35D5AF8A5}" type="datetimeFigureOut">
              <a:rPr lang="ru-RU" smtClean="0"/>
              <a:pPr/>
              <a:t>30.03.2023</a:t>
            </a:fld>
            <a:endParaRPr lang="ru-RU"/>
          </a:p>
        </p:txBody>
      </p:sp>
      <p:sp>
        <p:nvSpPr>
          <p:cNvPr id="5" name="Нижний колонтитул 4">
            <a:extLst>
              <a:ext uri="{FF2B5EF4-FFF2-40B4-BE49-F238E27FC236}">
                <a16:creationId xmlns:a16="http://schemas.microsoft.com/office/drawing/2014/main" xmlns="" id="{A385DBEB-4BA8-F575-B19E-55A750DC0E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3FABBD37-F550-68DE-9D5B-36C2C388FE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EF8FD-51D0-4975-B65C-C272ABE62251}" type="slidenum">
              <a:rPr lang="ru-RU" smtClean="0"/>
              <a:pPr/>
              <a:t>‹#›</a:t>
            </a:fld>
            <a:endParaRPr lang="ru-RU"/>
          </a:p>
        </p:txBody>
      </p:sp>
    </p:spTree>
    <p:extLst>
      <p:ext uri="{BB962C8B-B14F-4D97-AF65-F5344CB8AC3E}">
        <p14:creationId xmlns:p14="http://schemas.microsoft.com/office/powerpoint/2010/main" xmlns="" val="4087598871"/>
      </p:ext>
    </p:extLst>
  </p:cSld>
  <p:clrMap bg1="lt1" tx1="dk1" bg2="lt2" tx2="dk2" accent1="accent1" accent2="accent2" accent3="accent3" accent4="accent4" accent5="accent5" accent6="accent6" hlink="hlink" folHlink="folHlink"/>
  <p:sldLayoutIdLst>
    <p:sldLayoutId id="2147483661" r:id="rId1"/>
    <p:sldLayoutId id="2147483650" r:id="rId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6.png"/><Relationship Id="rId18" Type="http://schemas.openxmlformats.org/officeDocument/2006/relationships/image" Target="../media/image9.png"/><Relationship Id="rId7" Type="http://schemas.openxmlformats.org/officeDocument/2006/relationships/image" Target="../media/image3.png"/><Relationship Id="rId12" Type="http://schemas.microsoft.com/office/2007/relationships/hdphoto" Target="../media/hdphoto4.wdp"/><Relationship Id="rId17" Type="http://schemas.openxmlformats.org/officeDocument/2006/relationships/image" Target="../media/image8.png"/><Relationship Id="rId2" Type="http://schemas.openxmlformats.org/officeDocument/2006/relationships/image" Target="../media/image2.png"/><Relationship Id="rId16" Type="http://schemas.microsoft.com/office/2007/relationships/hdphoto" Target="../media/hdphoto6.wdp"/><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5.png"/><Relationship Id="rId15" Type="http://schemas.openxmlformats.org/officeDocument/2006/relationships/image" Target="../media/image7.png"/><Relationship Id="rId10" Type="http://schemas.microsoft.com/office/2007/relationships/hdphoto" Target="../media/hdphoto3.wdp"/><Relationship Id="rId19" Type="http://schemas.openxmlformats.org/officeDocument/2006/relationships/image" Target="../media/image10.png"/><Relationship Id="rId9" Type="http://schemas.openxmlformats.org/officeDocument/2006/relationships/image" Target="../media/image4.png"/><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23F050B-4498-C228-BEC3-5C29EA725750}"/>
              </a:ext>
            </a:extLst>
          </p:cNvPr>
          <p:cNvSpPr>
            <a:spLocks noGrp="1"/>
          </p:cNvSpPr>
          <p:nvPr>
            <p:ph type="ctrTitle"/>
          </p:nvPr>
        </p:nvSpPr>
        <p:spPr>
          <a:xfrm>
            <a:off x="1524000" y="3324061"/>
            <a:ext cx="9144000" cy="985838"/>
          </a:xfrm>
        </p:spPr>
        <p:txBody>
          <a:bodyPr>
            <a:noAutofit/>
          </a:bodyPr>
          <a:lstStyle/>
          <a:p>
            <a:r>
              <a:rPr lang="ru-RU" sz="8800" dirty="0" smtClean="0">
                <a:solidFill>
                  <a:schemeClr val="bg1"/>
                </a:solidFill>
                <a:latin typeface="Bahnschrift Light Condensed" panose="020B0502040204020203" pitchFamily="34" charset="0"/>
                <a:ea typeface="+mj-lt"/>
                <a:cs typeface="+mj-lt"/>
              </a:rPr>
              <a:t>ПРОЕКТ</a:t>
            </a:r>
            <a:br>
              <a:rPr lang="ru-RU" sz="8800" dirty="0" smtClean="0">
                <a:solidFill>
                  <a:schemeClr val="bg1"/>
                </a:solidFill>
                <a:latin typeface="Bahnschrift Light Condensed" panose="020B0502040204020203" pitchFamily="34" charset="0"/>
                <a:ea typeface="+mj-lt"/>
                <a:cs typeface="+mj-lt"/>
              </a:rPr>
            </a:br>
            <a:r>
              <a:rPr lang="ru-RU" sz="8800" dirty="0" smtClean="0">
                <a:solidFill>
                  <a:schemeClr val="bg1"/>
                </a:solidFill>
                <a:latin typeface="Bahnschrift Light Condensed" panose="020B0502040204020203" pitchFamily="34" charset="0"/>
                <a:ea typeface="+mj-lt"/>
                <a:cs typeface="+mj-lt"/>
              </a:rPr>
              <a:t>«Сенсорика</a:t>
            </a:r>
            <a:r>
              <a:rPr lang="ru-RU" sz="8800" dirty="0">
                <a:solidFill>
                  <a:schemeClr val="bg1"/>
                </a:solidFill>
                <a:latin typeface="Bahnschrift Light Condensed" panose="020B0502040204020203" pitchFamily="34" charset="0"/>
                <a:ea typeface="+mj-lt"/>
                <a:cs typeface="+mj-lt"/>
              </a:rPr>
              <a:t>»</a:t>
            </a:r>
            <a:endParaRPr lang="en-US" sz="6600" dirty="0">
              <a:solidFill>
                <a:schemeClr val="bg1"/>
              </a:solidFill>
              <a:latin typeface="Bahnschrift Light Condensed" panose="020B0502040204020203" pitchFamily="34" charset="0"/>
            </a:endParaRPr>
          </a:p>
        </p:txBody>
      </p:sp>
      <p:sp>
        <p:nvSpPr>
          <p:cNvPr id="6" name="Google Shape;62;p14">
            <a:extLst>
              <a:ext uri="{FF2B5EF4-FFF2-40B4-BE49-F238E27FC236}">
                <a16:creationId xmlns:a16="http://schemas.microsoft.com/office/drawing/2014/main" xmlns="" id="{90F844E9-AA2E-139C-AB94-658459BEA44E}"/>
              </a:ext>
            </a:extLst>
          </p:cNvPr>
          <p:cNvSpPr txBox="1">
            <a:spLocks noGrp="1"/>
          </p:cNvSpPr>
          <p:nvPr/>
        </p:nvSpPr>
        <p:spPr>
          <a:xfrm>
            <a:off x="1835700" y="5587157"/>
            <a:ext cx="8520600" cy="7926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r>
              <a:rPr lang="ru-RU" sz="1800">
                <a:solidFill>
                  <a:schemeClr val="bg1"/>
                </a:solidFill>
                <a:latin typeface="Bahnschrift Light Condensed" panose="020B0502040204020203" pitchFamily="34" charset="0"/>
              </a:rPr>
              <a:t>Ростов-на-Дону</a:t>
            </a:r>
          </a:p>
          <a:p>
            <a:pPr marL="0" lvl="0" indent="0" algn="ctr" rtl="0">
              <a:spcBef>
                <a:spcPts val="0"/>
              </a:spcBef>
              <a:spcAft>
                <a:spcPts val="0"/>
              </a:spcAft>
              <a:buNone/>
            </a:pPr>
            <a:r>
              <a:rPr lang="ru-RU" sz="1800">
                <a:solidFill>
                  <a:schemeClr val="bg1"/>
                </a:solidFill>
                <a:latin typeface="Bahnschrift Light Condensed" panose="020B0502040204020203" pitchFamily="34" charset="0"/>
              </a:rPr>
              <a:t>2022 г.</a:t>
            </a:r>
          </a:p>
        </p:txBody>
      </p:sp>
      <p:pic>
        <p:nvPicPr>
          <p:cNvPr id="1026" name="Picture 2" descr="АБИТУРИЕНТ-2016">
            <a:extLst>
              <a:ext uri="{FF2B5EF4-FFF2-40B4-BE49-F238E27FC236}">
                <a16:creationId xmlns:a16="http://schemas.microsoft.com/office/drawing/2014/main" xmlns="" id="{C9186B0F-2809-B440-0433-23718C3C8B9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5337" y="225985"/>
            <a:ext cx="1019175" cy="101917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Прямоугольник 7">
            <a:extLst>
              <a:ext uri="{FF2B5EF4-FFF2-40B4-BE49-F238E27FC236}">
                <a16:creationId xmlns:a16="http://schemas.microsoft.com/office/drawing/2014/main" xmlns="" id="{9D0DFE4F-3241-429B-A0B6-64B5B14F9567}"/>
              </a:ext>
            </a:extLst>
          </p:cNvPr>
          <p:cNvSpPr/>
          <p:nvPr/>
        </p:nvSpPr>
        <p:spPr>
          <a:xfrm>
            <a:off x="2235200" y="387390"/>
            <a:ext cx="7721600" cy="1169551"/>
          </a:xfrm>
          <a:prstGeom prst="rect">
            <a:avLst/>
          </a:prstGeom>
        </p:spPr>
        <p:txBody>
          <a:bodyPr wrap="square">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r>
              <a:rPr lang="en-US" sz="1400" dirty="0">
                <a:solidFill>
                  <a:schemeClr val="bg1"/>
                </a:solidFill>
                <a:latin typeface="Century Gothic" panose="020B0502020202020204" pitchFamily="34" charset="0"/>
                <a:cs typeface="Times New Roman"/>
              </a:rPr>
              <a:t>МИНИСТЕРСТВО НАУКИ И ВЫСШЕГО ОБРАЗОВАНИЯ</a:t>
            </a:r>
            <a:endParaRPr lang="ru-RU" sz="1400" dirty="0">
              <a:solidFill>
                <a:schemeClr val="bg1"/>
              </a:solidFill>
              <a:latin typeface="Century Gothic" panose="020B0502020202020204" pitchFamily="34" charset="0"/>
              <a:cs typeface="Times New Roman"/>
            </a:endParaRPr>
          </a:p>
          <a:p>
            <a:pPr algn="ctr"/>
            <a:r>
              <a:rPr lang="en-US" sz="1400" dirty="0">
                <a:solidFill>
                  <a:schemeClr val="bg1"/>
                </a:solidFill>
                <a:latin typeface="Century Gothic" panose="020B0502020202020204" pitchFamily="34" charset="0"/>
                <a:cs typeface="Times New Roman"/>
              </a:rPr>
              <a:t>РОССИЙСКОЙ ФЕДЕРАЦИИ</a:t>
            </a:r>
          </a:p>
          <a:p>
            <a:pPr algn="ctr"/>
            <a:r>
              <a:rPr lang="en-US" sz="1400" dirty="0" err="1">
                <a:solidFill>
                  <a:schemeClr val="bg1"/>
                </a:solidFill>
                <a:latin typeface="Century Gothic" panose="020B0502020202020204" pitchFamily="34" charset="0"/>
                <a:cs typeface="Times New Roman"/>
              </a:rPr>
              <a:t>Федеральное</a:t>
            </a:r>
            <a:r>
              <a:rPr lang="en-US" sz="1400" dirty="0">
                <a:solidFill>
                  <a:schemeClr val="bg1"/>
                </a:solidFill>
                <a:latin typeface="Century Gothic" panose="020B0502020202020204" pitchFamily="34" charset="0"/>
                <a:cs typeface="Times New Roman"/>
              </a:rPr>
              <a:t> </a:t>
            </a:r>
            <a:r>
              <a:rPr lang="en-US" sz="1400" dirty="0" err="1">
                <a:solidFill>
                  <a:schemeClr val="bg1"/>
                </a:solidFill>
                <a:latin typeface="Century Gothic" panose="020B0502020202020204" pitchFamily="34" charset="0"/>
                <a:cs typeface="Times New Roman"/>
              </a:rPr>
              <a:t>государственное</a:t>
            </a:r>
            <a:r>
              <a:rPr lang="en-US" sz="1400" dirty="0">
                <a:solidFill>
                  <a:schemeClr val="bg1"/>
                </a:solidFill>
                <a:latin typeface="Century Gothic" panose="020B0502020202020204" pitchFamily="34" charset="0"/>
                <a:cs typeface="Times New Roman"/>
              </a:rPr>
              <a:t> </a:t>
            </a:r>
            <a:r>
              <a:rPr lang="en-US" sz="1400" dirty="0" err="1">
                <a:solidFill>
                  <a:schemeClr val="bg1"/>
                </a:solidFill>
                <a:latin typeface="Century Gothic" panose="020B0502020202020204" pitchFamily="34" charset="0"/>
                <a:cs typeface="Times New Roman"/>
              </a:rPr>
              <a:t>автономное</a:t>
            </a:r>
            <a:r>
              <a:rPr lang="en-US" sz="1400" dirty="0">
                <a:solidFill>
                  <a:schemeClr val="bg1"/>
                </a:solidFill>
                <a:latin typeface="Century Gothic" panose="020B0502020202020204" pitchFamily="34" charset="0"/>
                <a:cs typeface="Times New Roman"/>
              </a:rPr>
              <a:t> </a:t>
            </a:r>
            <a:r>
              <a:rPr lang="en-US" sz="1400" dirty="0" err="1">
                <a:solidFill>
                  <a:schemeClr val="bg1"/>
                </a:solidFill>
                <a:latin typeface="Century Gothic" panose="020B0502020202020204" pitchFamily="34" charset="0"/>
                <a:cs typeface="Times New Roman"/>
              </a:rPr>
              <a:t>образовательное</a:t>
            </a:r>
            <a:endParaRPr lang="en-US" sz="1400" dirty="0">
              <a:solidFill>
                <a:schemeClr val="bg1"/>
              </a:solidFill>
              <a:latin typeface="Century Gothic" panose="020B0502020202020204" pitchFamily="34" charset="0"/>
              <a:cs typeface="Times New Roman"/>
            </a:endParaRPr>
          </a:p>
          <a:p>
            <a:pPr algn="ctr"/>
            <a:r>
              <a:rPr lang="en-US" sz="1400" dirty="0" err="1">
                <a:solidFill>
                  <a:schemeClr val="bg1"/>
                </a:solidFill>
                <a:latin typeface="Century Gothic" panose="020B0502020202020204" pitchFamily="34" charset="0"/>
                <a:cs typeface="Times New Roman"/>
              </a:rPr>
              <a:t>учреждение</a:t>
            </a:r>
            <a:r>
              <a:rPr lang="en-US" sz="1400" dirty="0">
                <a:solidFill>
                  <a:schemeClr val="bg1"/>
                </a:solidFill>
                <a:latin typeface="Century Gothic" panose="020B0502020202020204" pitchFamily="34" charset="0"/>
                <a:cs typeface="Times New Roman"/>
              </a:rPr>
              <a:t> </a:t>
            </a:r>
            <a:r>
              <a:rPr lang="en-US" sz="1400" dirty="0" err="1">
                <a:solidFill>
                  <a:schemeClr val="bg1"/>
                </a:solidFill>
                <a:latin typeface="Century Gothic" panose="020B0502020202020204" pitchFamily="34" charset="0"/>
                <a:cs typeface="Times New Roman"/>
              </a:rPr>
              <a:t>высшего</a:t>
            </a:r>
            <a:r>
              <a:rPr lang="en-US" sz="1400" dirty="0">
                <a:solidFill>
                  <a:schemeClr val="bg1"/>
                </a:solidFill>
                <a:latin typeface="Century Gothic" panose="020B0502020202020204" pitchFamily="34" charset="0"/>
                <a:cs typeface="Times New Roman"/>
              </a:rPr>
              <a:t> </a:t>
            </a:r>
            <a:r>
              <a:rPr lang="en-US" sz="1400" dirty="0" err="1">
                <a:solidFill>
                  <a:schemeClr val="bg1"/>
                </a:solidFill>
                <a:latin typeface="Century Gothic" panose="020B0502020202020204" pitchFamily="34" charset="0"/>
                <a:cs typeface="Times New Roman"/>
              </a:rPr>
              <a:t>образования</a:t>
            </a:r>
            <a:endParaRPr lang="en-US" sz="1400" dirty="0">
              <a:solidFill>
                <a:schemeClr val="bg1"/>
              </a:solidFill>
              <a:latin typeface="Century Gothic" panose="020B0502020202020204" pitchFamily="34" charset="0"/>
              <a:cs typeface="Times New Roman"/>
            </a:endParaRPr>
          </a:p>
          <a:p>
            <a:pPr algn="ctr"/>
            <a:r>
              <a:rPr lang="en-US" sz="1400" dirty="0">
                <a:solidFill>
                  <a:schemeClr val="bg1"/>
                </a:solidFill>
                <a:latin typeface="Century Gothic" panose="020B0502020202020204" pitchFamily="34" charset="0"/>
                <a:cs typeface="Times New Roman"/>
              </a:rPr>
              <a:t>«ЮЖНЫЙ ФЕДЕРАЛЬНЫЙ УНИВЕРСИТЕТ</a:t>
            </a:r>
            <a:r>
              <a:rPr lang="en-US" sz="1400" dirty="0" smtClean="0">
                <a:solidFill>
                  <a:schemeClr val="bg1"/>
                </a:solidFill>
                <a:latin typeface="Century Gothic" panose="020B0502020202020204" pitchFamily="34" charset="0"/>
                <a:cs typeface="Times New Roman"/>
              </a:rPr>
              <a:t>»</a:t>
            </a:r>
            <a:endParaRPr lang="en-US" sz="1400" dirty="0">
              <a:solidFill>
                <a:schemeClr val="bg1"/>
              </a:solidFill>
              <a:latin typeface="Century Gothic" panose="020B0502020202020204" pitchFamily="34" charset="0"/>
              <a:cs typeface="Times New Roman"/>
            </a:endParaRPr>
          </a:p>
        </p:txBody>
      </p:sp>
    </p:spTree>
    <p:extLst>
      <p:ext uri="{BB962C8B-B14F-4D97-AF65-F5344CB8AC3E}">
        <p14:creationId xmlns:p14="http://schemas.microsoft.com/office/powerpoint/2010/main" xmlns="" val="2229294435"/>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9B04D8C-5EC5-4901-AC7B-60E2BA436B5D}"/>
              </a:ext>
            </a:extLst>
          </p:cNvPr>
          <p:cNvSpPr txBox="1"/>
          <p:nvPr/>
        </p:nvSpPr>
        <p:spPr>
          <a:xfrm>
            <a:off x="406668" y="0"/>
            <a:ext cx="3182055" cy="1107291"/>
          </a:xfrm>
          <a:prstGeom prst="rect">
            <a:avLst/>
          </a:prstGeom>
        </p:spPr>
        <p:txBody>
          <a:bodyPr wrap="square" lIns="0" tIns="0" rIns="0" bIns="0" rtlCol="0" anchor="t">
            <a:spAutoFit/>
          </a:bodyPr>
          <a:lstStyle/>
          <a:p>
            <a:pPr algn="ctr">
              <a:lnSpc>
                <a:spcPts val="9682"/>
              </a:lnSpc>
            </a:pPr>
            <a:r>
              <a:rPr lang="ru-RU" sz="6600" b="1" dirty="0">
                <a:solidFill>
                  <a:schemeClr val="bg1"/>
                </a:solidFill>
                <a:latin typeface="Bahnschrift Light Condensed" panose="020B0502040204020203" pitchFamily="34" charset="0"/>
              </a:rPr>
              <a:t>О проекте :</a:t>
            </a:r>
          </a:p>
        </p:txBody>
      </p:sp>
      <p:sp>
        <p:nvSpPr>
          <p:cNvPr id="12" name="Rectangle 1">
            <a:extLst>
              <a:ext uri="{FF2B5EF4-FFF2-40B4-BE49-F238E27FC236}">
                <a16:creationId xmlns:a16="http://schemas.microsoft.com/office/drawing/2014/main" xmlns="" id="{BA833BEB-4C02-44E4-A052-72A661A2B091}"/>
              </a:ext>
            </a:extLst>
          </p:cNvPr>
          <p:cNvSpPr>
            <a:spLocks noChangeArrowheads="1"/>
          </p:cNvSpPr>
          <p:nvPr/>
        </p:nvSpPr>
        <p:spPr bwMode="auto">
          <a:xfrm>
            <a:off x="5432425" y="229235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3" name="Рисунок 3">
            <a:extLst>
              <a:ext uri="{FF2B5EF4-FFF2-40B4-BE49-F238E27FC236}">
                <a16:creationId xmlns:a16="http://schemas.microsoft.com/office/drawing/2014/main" xmlns="" id="{CB3DCEFB-685B-2A3F-DAA5-728651DA105D}"/>
              </a:ext>
            </a:extLst>
          </p:cNvPr>
          <p:cNvPicPr>
            <a:picLocks noChangeAspect="1"/>
          </p:cNvPicPr>
          <p:nvPr/>
        </p:nvPicPr>
        <p:blipFill>
          <a:blip r:embed="rId2" cstate="print"/>
          <a:stretch>
            <a:fillRect/>
          </a:stretch>
        </p:blipFill>
        <p:spPr>
          <a:xfrm>
            <a:off x="307622" y="1762039"/>
            <a:ext cx="2884311" cy="2303809"/>
          </a:xfrm>
          <a:prstGeom prst="rect">
            <a:avLst/>
          </a:prstGeom>
        </p:spPr>
      </p:pic>
      <p:pic>
        <p:nvPicPr>
          <p:cNvPr id="4" name="Рисунок 4">
            <a:extLst>
              <a:ext uri="{FF2B5EF4-FFF2-40B4-BE49-F238E27FC236}">
                <a16:creationId xmlns:a16="http://schemas.microsoft.com/office/drawing/2014/main" xmlns="" id="{6DFC56F1-8CDB-86D8-ADE7-4C76B520874E}"/>
              </a:ext>
            </a:extLst>
          </p:cNvPr>
          <p:cNvPicPr>
            <a:picLocks noChangeAspect="1"/>
          </p:cNvPicPr>
          <p:nvPr/>
        </p:nvPicPr>
        <p:blipFill>
          <a:blip r:embed="rId3" cstate="print"/>
          <a:stretch>
            <a:fillRect/>
          </a:stretch>
        </p:blipFill>
        <p:spPr>
          <a:xfrm>
            <a:off x="3270956" y="1773575"/>
            <a:ext cx="2884311" cy="2308961"/>
          </a:xfrm>
          <a:prstGeom prst="rect">
            <a:avLst/>
          </a:prstGeom>
        </p:spPr>
      </p:pic>
      <p:pic>
        <p:nvPicPr>
          <p:cNvPr id="5" name="Рисунок 5">
            <a:extLst>
              <a:ext uri="{FF2B5EF4-FFF2-40B4-BE49-F238E27FC236}">
                <a16:creationId xmlns:a16="http://schemas.microsoft.com/office/drawing/2014/main" xmlns="" id="{791B2E55-CAC3-BC4D-5DFB-086FA684832F}"/>
              </a:ext>
            </a:extLst>
          </p:cNvPr>
          <p:cNvPicPr>
            <a:picLocks noChangeAspect="1"/>
          </p:cNvPicPr>
          <p:nvPr/>
        </p:nvPicPr>
        <p:blipFill>
          <a:blip r:embed="rId4"/>
          <a:stretch>
            <a:fillRect/>
          </a:stretch>
        </p:blipFill>
        <p:spPr>
          <a:xfrm>
            <a:off x="6234289" y="1757557"/>
            <a:ext cx="2813755" cy="2312776"/>
          </a:xfrm>
          <a:prstGeom prst="rect">
            <a:avLst/>
          </a:prstGeom>
        </p:spPr>
      </p:pic>
      <p:pic>
        <p:nvPicPr>
          <p:cNvPr id="6" name="Рисунок 6">
            <a:extLst>
              <a:ext uri="{FF2B5EF4-FFF2-40B4-BE49-F238E27FC236}">
                <a16:creationId xmlns:a16="http://schemas.microsoft.com/office/drawing/2014/main" xmlns="" id="{3EF427BC-2D7E-FA71-D6B6-84131F9C5248}"/>
              </a:ext>
            </a:extLst>
          </p:cNvPr>
          <p:cNvPicPr>
            <a:picLocks noChangeAspect="1"/>
          </p:cNvPicPr>
          <p:nvPr/>
        </p:nvPicPr>
        <p:blipFill rotWithShape="1">
          <a:blip r:embed="rId5"/>
          <a:srcRect t="-175" r="513" b="2454"/>
          <a:stretch/>
        </p:blipFill>
        <p:spPr>
          <a:xfrm>
            <a:off x="9112956" y="1762039"/>
            <a:ext cx="2771466" cy="2299564"/>
          </a:xfrm>
          <a:prstGeom prst="rect">
            <a:avLst/>
          </a:prstGeom>
        </p:spPr>
      </p:pic>
      <p:pic>
        <p:nvPicPr>
          <p:cNvPr id="7" name="Рисунок 8">
            <a:extLst>
              <a:ext uri="{FF2B5EF4-FFF2-40B4-BE49-F238E27FC236}">
                <a16:creationId xmlns:a16="http://schemas.microsoft.com/office/drawing/2014/main" xmlns="" id="{79FA2AAE-A3B4-4E5F-BD8A-B07700837BCE}"/>
              </a:ext>
            </a:extLst>
          </p:cNvPr>
          <p:cNvPicPr>
            <a:picLocks noChangeAspect="1"/>
          </p:cNvPicPr>
          <p:nvPr/>
        </p:nvPicPr>
        <p:blipFill>
          <a:blip r:embed="rId6" cstate="print"/>
          <a:stretch>
            <a:fillRect/>
          </a:stretch>
        </p:blipFill>
        <p:spPr>
          <a:xfrm>
            <a:off x="3270954" y="4178536"/>
            <a:ext cx="2884312" cy="2339151"/>
          </a:xfrm>
          <a:prstGeom prst="rect">
            <a:avLst/>
          </a:prstGeom>
        </p:spPr>
      </p:pic>
      <p:pic>
        <p:nvPicPr>
          <p:cNvPr id="9" name="Рисунок 10">
            <a:extLst>
              <a:ext uri="{FF2B5EF4-FFF2-40B4-BE49-F238E27FC236}">
                <a16:creationId xmlns:a16="http://schemas.microsoft.com/office/drawing/2014/main" xmlns="" id="{67A8EEA7-A894-32DB-7B5F-0E30B73B6567}"/>
              </a:ext>
            </a:extLst>
          </p:cNvPr>
          <p:cNvPicPr>
            <a:picLocks noChangeAspect="1"/>
          </p:cNvPicPr>
          <p:nvPr/>
        </p:nvPicPr>
        <p:blipFill>
          <a:blip r:embed="rId7"/>
          <a:stretch>
            <a:fillRect/>
          </a:stretch>
        </p:blipFill>
        <p:spPr>
          <a:xfrm>
            <a:off x="6234289" y="4181171"/>
            <a:ext cx="2813756" cy="2291546"/>
          </a:xfrm>
          <a:prstGeom prst="rect">
            <a:avLst/>
          </a:prstGeom>
        </p:spPr>
      </p:pic>
      <p:sp>
        <p:nvSpPr>
          <p:cNvPr id="20" name="Прямоугольник: скругленные углы 19">
            <a:extLst>
              <a:ext uri="{FF2B5EF4-FFF2-40B4-BE49-F238E27FC236}">
                <a16:creationId xmlns:a16="http://schemas.microsoft.com/office/drawing/2014/main" xmlns="" id="{D35FA1D0-3512-4B02-8812-AC073F3CBBC8}"/>
              </a:ext>
            </a:extLst>
          </p:cNvPr>
          <p:cNvSpPr/>
          <p:nvPr/>
        </p:nvSpPr>
        <p:spPr>
          <a:xfrm>
            <a:off x="1757735" y="1103015"/>
            <a:ext cx="8953107" cy="5067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ru-RU" sz="2800" b="1" dirty="0">
                <a:solidFill>
                  <a:schemeClr val="tx1">
                    <a:lumMod val="85000"/>
                    <a:lumOff val="15000"/>
                  </a:schemeClr>
                </a:solidFill>
                <a:latin typeface="Century Gothic"/>
              </a:rPr>
              <a:t>Что есть сейчас: </a:t>
            </a:r>
            <a:r>
              <a:rPr lang="ru-RU" sz="2400" dirty="0">
                <a:solidFill>
                  <a:schemeClr val="tx1">
                    <a:lumMod val="85000"/>
                    <a:lumOff val="15000"/>
                  </a:schemeClr>
                </a:solidFill>
                <a:latin typeface="Century Gothic"/>
              </a:rPr>
              <a:t>эскизы страниц книги (</a:t>
            </a:r>
            <a:r>
              <a:rPr lang="en-US" sz="2400" dirty="0">
                <a:solidFill>
                  <a:schemeClr val="tx1">
                    <a:lumMod val="85000"/>
                    <a:lumOff val="15000"/>
                  </a:schemeClr>
                </a:solidFill>
                <a:latin typeface="Century Gothic"/>
              </a:rPr>
              <a:t>CorelDRAW)</a:t>
            </a:r>
            <a:r>
              <a:rPr lang="ru-RU" sz="2400" b="1" dirty="0">
                <a:solidFill>
                  <a:schemeClr val="tx1">
                    <a:lumMod val="85000"/>
                    <a:lumOff val="15000"/>
                  </a:schemeClr>
                </a:solidFill>
                <a:latin typeface="Century Gothic"/>
              </a:rPr>
              <a:t> </a:t>
            </a:r>
            <a:endParaRPr lang="ru-RU" sz="2800" b="1"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xmlns="" val="3401377224"/>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9B04D8C-5EC5-4901-AC7B-60E2BA436B5D}"/>
              </a:ext>
            </a:extLst>
          </p:cNvPr>
          <p:cNvSpPr txBox="1"/>
          <p:nvPr/>
        </p:nvSpPr>
        <p:spPr>
          <a:xfrm>
            <a:off x="334781" y="-86264"/>
            <a:ext cx="3182055" cy="1107291"/>
          </a:xfrm>
          <a:prstGeom prst="rect">
            <a:avLst/>
          </a:prstGeom>
        </p:spPr>
        <p:txBody>
          <a:bodyPr wrap="square" lIns="0" tIns="0" rIns="0" bIns="0" rtlCol="0" anchor="t">
            <a:spAutoFit/>
          </a:bodyPr>
          <a:lstStyle/>
          <a:p>
            <a:pPr algn="ctr">
              <a:lnSpc>
                <a:spcPts val="9682"/>
              </a:lnSpc>
            </a:pPr>
            <a:r>
              <a:rPr lang="ru-RU" sz="6600" b="1" dirty="0">
                <a:solidFill>
                  <a:schemeClr val="bg1"/>
                </a:solidFill>
                <a:latin typeface="Bahnschrift Light Condensed" panose="020B0502040204020203" pitchFamily="34" charset="0"/>
              </a:rPr>
              <a:t>О проекте </a:t>
            </a:r>
          </a:p>
        </p:txBody>
      </p:sp>
      <p:pic>
        <p:nvPicPr>
          <p:cNvPr id="4" name="Рисунок 3">
            <a:extLst>
              <a:ext uri="{FF2B5EF4-FFF2-40B4-BE49-F238E27FC236}">
                <a16:creationId xmlns:a16="http://schemas.microsoft.com/office/drawing/2014/main" xmlns="" id="{CC28948A-94EC-4563-9788-22D9FB8ED8C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5775" t="12249" r="22597" b="8062"/>
          <a:stretch/>
        </p:blipFill>
        <p:spPr>
          <a:xfrm>
            <a:off x="992683" y="2052318"/>
            <a:ext cx="2339163" cy="2222152"/>
          </a:xfrm>
          <a:prstGeom prst="rect">
            <a:avLst/>
          </a:prstGeom>
        </p:spPr>
      </p:pic>
      <p:pic>
        <p:nvPicPr>
          <p:cNvPr id="6" name="Рисунок 5" descr="Изображение выглядит как аксессуар, футляр&#10;&#10;Автоматически созданное описание">
            <a:extLst>
              <a:ext uri="{FF2B5EF4-FFF2-40B4-BE49-F238E27FC236}">
                <a16:creationId xmlns:a16="http://schemas.microsoft.com/office/drawing/2014/main" xmlns="" id="{C0F9CAC0-586A-4725-B3C9-49C2BA0D374F}"/>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24147" t="11783" r="23295" b="20620"/>
          <a:stretch/>
        </p:blipFill>
        <p:spPr>
          <a:xfrm>
            <a:off x="3614680" y="2039063"/>
            <a:ext cx="2318287" cy="2225046"/>
          </a:xfrm>
          <a:prstGeom prst="rect">
            <a:avLst/>
          </a:prstGeom>
        </p:spPr>
      </p:pic>
      <p:pic>
        <p:nvPicPr>
          <p:cNvPr id="9" name="Рисунок 8" descr="Изображение выглядит как внутренний, коробка&#10;&#10;Автоматически созданное описание">
            <a:extLst>
              <a:ext uri="{FF2B5EF4-FFF2-40B4-BE49-F238E27FC236}">
                <a16:creationId xmlns:a16="http://schemas.microsoft.com/office/drawing/2014/main" xmlns="" id="{6C10EB1E-2633-4C02-A29D-B327DC1AE62A}"/>
              </a:ext>
            </a:extLst>
          </p:cNvPr>
          <p:cNvPicPr>
            <a:picLocks noChangeAspect="1"/>
          </p:cNvPicPr>
          <p:nvPr/>
        </p:nvPicPr>
        <p:blipFill rotWithShape="1">
          <a:blip r:embed="rId4">
            <a:extLst>
              <a:ext uri="{28A0092B-C50C-407E-A947-70E740481C1C}">
                <a14:useLocalDpi xmlns:a14="http://schemas.microsoft.com/office/drawing/2010/main" xmlns="" val="0"/>
              </a:ext>
            </a:extLst>
          </a:blip>
          <a:srcRect l="25892" t="24186" r="22480" b="11473"/>
          <a:stretch/>
        </p:blipFill>
        <p:spPr>
          <a:xfrm rot="10800000">
            <a:off x="6180549" y="2030816"/>
            <a:ext cx="2360040" cy="2226794"/>
          </a:xfrm>
          <a:prstGeom prst="rect">
            <a:avLst/>
          </a:prstGeom>
        </p:spPr>
      </p:pic>
      <p:pic>
        <p:nvPicPr>
          <p:cNvPr id="13" name="Рисунок 12" descr="Изображение выглядит как текст, футляр, аксессуар&#10;&#10;Автоматически созданное описание">
            <a:extLst>
              <a:ext uri="{FF2B5EF4-FFF2-40B4-BE49-F238E27FC236}">
                <a16:creationId xmlns:a16="http://schemas.microsoft.com/office/drawing/2014/main" xmlns="" id="{76BD569A-27E8-4C28-A253-FBB6DC100BE0}"/>
              </a:ext>
            </a:extLst>
          </p:cNvPr>
          <p:cNvPicPr>
            <a:picLocks noChangeAspect="1"/>
          </p:cNvPicPr>
          <p:nvPr/>
        </p:nvPicPr>
        <p:blipFill rotWithShape="1">
          <a:blip r:embed="rId5">
            <a:extLst>
              <a:ext uri="{28A0092B-C50C-407E-A947-70E740481C1C}">
                <a14:useLocalDpi xmlns:a14="http://schemas.microsoft.com/office/drawing/2010/main" xmlns="" val="0"/>
              </a:ext>
            </a:extLst>
          </a:blip>
          <a:srcRect l="30736" t="23876" r="22403" b="13024"/>
          <a:stretch/>
        </p:blipFill>
        <p:spPr>
          <a:xfrm rot="10800000">
            <a:off x="8733415" y="2053438"/>
            <a:ext cx="2339165" cy="2227318"/>
          </a:xfrm>
          <a:prstGeom prst="rect">
            <a:avLst/>
          </a:prstGeom>
        </p:spPr>
      </p:pic>
      <p:pic>
        <p:nvPicPr>
          <p:cNvPr id="20" name="Рисунок 19" descr="Изображение выглядит как внутренний&#10;&#10;Автоматически созданное описание">
            <a:extLst>
              <a:ext uri="{FF2B5EF4-FFF2-40B4-BE49-F238E27FC236}">
                <a16:creationId xmlns:a16="http://schemas.microsoft.com/office/drawing/2014/main" xmlns="" id="{2B38AA0F-7ECA-4DCD-BF1E-43C32FCC5290}"/>
              </a:ext>
            </a:extLst>
          </p:cNvPr>
          <p:cNvPicPr>
            <a:picLocks noChangeAspect="1"/>
          </p:cNvPicPr>
          <p:nvPr/>
        </p:nvPicPr>
        <p:blipFill rotWithShape="1">
          <a:blip r:embed="rId6">
            <a:extLst>
              <a:ext uri="{28A0092B-C50C-407E-A947-70E740481C1C}">
                <a14:useLocalDpi xmlns:a14="http://schemas.microsoft.com/office/drawing/2010/main" xmlns="" val="0"/>
              </a:ext>
            </a:extLst>
          </a:blip>
          <a:srcRect l="32119" t="27933" r="11447" b="28966"/>
          <a:stretch/>
        </p:blipFill>
        <p:spPr>
          <a:xfrm rot="16200000">
            <a:off x="1028093" y="4384982"/>
            <a:ext cx="2297094" cy="2339165"/>
          </a:xfrm>
          <a:prstGeom prst="rect">
            <a:avLst/>
          </a:prstGeom>
        </p:spPr>
      </p:pic>
      <p:pic>
        <p:nvPicPr>
          <p:cNvPr id="28" name="Рисунок 27" descr="Изображение выглядит как текст, стена, внутренний&#10;&#10;Автоматически созданное описание">
            <a:extLst>
              <a:ext uri="{FF2B5EF4-FFF2-40B4-BE49-F238E27FC236}">
                <a16:creationId xmlns:a16="http://schemas.microsoft.com/office/drawing/2014/main" xmlns="" id="{9F533380-835F-4B5B-95D3-105C433CB5C9}"/>
              </a:ext>
            </a:extLst>
          </p:cNvPr>
          <p:cNvPicPr>
            <a:picLocks noChangeAspect="1"/>
          </p:cNvPicPr>
          <p:nvPr/>
        </p:nvPicPr>
        <p:blipFill rotWithShape="1">
          <a:blip r:embed="rId7">
            <a:extLst>
              <a:ext uri="{28A0092B-C50C-407E-A947-70E740481C1C}">
                <a14:useLocalDpi xmlns:a14="http://schemas.microsoft.com/office/drawing/2010/main" xmlns="" val="0"/>
              </a:ext>
            </a:extLst>
          </a:blip>
          <a:srcRect l="30085" t="21395" r="9553" b="35039"/>
          <a:stretch/>
        </p:blipFill>
        <p:spPr>
          <a:xfrm rot="16200000">
            <a:off x="3628977" y="4387702"/>
            <a:ext cx="2295363" cy="2318991"/>
          </a:xfrm>
          <a:prstGeom prst="rect">
            <a:avLst/>
          </a:prstGeom>
        </p:spPr>
      </p:pic>
      <p:pic>
        <p:nvPicPr>
          <p:cNvPr id="30" name="Рисунок 29" descr="Изображение выглядит как стена, внутренний, старый&#10;&#10;Автоматически созданное описание">
            <a:extLst>
              <a:ext uri="{FF2B5EF4-FFF2-40B4-BE49-F238E27FC236}">
                <a16:creationId xmlns:a16="http://schemas.microsoft.com/office/drawing/2014/main" xmlns="" id="{134AD739-6A56-4B42-BF75-D4951356440C}"/>
              </a:ext>
            </a:extLst>
          </p:cNvPr>
          <p:cNvPicPr>
            <a:picLocks noChangeAspect="1"/>
          </p:cNvPicPr>
          <p:nvPr/>
        </p:nvPicPr>
        <p:blipFill rotWithShape="1">
          <a:blip r:embed="rId8">
            <a:extLst>
              <a:ext uri="{28A0092B-C50C-407E-A947-70E740481C1C}">
                <a14:useLocalDpi xmlns:a14="http://schemas.microsoft.com/office/drawing/2010/main" xmlns="" val="0"/>
              </a:ext>
            </a:extLst>
          </a:blip>
          <a:srcRect l="28812" t="16714" r="7725" b="33772"/>
          <a:stretch/>
        </p:blipFill>
        <p:spPr>
          <a:xfrm rot="16200000">
            <a:off x="6215960" y="4378482"/>
            <a:ext cx="2282720" cy="2353539"/>
          </a:xfrm>
          <a:prstGeom prst="rect">
            <a:avLst/>
          </a:prstGeom>
        </p:spPr>
      </p:pic>
      <p:sp>
        <p:nvSpPr>
          <p:cNvPr id="14" name="Прямоугольник: скругленные углы 13">
            <a:extLst>
              <a:ext uri="{FF2B5EF4-FFF2-40B4-BE49-F238E27FC236}">
                <a16:creationId xmlns:a16="http://schemas.microsoft.com/office/drawing/2014/main" xmlns="" id="{C030B0DE-26DA-44E0-AF20-13CB94453553}"/>
              </a:ext>
            </a:extLst>
          </p:cNvPr>
          <p:cNvSpPr/>
          <p:nvPr/>
        </p:nvSpPr>
        <p:spPr>
          <a:xfrm>
            <a:off x="410254" y="1105658"/>
            <a:ext cx="11385868" cy="8665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ru-RU" sz="2800" b="1" dirty="0">
                <a:solidFill>
                  <a:schemeClr val="tx1">
                    <a:lumMod val="85000"/>
                    <a:lumOff val="15000"/>
                  </a:schemeClr>
                </a:solidFill>
                <a:latin typeface="Century Gothic"/>
              </a:rPr>
              <a:t>Что есть сейчас: </a:t>
            </a:r>
            <a:r>
              <a:rPr kumimoji="0" lang="ru-RU" sz="2400" i="0" u="none" strike="noStrike" kern="1200" cap="none" spc="0" normalizeH="0" baseline="0" noProof="0" dirty="0">
                <a:ln>
                  <a:noFill/>
                </a:ln>
                <a:solidFill>
                  <a:schemeClr val="tx1">
                    <a:lumMod val="85000"/>
                    <a:lumOff val="15000"/>
                  </a:schemeClr>
                </a:solidFill>
                <a:effectLst/>
                <a:uLnTx/>
                <a:uFillTx/>
                <a:latin typeface="Century Gothic"/>
              </a:rPr>
              <a:t>примерные текстуры для страниц, напечатанные на 3</a:t>
            </a:r>
            <a:r>
              <a:rPr kumimoji="0" lang="en-US" sz="2400" i="0" u="none" strike="noStrike" kern="1200" cap="none" spc="0" normalizeH="0" baseline="0" noProof="0" dirty="0">
                <a:ln>
                  <a:noFill/>
                </a:ln>
                <a:solidFill>
                  <a:schemeClr val="tx1">
                    <a:lumMod val="85000"/>
                    <a:lumOff val="15000"/>
                  </a:schemeClr>
                </a:solidFill>
                <a:effectLst/>
                <a:uLnTx/>
                <a:uFillTx/>
                <a:latin typeface="Century Gothic"/>
              </a:rPr>
              <a:t>D</a:t>
            </a:r>
            <a:r>
              <a:rPr kumimoji="0" lang="ru-RU" sz="2400" i="0" u="none" strike="noStrike" kern="1200" cap="none" spc="0" normalizeH="0" baseline="0" noProof="0" dirty="0">
                <a:ln>
                  <a:noFill/>
                </a:ln>
                <a:solidFill>
                  <a:schemeClr val="tx1">
                    <a:lumMod val="85000"/>
                    <a:lumOff val="15000"/>
                  </a:schemeClr>
                </a:solidFill>
                <a:effectLst/>
                <a:uLnTx/>
                <a:uFillTx/>
                <a:latin typeface="Century Gothic"/>
              </a:rPr>
              <a:t> принтере</a:t>
            </a:r>
            <a:r>
              <a:rPr kumimoji="0" lang="en-US" sz="2400" i="0" u="none" strike="noStrike" kern="1200" cap="none" spc="0" normalizeH="0" baseline="0" noProof="0" dirty="0">
                <a:ln>
                  <a:noFill/>
                </a:ln>
                <a:solidFill>
                  <a:schemeClr val="tx1">
                    <a:lumMod val="85000"/>
                    <a:lumOff val="15000"/>
                  </a:schemeClr>
                </a:solidFill>
                <a:effectLst/>
                <a:uLnTx/>
                <a:uFillTx/>
                <a:latin typeface="Century Gothic"/>
              </a:rPr>
              <a:t> (</a:t>
            </a:r>
            <a:r>
              <a:rPr kumimoji="0" lang="ru-RU" sz="2400" i="0" u="none" strike="noStrike" kern="1200" cap="none" spc="0" normalizeH="0" baseline="0" noProof="0" dirty="0">
                <a:ln>
                  <a:noFill/>
                </a:ln>
                <a:solidFill>
                  <a:schemeClr val="tx1">
                    <a:lumMod val="85000"/>
                    <a:lumOff val="15000"/>
                  </a:schemeClr>
                </a:solidFill>
                <a:effectLst/>
                <a:uLnTx/>
                <a:uFillTx/>
                <a:latin typeface="Century Gothic"/>
              </a:rPr>
              <a:t>материал: </a:t>
            </a:r>
            <a:r>
              <a:rPr kumimoji="0" lang="ru-RU" sz="2400" i="0" u="none" strike="noStrike" kern="1200" cap="none" spc="0" normalizeH="0" baseline="0" noProof="0" dirty="0" err="1">
                <a:ln>
                  <a:noFill/>
                </a:ln>
                <a:solidFill>
                  <a:schemeClr val="tx1">
                    <a:lumMod val="85000"/>
                    <a:lumOff val="15000"/>
                  </a:schemeClr>
                </a:solidFill>
                <a:effectLst/>
                <a:uLnTx/>
                <a:uFillTx/>
                <a:latin typeface="Century Gothic"/>
              </a:rPr>
              <a:t>фотополимер</a:t>
            </a:r>
            <a:r>
              <a:rPr kumimoji="0" lang="ru-RU" sz="2400" i="0" u="none" strike="noStrike" kern="1200" cap="none" spc="0" normalizeH="0" baseline="0" noProof="0" dirty="0">
                <a:ln>
                  <a:noFill/>
                </a:ln>
                <a:solidFill>
                  <a:schemeClr val="tx1">
                    <a:lumMod val="85000"/>
                    <a:lumOff val="15000"/>
                  </a:schemeClr>
                </a:solidFill>
                <a:effectLst/>
                <a:uLnTx/>
                <a:uFillTx/>
                <a:latin typeface="Century Gothic"/>
              </a:rPr>
              <a:t>)</a:t>
            </a:r>
            <a:endParaRPr lang="ru-RU" sz="2800" dirty="0">
              <a:solidFill>
                <a:schemeClr val="tx1">
                  <a:lumMod val="85000"/>
                  <a:lumOff val="15000"/>
                </a:schemeClr>
              </a:solidFill>
              <a:latin typeface="Century Gothic"/>
            </a:endParaRPr>
          </a:p>
        </p:txBody>
      </p:sp>
    </p:spTree>
    <p:extLst>
      <p:ext uri="{BB962C8B-B14F-4D97-AF65-F5344CB8AC3E}">
        <p14:creationId xmlns:p14="http://schemas.microsoft.com/office/powerpoint/2010/main" xmlns="" val="2553222558"/>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99B04D8C-5EC5-4901-AC7B-60E2BA436B5D}"/>
              </a:ext>
            </a:extLst>
          </p:cNvPr>
          <p:cNvSpPr txBox="1"/>
          <p:nvPr/>
        </p:nvSpPr>
        <p:spPr>
          <a:xfrm>
            <a:off x="708593" y="0"/>
            <a:ext cx="3182055" cy="1107291"/>
          </a:xfrm>
          <a:prstGeom prst="rect">
            <a:avLst/>
          </a:prstGeom>
        </p:spPr>
        <p:txBody>
          <a:bodyPr wrap="square" lIns="0" tIns="0" rIns="0" bIns="0" rtlCol="0" anchor="t">
            <a:spAutoFit/>
          </a:bodyPr>
          <a:lstStyle/>
          <a:p>
            <a:pPr algn="ctr">
              <a:lnSpc>
                <a:spcPts val="9682"/>
              </a:lnSpc>
            </a:pPr>
            <a:r>
              <a:rPr lang="ru-RU" sz="6600" b="1" dirty="0">
                <a:solidFill>
                  <a:schemeClr val="bg1"/>
                </a:solidFill>
                <a:latin typeface="Bahnschrift Light Condensed" panose="020B0502040204020203" pitchFamily="34" charset="0"/>
              </a:rPr>
              <a:t>О проекте </a:t>
            </a:r>
          </a:p>
        </p:txBody>
      </p:sp>
      <p:sp>
        <p:nvSpPr>
          <p:cNvPr id="12" name="Rectangle 1">
            <a:extLst>
              <a:ext uri="{FF2B5EF4-FFF2-40B4-BE49-F238E27FC236}">
                <a16:creationId xmlns:a16="http://schemas.microsoft.com/office/drawing/2014/main" xmlns="" id="{BA833BEB-4C02-44E4-A052-72A661A2B091}"/>
              </a:ext>
            </a:extLst>
          </p:cNvPr>
          <p:cNvSpPr>
            <a:spLocks noChangeArrowheads="1"/>
          </p:cNvSpPr>
          <p:nvPr/>
        </p:nvSpPr>
        <p:spPr bwMode="auto">
          <a:xfrm>
            <a:off x="5432425" y="229235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3" name="AutoShape 2">
            <a:extLst>
              <a:ext uri="{FF2B5EF4-FFF2-40B4-BE49-F238E27FC236}">
                <a16:creationId xmlns:a16="http://schemas.microsoft.com/office/drawing/2014/main" xmlns="" id="{3EE30202-09E9-454A-AB74-37D97FDC9FB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7" name="Рисунок 16">
            <a:extLst>
              <a:ext uri="{FF2B5EF4-FFF2-40B4-BE49-F238E27FC236}">
                <a16:creationId xmlns:a16="http://schemas.microsoft.com/office/drawing/2014/main" xmlns="" id="{C2C9F7BC-0C85-4F1F-A95F-9D38F2BB954C}"/>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651" r="651"/>
          <a:stretch/>
        </p:blipFill>
        <p:spPr>
          <a:xfrm>
            <a:off x="822825" y="2899665"/>
            <a:ext cx="3664798" cy="2975214"/>
          </a:xfrm>
          <a:prstGeom prst="rect">
            <a:avLst/>
          </a:prstGeom>
        </p:spPr>
      </p:pic>
      <p:graphicFrame>
        <p:nvGraphicFramePr>
          <p:cNvPr id="5" name="Таблица 6">
            <a:extLst>
              <a:ext uri="{FF2B5EF4-FFF2-40B4-BE49-F238E27FC236}">
                <a16:creationId xmlns:a16="http://schemas.microsoft.com/office/drawing/2014/main" xmlns="" id="{B66C8475-B3FE-8705-D7BC-7972300716DE}"/>
              </a:ext>
            </a:extLst>
          </p:cNvPr>
          <p:cNvGraphicFramePr>
            <a:graphicFrameLocks noGrp="1"/>
          </p:cNvGraphicFramePr>
          <p:nvPr>
            <p:extLst>
              <p:ext uri="{D42A27DB-BD31-4B8C-83A1-F6EECF244321}">
                <p14:modId xmlns:p14="http://schemas.microsoft.com/office/powerpoint/2010/main" xmlns="" val="975898127"/>
              </p:ext>
            </p:extLst>
          </p:nvPr>
        </p:nvGraphicFramePr>
        <p:xfrm>
          <a:off x="4842874" y="2449117"/>
          <a:ext cx="5207599" cy="4072682"/>
        </p:xfrm>
        <a:graphic>
          <a:graphicData uri="http://schemas.openxmlformats.org/drawingml/2006/table">
            <a:tbl>
              <a:tblPr firstRow="1" bandRow="1">
                <a:tableStyleId>{5940675A-B579-460E-94D1-54222C63F5DA}</a:tableStyleId>
              </a:tblPr>
              <a:tblGrid>
                <a:gridCol w="2235787">
                  <a:extLst>
                    <a:ext uri="{9D8B030D-6E8A-4147-A177-3AD203B41FA5}">
                      <a16:colId xmlns:a16="http://schemas.microsoft.com/office/drawing/2014/main" xmlns="" val="4266883927"/>
                    </a:ext>
                  </a:extLst>
                </a:gridCol>
                <a:gridCol w="2971812">
                  <a:extLst>
                    <a:ext uri="{9D8B030D-6E8A-4147-A177-3AD203B41FA5}">
                      <a16:colId xmlns:a16="http://schemas.microsoft.com/office/drawing/2014/main" xmlns="" val="1847398107"/>
                    </a:ext>
                  </a:extLst>
                </a:gridCol>
              </a:tblGrid>
              <a:tr h="482773">
                <a:tc>
                  <a:txBody>
                    <a:bodyPr/>
                    <a:lstStyle/>
                    <a:p>
                      <a:pPr algn="ctr"/>
                      <a:r>
                        <a:rPr lang="ru-RU" sz="2400" b="1">
                          <a:solidFill>
                            <a:schemeClr val="tx1"/>
                          </a:solidFill>
                          <a:latin typeface="Bahnschrift Light Condensed"/>
                        </a:rPr>
                        <a:t>Номер страницы</a:t>
                      </a:r>
                    </a:p>
                  </a:txBody>
                  <a:tcPr>
                    <a:solidFill>
                      <a:schemeClr val="bg1"/>
                    </a:solidFill>
                  </a:tcPr>
                </a:tc>
                <a:tc>
                  <a:txBody>
                    <a:bodyPr/>
                    <a:lstStyle/>
                    <a:p>
                      <a:pPr algn="ctr"/>
                      <a:r>
                        <a:rPr lang="ru-RU" sz="2400" b="1" dirty="0">
                          <a:solidFill>
                            <a:schemeClr val="tx1"/>
                          </a:solidFill>
                          <a:latin typeface="Bahnschrift Light Condensed"/>
                        </a:rPr>
                        <a:t>Примеры заданий</a:t>
                      </a:r>
                    </a:p>
                  </a:txBody>
                  <a:tcPr>
                    <a:solidFill>
                      <a:schemeClr val="bg1"/>
                    </a:solidFill>
                  </a:tcPr>
                </a:tc>
                <a:extLst>
                  <a:ext uri="{0D108BD9-81ED-4DB2-BD59-A6C34878D82A}">
                    <a16:rowId xmlns:a16="http://schemas.microsoft.com/office/drawing/2014/main" xmlns="" val="3980359509"/>
                  </a:ext>
                </a:extLst>
              </a:tr>
              <a:tr h="3589909">
                <a:tc>
                  <a:txBody>
                    <a:bodyPr/>
                    <a:lstStyle/>
                    <a:p>
                      <a:r>
                        <a:rPr lang="ru-RU" dirty="0"/>
                        <a:t>                  </a:t>
                      </a:r>
                    </a:p>
                    <a:p>
                      <a:pPr lvl="0">
                        <a:buNone/>
                      </a:pPr>
                      <a:endParaRPr lang="ru-RU" dirty="0"/>
                    </a:p>
                    <a:p>
                      <a:pPr lvl="0">
                        <a:buNone/>
                      </a:pPr>
                      <a:endParaRPr lang="ru-RU" dirty="0"/>
                    </a:p>
                    <a:p>
                      <a:pPr lvl="0">
                        <a:buNone/>
                      </a:pPr>
                      <a:endParaRPr lang="ru-RU" dirty="0"/>
                    </a:p>
                    <a:p>
                      <a:pPr lvl="0">
                        <a:buNone/>
                      </a:pPr>
                      <a:endParaRPr lang="ru-RU" dirty="0"/>
                    </a:p>
                    <a:p>
                      <a:pPr lvl="0" algn="ctr">
                        <a:buNone/>
                      </a:pPr>
                      <a:r>
                        <a:rPr lang="ru-RU" dirty="0"/>
                        <a:t> </a:t>
                      </a:r>
                      <a:r>
                        <a:rPr lang="ru-RU" sz="2800" dirty="0"/>
                        <a:t>2</a:t>
                      </a:r>
                    </a:p>
                  </a:txBody>
                  <a:tcPr>
                    <a:solidFill>
                      <a:schemeClr val="bg1"/>
                    </a:solidFill>
                  </a:tcPr>
                </a:tc>
                <a:tc>
                  <a:txBody>
                    <a:bodyPr/>
                    <a:lstStyle/>
                    <a:p>
                      <a:pPr marL="285750" indent="-285750">
                        <a:buFont typeface="Arial" panose="020B0604020202020204" pitchFamily="34" charset="0"/>
                        <a:buChar char="•"/>
                      </a:pPr>
                      <a:r>
                        <a:rPr lang="ru-RU" dirty="0">
                          <a:solidFill>
                            <a:schemeClr val="tx1"/>
                          </a:solidFill>
                          <a:latin typeface="Bahnschrift Light Condensed"/>
                        </a:rPr>
                        <a:t>Посчитай и запомни сколько на пути колобку повстречалось камней?</a:t>
                      </a:r>
                    </a:p>
                    <a:p>
                      <a:pPr marL="285750" indent="-285750">
                        <a:buFont typeface="Arial" panose="020B0604020202020204" pitchFamily="34" charset="0"/>
                        <a:buChar char="•"/>
                      </a:pPr>
                      <a:r>
                        <a:rPr lang="ru-RU" dirty="0">
                          <a:solidFill>
                            <a:schemeClr val="tx1"/>
                          </a:solidFill>
                          <a:latin typeface="Bahnschrift Light Condensed"/>
                        </a:rPr>
                        <a:t>Сколько было больших камней?</a:t>
                      </a:r>
                    </a:p>
                    <a:p>
                      <a:pPr marL="285750" indent="-285750">
                        <a:buFont typeface="Arial" panose="020B0604020202020204" pitchFamily="34" charset="0"/>
                        <a:buChar char="•"/>
                      </a:pPr>
                      <a:r>
                        <a:rPr lang="ru-RU" dirty="0">
                          <a:solidFill>
                            <a:schemeClr val="tx1"/>
                          </a:solidFill>
                          <a:latin typeface="Bahnschrift Light Condensed"/>
                        </a:rPr>
                        <a:t>Сколько было маленьких камней?</a:t>
                      </a:r>
                    </a:p>
                    <a:p>
                      <a:pPr marL="285750" indent="-285750">
                        <a:buFont typeface="Arial" panose="020B0604020202020204" pitchFamily="34" charset="0"/>
                        <a:buChar char="•"/>
                      </a:pPr>
                      <a:r>
                        <a:rPr lang="ru-RU" dirty="0">
                          <a:solidFill>
                            <a:schemeClr val="tx1"/>
                          </a:solidFill>
                          <a:latin typeface="Bahnschrift Light Condensed"/>
                        </a:rPr>
                        <a:t>Всегда ли дорожка была прямой?</a:t>
                      </a:r>
                    </a:p>
                  </a:txBody>
                  <a:tcPr>
                    <a:solidFill>
                      <a:schemeClr val="bg1"/>
                    </a:solidFill>
                  </a:tcPr>
                </a:tc>
                <a:extLst>
                  <a:ext uri="{0D108BD9-81ED-4DB2-BD59-A6C34878D82A}">
                    <a16:rowId xmlns:a16="http://schemas.microsoft.com/office/drawing/2014/main" xmlns="" val="4274937339"/>
                  </a:ext>
                </a:extLst>
              </a:tr>
            </a:tbl>
          </a:graphicData>
        </a:graphic>
      </p:graphicFrame>
      <p:sp>
        <p:nvSpPr>
          <p:cNvPr id="11" name="Прямоугольник: скругленные углы 10">
            <a:extLst>
              <a:ext uri="{FF2B5EF4-FFF2-40B4-BE49-F238E27FC236}">
                <a16:creationId xmlns:a16="http://schemas.microsoft.com/office/drawing/2014/main" xmlns="" id="{2A98BD47-1B14-4344-9448-B20BC4D54693}"/>
              </a:ext>
            </a:extLst>
          </p:cNvPr>
          <p:cNvSpPr/>
          <p:nvPr/>
        </p:nvSpPr>
        <p:spPr>
          <a:xfrm>
            <a:off x="998105" y="1358190"/>
            <a:ext cx="10195789" cy="9341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ru-RU" sz="2800" b="1" dirty="0">
                <a:solidFill>
                  <a:schemeClr val="tx1">
                    <a:lumMod val="85000"/>
                    <a:lumOff val="15000"/>
                  </a:schemeClr>
                </a:solidFill>
                <a:latin typeface="Century Gothic"/>
              </a:rPr>
              <a:t>Что есть сейчас: </a:t>
            </a:r>
            <a:r>
              <a:rPr lang="ru-RU" sz="2400" dirty="0">
                <a:solidFill>
                  <a:schemeClr val="tx1">
                    <a:lumMod val="85000"/>
                    <a:lumOff val="15000"/>
                  </a:schemeClr>
                </a:solidFill>
                <a:latin typeface="Century Gothic"/>
              </a:rPr>
              <a:t>методические рекомендации по использованию книги</a:t>
            </a:r>
          </a:p>
        </p:txBody>
      </p:sp>
    </p:spTree>
    <p:extLst>
      <p:ext uri="{BB962C8B-B14F-4D97-AF65-F5344CB8AC3E}">
        <p14:creationId xmlns:p14="http://schemas.microsoft.com/office/powerpoint/2010/main" xmlns="" val="113110867"/>
      </p:ext>
    </p:extLst>
  </p:cSld>
  <p:clrMapOvr>
    <a:masterClrMapping/>
  </p:clrMapOvr>
  <p:transition spd="slow">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pic>
        <p:nvPicPr>
          <p:cNvPr id="15" name="Рисунок 14" descr="Стрелка вверх со сплошной заливкой">
            <a:hlinkClick r:id="rId2" action="ppaction://hlinksldjump"/>
            <a:extLst>
              <a:ext uri="{FF2B5EF4-FFF2-40B4-BE49-F238E27FC236}">
                <a16:creationId xmlns:a16="http://schemas.microsoft.com/office/drawing/2014/main" xmlns="" id="{65F2F26E-DF47-467A-B08A-FB93DA34BF5A}"/>
              </a:ext>
            </a:extLst>
          </p:cNvPr>
          <p:cNvPicPr>
            <a:picLocks noChangeAspect="1"/>
          </p:cNvPicPr>
          <p:nvPr/>
        </p:nvPicPr>
        <p:blipFill>
          <a:blip r:embed="rId3">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rot="5400000">
            <a:off x="10661081" y="5847775"/>
            <a:ext cx="1524000" cy="1240895"/>
          </a:xfrm>
          <a:prstGeom prst="rect">
            <a:avLst/>
          </a:prstGeom>
        </p:spPr>
      </p:pic>
      <p:sp>
        <p:nvSpPr>
          <p:cNvPr id="12" name="Rectangle 1">
            <a:extLst>
              <a:ext uri="{FF2B5EF4-FFF2-40B4-BE49-F238E27FC236}">
                <a16:creationId xmlns:a16="http://schemas.microsoft.com/office/drawing/2014/main" xmlns="" id="{BA833BEB-4C02-44E4-A052-72A661A2B091}"/>
              </a:ext>
            </a:extLst>
          </p:cNvPr>
          <p:cNvSpPr>
            <a:spLocks noChangeArrowheads="1"/>
          </p:cNvSpPr>
          <p:nvPr/>
        </p:nvSpPr>
        <p:spPr bwMode="auto">
          <a:xfrm>
            <a:off x="5432425" y="229235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Прямоугольник: скругленные углы 4">
            <a:extLst>
              <a:ext uri="{FF2B5EF4-FFF2-40B4-BE49-F238E27FC236}">
                <a16:creationId xmlns:a16="http://schemas.microsoft.com/office/drawing/2014/main" xmlns="" id="{6A899376-456E-F197-2DDD-F2CD1F50A630}"/>
              </a:ext>
            </a:extLst>
          </p:cNvPr>
          <p:cNvSpPr/>
          <p:nvPr/>
        </p:nvSpPr>
        <p:spPr>
          <a:xfrm>
            <a:off x="726142" y="1845579"/>
            <a:ext cx="11164592" cy="4335096"/>
          </a:xfrm>
          <a:prstGeom prst="roundRect">
            <a:avLst/>
          </a:prstGeom>
          <a:solidFill>
            <a:srgbClr val="584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457200" indent="-457200">
              <a:buFont typeface="Arial,Sans-Serif"/>
              <a:buChar char="•"/>
            </a:pPr>
            <a:r>
              <a:rPr lang="ru-RU" sz="2000" dirty="0" smtClean="0">
                <a:solidFill>
                  <a:schemeClr val="bg1"/>
                </a:solidFill>
                <a:latin typeface="Century Gothic"/>
                <a:ea typeface="+mn-lt"/>
                <a:cs typeface="+mn-lt"/>
              </a:rPr>
              <a:t>Планируется печатать демо-версии книги и её апробация на группе детей дошкольного или младшего школьного возраста с нарушением зрения с использованием методических рекомендаций. По результатам апробирования будет выявлены следующие пути работы над проектом, такие как возможная корректировка заданий, страниц, элементов книги и т. д. Более того, данное исследование в группе детей позволит нам выявить эффективность нашего продукта как пособия и материала для работы со слабовидящими детьми. </a:t>
            </a:r>
          </a:p>
        </p:txBody>
      </p:sp>
      <p:sp>
        <p:nvSpPr>
          <p:cNvPr id="18" name="Прямоугольник: скругленные углы 17">
            <a:extLst>
              <a:ext uri="{FF2B5EF4-FFF2-40B4-BE49-F238E27FC236}">
                <a16:creationId xmlns:a16="http://schemas.microsoft.com/office/drawing/2014/main" xmlns="" id="{A061C080-1AEC-D24D-AA27-B4EFB5D46CB2}"/>
              </a:ext>
            </a:extLst>
          </p:cNvPr>
          <p:cNvSpPr/>
          <p:nvPr/>
        </p:nvSpPr>
        <p:spPr>
          <a:xfrm>
            <a:off x="1358153" y="1219825"/>
            <a:ext cx="10009589" cy="78442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1">
                    <a:lumMod val="85000"/>
                    <a:lumOff val="15000"/>
                  </a:schemeClr>
                </a:solidFill>
                <a:latin typeface="Century Gothic" panose="020B0502020202020204" pitchFamily="34" charset="0"/>
              </a:rPr>
              <a:t>В перспективе мы планируем:</a:t>
            </a:r>
          </a:p>
        </p:txBody>
      </p:sp>
    </p:spTree>
    <p:extLst>
      <p:ext uri="{BB962C8B-B14F-4D97-AF65-F5344CB8AC3E}">
        <p14:creationId xmlns:p14="http://schemas.microsoft.com/office/powerpoint/2010/main" xmlns="" val="1094524935"/>
      </p:ext>
    </p:extLst>
  </p:cSld>
  <p:clrMapOvr>
    <a:masterClrMapping/>
  </p:clrMapOvr>
  <p:transition spd="slow">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9" name="Прямоугольник 8"/>
          <p:cNvSpPr/>
          <p:nvPr/>
        </p:nvSpPr>
        <p:spPr>
          <a:xfrm>
            <a:off x="0" y="2913017"/>
            <a:ext cx="12192000" cy="1541417"/>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descr="АБИТУРИЕНТ-2016">
            <a:extLst>
              <a:ext uri="{FF2B5EF4-FFF2-40B4-BE49-F238E27FC236}">
                <a16:creationId xmlns:a16="http://schemas.microsoft.com/office/drawing/2014/main" xmlns="" id="{A376B39C-5562-4266-91DF-5B76C2D5D61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2069" y="3086750"/>
            <a:ext cx="1293222" cy="129322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EC1B0938-C30C-4FA0-AD00-A70FA13B445F}"/>
              </a:ext>
            </a:extLst>
          </p:cNvPr>
          <p:cNvSpPr txBox="1"/>
          <p:nvPr/>
        </p:nvSpPr>
        <p:spPr>
          <a:xfrm>
            <a:off x="2094331" y="3159634"/>
            <a:ext cx="7958552" cy="1144288"/>
          </a:xfrm>
          <a:prstGeom prst="rect">
            <a:avLst/>
          </a:prstGeom>
        </p:spPr>
        <p:txBody>
          <a:bodyPr wrap="square" lIns="0" tIns="0" rIns="0" bIns="0" rtlCol="0" anchor="t">
            <a:spAutoFit/>
          </a:bodyPr>
          <a:lstStyle/>
          <a:p>
            <a:pPr algn="ctr">
              <a:lnSpc>
                <a:spcPts val="9682"/>
              </a:lnSpc>
            </a:pPr>
            <a:r>
              <a:rPr lang="ru-RU" sz="8000" b="1" dirty="0">
                <a:solidFill>
                  <a:schemeClr val="bg1"/>
                </a:solidFill>
                <a:latin typeface="Bahnschrift Light Condensed" panose="020B0502040204020203" pitchFamily="34" charset="0"/>
              </a:rPr>
              <a:t>Спасибо за внимание!</a:t>
            </a:r>
            <a:endParaRPr lang="en-US" sz="7200" b="1" dirty="0">
              <a:solidFill>
                <a:schemeClr val="bg1"/>
              </a:solidFill>
              <a:latin typeface="Bahnschrift Light Condensed" panose="020B0502040204020203" pitchFamily="34" charset="0"/>
            </a:endParaRPr>
          </a:p>
        </p:txBody>
      </p:sp>
      <p:pic>
        <p:nvPicPr>
          <p:cNvPr id="10" name="Picture 2" descr="АБИТУРИЕНТ-2016">
            <a:extLst>
              <a:ext uri="{FF2B5EF4-FFF2-40B4-BE49-F238E27FC236}">
                <a16:creationId xmlns:a16="http://schemas.microsoft.com/office/drawing/2014/main" xmlns="" id="{A376B39C-5562-4266-91DF-5B76C2D5D61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45932" y="3082396"/>
            <a:ext cx="1293222" cy="12932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2395497"/>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xmlns="" id="{327DD57D-C8E4-B440-2F04-D44B066791EE}"/>
              </a:ext>
            </a:extLst>
          </p:cNvPr>
          <p:cNvSpPr txBox="1"/>
          <p:nvPr/>
        </p:nvSpPr>
        <p:spPr>
          <a:xfrm>
            <a:off x="166615" y="167636"/>
            <a:ext cx="10335921" cy="1243930"/>
          </a:xfrm>
          <a:prstGeom prst="rect">
            <a:avLst/>
          </a:prstGeom>
        </p:spPr>
        <p:txBody>
          <a:bodyPr wrap="square" lIns="0" tIns="0" rIns="0" bIns="0" rtlCol="0" anchor="t">
            <a:spAutoFit/>
          </a:bodyPr>
          <a:lstStyle/>
          <a:p>
            <a:pPr algn="ctr">
              <a:lnSpc>
                <a:spcPts val="9682"/>
              </a:lnSpc>
            </a:pPr>
            <a:r>
              <a:rPr lang="ru-RU" sz="8000" b="1" dirty="0" smtClean="0">
                <a:solidFill>
                  <a:schemeClr val="bg1"/>
                </a:solidFill>
                <a:latin typeface="Bahnschrift Light Condensed" panose="020B0502040204020203" pitchFamily="34" charset="0"/>
              </a:rPr>
              <a:t>  Направление проекта</a:t>
            </a:r>
            <a:r>
              <a:rPr lang="ru-RU" sz="8000" b="1" dirty="0" smtClean="0">
                <a:solidFill>
                  <a:schemeClr val="bg1"/>
                </a:solidFill>
                <a:latin typeface="Bahnschrift Light Condensed" panose="020B0502040204020203" pitchFamily="34" charset="0"/>
              </a:rPr>
              <a:t>:</a:t>
            </a:r>
            <a:endParaRPr lang="en-US" sz="7200" b="1" dirty="0">
              <a:solidFill>
                <a:schemeClr val="bg1"/>
              </a:solidFill>
              <a:latin typeface="Bahnschrift Light Condensed" panose="020B0502040204020203" pitchFamily="34" charset="0"/>
            </a:endParaRPr>
          </a:p>
        </p:txBody>
      </p:sp>
      <p:sp>
        <p:nvSpPr>
          <p:cNvPr id="2" name="Прямоугольник: скругленные углы 1">
            <a:extLst>
              <a:ext uri="{FF2B5EF4-FFF2-40B4-BE49-F238E27FC236}">
                <a16:creationId xmlns:a16="http://schemas.microsoft.com/office/drawing/2014/main" xmlns="" id="{7D09FD08-8072-46AB-A9EE-17625B04EDED}"/>
              </a:ext>
            </a:extLst>
          </p:cNvPr>
          <p:cNvSpPr/>
          <p:nvPr/>
        </p:nvSpPr>
        <p:spPr>
          <a:xfrm>
            <a:off x="440495" y="1397726"/>
            <a:ext cx="11002568" cy="5050861"/>
          </a:xfrm>
          <a:prstGeom prst="roundRect">
            <a:avLst/>
          </a:prstGeom>
          <a:solidFill>
            <a:srgbClr val="584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endParaRPr lang="ru-RU" dirty="0" smtClean="0">
              <a:solidFill>
                <a:schemeClr val="bg1"/>
              </a:solidFill>
              <a:latin typeface="Century Gothic" pitchFamily="34" charset="0"/>
            </a:endParaRPr>
          </a:p>
          <a:p>
            <a:pPr algn="just"/>
            <a:endParaRPr lang="ru-RU" dirty="0" smtClean="0">
              <a:solidFill>
                <a:schemeClr val="bg1"/>
              </a:solidFill>
              <a:latin typeface="Century Gothic" pitchFamily="34" charset="0"/>
            </a:endParaRPr>
          </a:p>
          <a:p>
            <a:pPr algn="just"/>
            <a:endParaRPr lang="ru-RU" dirty="0" smtClean="0">
              <a:solidFill>
                <a:schemeClr val="bg1"/>
              </a:solidFill>
              <a:latin typeface="Century Gothic" pitchFamily="34" charset="0"/>
            </a:endParaRPr>
          </a:p>
          <a:p>
            <a:pPr algn="just"/>
            <a:endParaRPr lang="ru-RU" dirty="0" smtClean="0">
              <a:solidFill>
                <a:schemeClr val="bg1"/>
              </a:solidFill>
              <a:latin typeface="Century Gothic" pitchFamily="34" charset="0"/>
            </a:endParaRPr>
          </a:p>
          <a:p>
            <a:pPr algn="just"/>
            <a:endParaRPr lang="ru-RU" dirty="0" smtClean="0">
              <a:solidFill>
                <a:schemeClr val="bg1"/>
              </a:solidFill>
              <a:latin typeface="Century Gothic" pitchFamily="34" charset="0"/>
            </a:endParaRPr>
          </a:p>
          <a:p>
            <a:pPr algn="just"/>
            <a:endParaRPr lang="ru-RU" dirty="0" smtClean="0">
              <a:solidFill>
                <a:schemeClr val="bg1"/>
              </a:solidFill>
              <a:latin typeface="Century Gothic" pitchFamily="34" charset="0"/>
            </a:endParaRPr>
          </a:p>
          <a:p>
            <a:pPr algn="just"/>
            <a:endParaRPr lang="ru-RU" dirty="0" smtClean="0">
              <a:solidFill>
                <a:schemeClr val="bg1"/>
              </a:solidFill>
              <a:latin typeface="Century Gothic" pitchFamily="34" charset="0"/>
            </a:endParaRPr>
          </a:p>
          <a:p>
            <a:pPr algn="just"/>
            <a:endParaRPr lang="ru-RU" dirty="0" smtClean="0">
              <a:solidFill>
                <a:schemeClr val="bg1"/>
              </a:solidFill>
              <a:latin typeface="Century Gothic" pitchFamily="34" charset="0"/>
            </a:endParaRPr>
          </a:p>
          <a:p>
            <a:pPr algn="just"/>
            <a:endParaRPr lang="ru-RU" dirty="0" smtClean="0">
              <a:solidFill>
                <a:schemeClr val="bg1"/>
              </a:solidFill>
              <a:latin typeface="Century Gothic" pitchFamily="34" charset="0"/>
            </a:endParaRPr>
          </a:p>
          <a:p>
            <a:pPr algn="just"/>
            <a:endParaRPr lang="ru-RU" dirty="0" smtClean="0">
              <a:solidFill>
                <a:schemeClr val="bg1"/>
              </a:solidFill>
              <a:latin typeface="Century Gothic" pitchFamily="34" charset="0"/>
            </a:endParaRPr>
          </a:p>
          <a:p>
            <a:pPr algn="just"/>
            <a:endParaRPr lang="ru-RU" dirty="0" smtClean="0">
              <a:solidFill>
                <a:schemeClr val="bg1"/>
              </a:solidFill>
              <a:latin typeface="Century Gothic" pitchFamily="34" charset="0"/>
            </a:endParaRPr>
          </a:p>
          <a:p>
            <a:pPr algn="just"/>
            <a:r>
              <a:rPr lang="ru-RU" dirty="0" smtClean="0">
                <a:solidFill>
                  <a:schemeClr val="bg1"/>
                </a:solidFill>
                <a:latin typeface="Century Gothic" pitchFamily="34" charset="0"/>
              </a:rPr>
              <a:t>Проект </a:t>
            </a:r>
            <a:r>
              <a:rPr lang="ru-RU" dirty="0" smtClean="0">
                <a:solidFill>
                  <a:schemeClr val="bg1"/>
                </a:solidFill>
                <a:latin typeface="Century Gothic" pitchFamily="34" charset="0"/>
              </a:rPr>
              <a:t>“Сенсорика” посвящен созданию на 3D-принтере демо-версии тактильной книги для детей с нарушением зрения, направленной на развитие сенсорных способностей. </a:t>
            </a:r>
            <a:endParaRPr lang="ru-RU" dirty="0" smtClean="0">
              <a:solidFill>
                <a:schemeClr val="bg1"/>
              </a:solidFill>
              <a:latin typeface="Century Gothic" pitchFamily="34" charset="0"/>
            </a:endParaRPr>
          </a:p>
          <a:p>
            <a:pPr algn="just"/>
            <a:r>
              <a:rPr lang="ru-RU" dirty="0" smtClean="0">
                <a:latin typeface="Century Gothic" pitchFamily="34" charset="0"/>
              </a:rPr>
              <a:t>Несмотря </a:t>
            </a:r>
            <a:r>
              <a:rPr lang="ru-RU" dirty="0" smtClean="0">
                <a:latin typeface="Century Gothic" pitchFamily="34" charset="0"/>
              </a:rPr>
              <a:t>на неоспоримую важность развития у детей с нарушением зрения сенсорных ощущений, на рынке дидактического инструментария не так уж и много средств, созданных с использованием современных технологий, которые могут использовать педагоги и родители в работе со слабовидящими детьми.</a:t>
            </a:r>
          </a:p>
          <a:p>
            <a:pPr algn="just"/>
            <a:r>
              <a:rPr lang="ru-RU" dirty="0" smtClean="0">
                <a:latin typeface="Century Gothic" pitchFamily="34" charset="0"/>
              </a:rPr>
              <a:t>Наш проект направлен на то, чтобы создать тактильную книгу, которая будет способствовать сенсорному развитию детей с нарушением зрения. Следует отметить, что продукт проекта “Сенсорика” будет не только эффективным средством работы над повышением уровня сенсорного развития детей с проблемами со зрением, но и станет помощником в приобщении ребенка к культуре родного народа и повышении интереса к творчеству. В качестве основы книги нами была выбрана русская народная сказка “Колобок”, герои которой будут сопровождать ребенка на каждой странице тактильной книги. </a:t>
            </a:r>
          </a:p>
          <a:p>
            <a:pPr algn="ctr"/>
            <a:endParaRPr lang="ru-RU" sz="2400" dirty="0" smtClean="0">
              <a:solidFill>
                <a:schemeClr val="bg1"/>
              </a:solidFill>
              <a:latin typeface="Century Gothic"/>
            </a:endParaRPr>
          </a:p>
          <a:p>
            <a:pPr algn="ctr"/>
            <a:endParaRPr lang="ru-RU" sz="2400" dirty="0" smtClean="0">
              <a:solidFill>
                <a:schemeClr val="bg1"/>
              </a:solidFill>
              <a:latin typeface="Century Gothic"/>
            </a:endParaRPr>
          </a:p>
          <a:p>
            <a:pPr algn="ctr"/>
            <a:endParaRPr lang="ru-RU" sz="2400" dirty="0" smtClean="0">
              <a:solidFill>
                <a:schemeClr val="bg1"/>
              </a:solidFill>
              <a:latin typeface="Century Gothic"/>
            </a:endParaRPr>
          </a:p>
          <a:p>
            <a:pPr algn="ctr"/>
            <a:endParaRPr lang="ru-RU" sz="2400" dirty="0" smtClean="0">
              <a:solidFill>
                <a:schemeClr val="bg1"/>
              </a:solidFill>
              <a:latin typeface="Century Gothic"/>
            </a:endParaRPr>
          </a:p>
          <a:p>
            <a:pPr algn="ctr"/>
            <a:endParaRPr lang="ru-RU" sz="2400" dirty="0" smtClean="0">
              <a:solidFill>
                <a:schemeClr val="bg1"/>
              </a:solidFill>
              <a:latin typeface="Century Gothic"/>
            </a:endParaRPr>
          </a:p>
          <a:p>
            <a:pPr algn="ctr"/>
            <a:endParaRPr lang="ru-RU" sz="2400" dirty="0" smtClean="0">
              <a:solidFill>
                <a:schemeClr val="bg1"/>
              </a:solidFill>
              <a:latin typeface="Century Gothic"/>
            </a:endParaRPr>
          </a:p>
          <a:p>
            <a:pPr algn="ctr"/>
            <a:endParaRPr lang="ru-RU" sz="2400" dirty="0" smtClean="0">
              <a:solidFill>
                <a:schemeClr val="bg1"/>
              </a:solidFill>
              <a:latin typeface="Century Gothic"/>
            </a:endParaRPr>
          </a:p>
          <a:p>
            <a:pPr algn="ctr"/>
            <a:endParaRPr lang="ru-RU" sz="2400" dirty="0">
              <a:solidFill>
                <a:schemeClr val="bg1"/>
              </a:solidFill>
              <a:latin typeface="Century Gothic"/>
            </a:endParaRPr>
          </a:p>
        </p:txBody>
      </p:sp>
    </p:spTree>
    <p:extLst>
      <p:ext uri="{BB962C8B-B14F-4D97-AF65-F5344CB8AC3E}">
        <p14:creationId xmlns:p14="http://schemas.microsoft.com/office/powerpoint/2010/main" xmlns="" val="4208562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72" name="TextBox 71">
            <a:extLst>
              <a:ext uri="{FF2B5EF4-FFF2-40B4-BE49-F238E27FC236}">
                <a16:creationId xmlns:a16="http://schemas.microsoft.com/office/drawing/2014/main" xmlns="" id="{327DD57D-C8E4-B440-2F04-D44B066791EE}"/>
              </a:ext>
            </a:extLst>
          </p:cNvPr>
          <p:cNvSpPr txBox="1"/>
          <p:nvPr/>
        </p:nvSpPr>
        <p:spPr>
          <a:xfrm>
            <a:off x="-159956" y="128448"/>
            <a:ext cx="4938881" cy="1144288"/>
          </a:xfrm>
          <a:prstGeom prst="rect">
            <a:avLst/>
          </a:prstGeom>
        </p:spPr>
        <p:txBody>
          <a:bodyPr wrap="square" lIns="0" tIns="0" rIns="0" bIns="0" rtlCol="0" anchor="t">
            <a:spAutoFit/>
          </a:bodyPr>
          <a:lstStyle/>
          <a:p>
            <a:pPr algn="ctr">
              <a:lnSpc>
                <a:spcPts val="9682"/>
              </a:lnSpc>
            </a:pPr>
            <a:r>
              <a:rPr lang="ru-RU" sz="8000" b="1">
                <a:solidFill>
                  <a:schemeClr val="bg1"/>
                </a:solidFill>
                <a:latin typeface="Bahnschrift Light Condensed" panose="020B0502040204020203" pitchFamily="34" charset="0"/>
              </a:rPr>
              <a:t>О проекте:</a:t>
            </a:r>
            <a:endParaRPr lang="en-US" sz="7200" b="1">
              <a:solidFill>
                <a:schemeClr val="bg1"/>
              </a:solidFill>
              <a:latin typeface="Bahnschrift Light Condensed" panose="020B0502040204020203" pitchFamily="34" charset="0"/>
            </a:endParaRPr>
          </a:p>
        </p:txBody>
      </p:sp>
      <p:sp>
        <p:nvSpPr>
          <p:cNvPr id="2" name="Прямоугольник: скругленные углы 1">
            <a:extLst>
              <a:ext uri="{FF2B5EF4-FFF2-40B4-BE49-F238E27FC236}">
                <a16:creationId xmlns:a16="http://schemas.microsoft.com/office/drawing/2014/main" xmlns="" id="{7D09FD08-8072-46AB-A9EE-17625B04EDED}"/>
              </a:ext>
            </a:extLst>
          </p:cNvPr>
          <p:cNvSpPr/>
          <p:nvPr/>
        </p:nvSpPr>
        <p:spPr>
          <a:xfrm>
            <a:off x="283741" y="2061239"/>
            <a:ext cx="5182394" cy="4335096"/>
          </a:xfrm>
          <a:prstGeom prst="roundRect">
            <a:avLst/>
          </a:prstGeom>
          <a:solidFill>
            <a:srgbClr val="584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sz="2400" dirty="0" smtClean="0">
                <a:solidFill>
                  <a:schemeClr val="bg1"/>
                </a:solidFill>
                <a:latin typeface="Century Gothic"/>
              </a:rPr>
              <a:t>Разработка </a:t>
            </a:r>
            <a:r>
              <a:rPr lang="ru-RU" sz="2400" dirty="0" smtClean="0">
                <a:solidFill>
                  <a:schemeClr val="bg1"/>
                </a:solidFill>
                <a:latin typeface="Century Gothic"/>
              </a:rPr>
              <a:t>демо-версии тактильной книги для детей с нарушением зрения по сюжету русской народной сказки “Колобок”.</a:t>
            </a:r>
          </a:p>
          <a:p>
            <a:pPr algn="ctr"/>
            <a:endParaRPr lang="ru-RU" sz="2400" dirty="0">
              <a:solidFill>
                <a:schemeClr val="bg1"/>
              </a:solidFill>
              <a:latin typeface="Century Gothic"/>
            </a:endParaRPr>
          </a:p>
        </p:txBody>
      </p:sp>
      <p:sp>
        <p:nvSpPr>
          <p:cNvPr id="4" name="Прямоугольник: скругленные углы 3">
            <a:extLst>
              <a:ext uri="{FF2B5EF4-FFF2-40B4-BE49-F238E27FC236}">
                <a16:creationId xmlns:a16="http://schemas.microsoft.com/office/drawing/2014/main" xmlns="" id="{31849506-1842-4FBA-890E-B2B58DDC9DD8}"/>
              </a:ext>
            </a:extLst>
          </p:cNvPr>
          <p:cNvSpPr/>
          <p:nvPr/>
        </p:nvSpPr>
        <p:spPr>
          <a:xfrm>
            <a:off x="2849526" y="1276510"/>
            <a:ext cx="2270051" cy="87804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sz="2800" b="1" dirty="0" smtClean="0">
                <a:solidFill>
                  <a:schemeClr val="tx1">
                    <a:lumMod val="85000"/>
                    <a:lumOff val="15000"/>
                  </a:schemeClr>
                </a:solidFill>
                <a:latin typeface="Century Gothic"/>
              </a:rPr>
              <a:t>Цель:</a:t>
            </a:r>
            <a:endParaRPr lang="ru-RU" sz="2800" b="1" dirty="0">
              <a:solidFill>
                <a:schemeClr val="tx1">
                  <a:lumMod val="85000"/>
                  <a:lumOff val="15000"/>
                </a:schemeClr>
              </a:solidFill>
              <a:latin typeface="Century Gothic"/>
            </a:endParaRPr>
          </a:p>
        </p:txBody>
      </p:sp>
      <p:sp>
        <p:nvSpPr>
          <p:cNvPr id="3" name="Прямоугольник: скругленные углы 2">
            <a:extLst>
              <a:ext uri="{FF2B5EF4-FFF2-40B4-BE49-F238E27FC236}">
                <a16:creationId xmlns:a16="http://schemas.microsoft.com/office/drawing/2014/main" xmlns="" id="{72ED4205-B4F3-9C92-133A-F460C9FCE1A3}"/>
              </a:ext>
            </a:extLst>
          </p:cNvPr>
          <p:cNvSpPr/>
          <p:nvPr/>
        </p:nvSpPr>
        <p:spPr>
          <a:xfrm>
            <a:off x="5818283" y="2061239"/>
            <a:ext cx="5876327" cy="1429845"/>
          </a:xfrm>
          <a:prstGeom prst="roundRect">
            <a:avLst/>
          </a:prstGeom>
          <a:solidFill>
            <a:srgbClr val="584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sz="2400" dirty="0">
                <a:solidFill>
                  <a:schemeClr val="bg1"/>
                </a:solidFill>
                <a:latin typeface="Century Gothic"/>
              </a:rPr>
              <a:t>Дети дошкольного и младшего школьного </a:t>
            </a:r>
            <a:r>
              <a:rPr lang="ru-RU" sz="2400" dirty="0" smtClean="0">
                <a:solidFill>
                  <a:schemeClr val="bg1"/>
                </a:solidFill>
                <a:latin typeface="Century Gothic"/>
              </a:rPr>
              <a:t>возраста с нарушением зрения</a:t>
            </a:r>
            <a:endParaRPr lang="ru-RU" sz="2000" dirty="0">
              <a:solidFill>
                <a:schemeClr val="bg1"/>
              </a:solidFill>
            </a:endParaRPr>
          </a:p>
        </p:txBody>
      </p:sp>
      <p:sp>
        <p:nvSpPr>
          <p:cNvPr id="5" name="Прямоугольник: скругленные углы 4">
            <a:extLst>
              <a:ext uri="{FF2B5EF4-FFF2-40B4-BE49-F238E27FC236}">
                <a16:creationId xmlns:a16="http://schemas.microsoft.com/office/drawing/2014/main" xmlns="" id="{30BC0D54-8AE2-30A2-81F4-BAFF2D51CC22}"/>
              </a:ext>
            </a:extLst>
          </p:cNvPr>
          <p:cNvSpPr/>
          <p:nvPr/>
        </p:nvSpPr>
        <p:spPr>
          <a:xfrm>
            <a:off x="5818282" y="4649163"/>
            <a:ext cx="5876327" cy="1429845"/>
          </a:xfrm>
          <a:prstGeom prst="roundRect">
            <a:avLst/>
          </a:prstGeom>
          <a:solidFill>
            <a:srgbClr val="584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sz="2800" dirty="0">
                <a:solidFill>
                  <a:schemeClr val="bg1"/>
                </a:solidFill>
                <a:latin typeface="Century Gothic"/>
              </a:rPr>
              <a:t>Педагоги и родители</a:t>
            </a:r>
          </a:p>
        </p:txBody>
      </p:sp>
      <p:sp>
        <p:nvSpPr>
          <p:cNvPr id="6" name="Прямоугольник: скругленные углы 5">
            <a:extLst>
              <a:ext uri="{FF2B5EF4-FFF2-40B4-BE49-F238E27FC236}">
                <a16:creationId xmlns:a16="http://schemas.microsoft.com/office/drawing/2014/main" xmlns="" id="{DA4E63C6-B3E8-58A0-E3D1-D194DFFA43BF}"/>
              </a:ext>
            </a:extLst>
          </p:cNvPr>
          <p:cNvSpPr/>
          <p:nvPr/>
        </p:nvSpPr>
        <p:spPr>
          <a:xfrm>
            <a:off x="8902394" y="1276510"/>
            <a:ext cx="2701371" cy="87804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sz="2800" b="1">
                <a:solidFill>
                  <a:schemeClr val="tx1">
                    <a:lumMod val="85000"/>
                    <a:lumOff val="15000"/>
                  </a:schemeClr>
                </a:solidFill>
                <a:latin typeface="Century Gothic"/>
              </a:rPr>
              <a:t>Целевая аудитория</a:t>
            </a:r>
            <a:endParaRPr lang="ru-RU" sz="2800" b="1">
              <a:solidFill>
                <a:schemeClr val="tx1">
                  <a:lumMod val="85000"/>
                  <a:lumOff val="15000"/>
                </a:schemeClr>
              </a:solidFill>
              <a:latin typeface="Century Gothic" panose="020B0502020202020204" pitchFamily="34" charset="0"/>
            </a:endParaRPr>
          </a:p>
        </p:txBody>
      </p:sp>
      <p:sp>
        <p:nvSpPr>
          <p:cNvPr id="7" name="Прямоугольник: скругленные углы 6">
            <a:extLst>
              <a:ext uri="{FF2B5EF4-FFF2-40B4-BE49-F238E27FC236}">
                <a16:creationId xmlns:a16="http://schemas.microsoft.com/office/drawing/2014/main" xmlns="" id="{5934A3E9-AD10-1009-8F50-412B187F1385}"/>
              </a:ext>
            </a:extLst>
          </p:cNvPr>
          <p:cNvSpPr/>
          <p:nvPr/>
        </p:nvSpPr>
        <p:spPr>
          <a:xfrm>
            <a:off x="8902395" y="3878811"/>
            <a:ext cx="2701371" cy="89242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ru-RU" sz="2800" b="1">
                <a:solidFill>
                  <a:schemeClr val="tx1">
                    <a:lumMod val="85000"/>
                    <a:lumOff val="15000"/>
                  </a:schemeClr>
                </a:solidFill>
                <a:latin typeface="Century Gothic"/>
              </a:rPr>
              <a:t>Потребители</a:t>
            </a:r>
            <a:endParaRPr lang="ru-RU" sz="2800" b="1">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xmlns="" val="42085620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9" name="Прямоугольник: скругленные углы 8">
            <a:extLst>
              <a:ext uri="{FF2B5EF4-FFF2-40B4-BE49-F238E27FC236}">
                <a16:creationId xmlns:a16="http://schemas.microsoft.com/office/drawing/2014/main" xmlns="" id="{B143067E-89ED-4495-AB07-02A1F4C3B5F7}"/>
              </a:ext>
            </a:extLst>
          </p:cNvPr>
          <p:cNvSpPr/>
          <p:nvPr/>
        </p:nvSpPr>
        <p:spPr>
          <a:xfrm>
            <a:off x="1175229" y="1733107"/>
            <a:ext cx="9841542" cy="3768902"/>
          </a:xfrm>
          <a:prstGeom prst="roundRect">
            <a:avLst/>
          </a:prstGeom>
          <a:solidFill>
            <a:srgbClr val="584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ru-RU" sz="2700" dirty="0" smtClean="0">
              <a:solidFill>
                <a:schemeClr val="bg1"/>
              </a:solidFill>
              <a:latin typeface="Century Gothic"/>
            </a:endParaRPr>
          </a:p>
          <a:p>
            <a:pPr algn="ctr"/>
            <a:endParaRPr lang="ru-RU" sz="2700" dirty="0" smtClean="0">
              <a:solidFill>
                <a:schemeClr val="bg1"/>
              </a:solidFill>
              <a:latin typeface="Century Gothic"/>
            </a:endParaRPr>
          </a:p>
          <a:p>
            <a:pPr algn="ctr"/>
            <a:r>
              <a:rPr lang="ru-RU" sz="2700" dirty="0" smtClean="0">
                <a:solidFill>
                  <a:schemeClr val="bg1"/>
                </a:solidFill>
                <a:latin typeface="Century Gothic"/>
              </a:rPr>
              <a:t>Реализация </a:t>
            </a:r>
            <a:r>
              <a:rPr lang="ru-RU" sz="2700" dirty="0" smtClean="0">
                <a:solidFill>
                  <a:schemeClr val="bg1"/>
                </a:solidFill>
                <a:latin typeface="Century Gothic"/>
              </a:rPr>
              <a:t>проекта предполагает использование ресурсов Центра детского технического творчества, г. Ростов-на-Дону - 3D принтеры, компьютеры, учебные аудитории, в которых проводятся встречи с заказчиком.</a:t>
            </a:r>
          </a:p>
          <a:p>
            <a:pPr algn="ctr"/>
            <a:endParaRPr lang="ru-RU" sz="2700" dirty="0">
              <a:solidFill>
                <a:schemeClr val="bg1"/>
              </a:solidFill>
              <a:latin typeface="Century Gothic"/>
            </a:endParaRPr>
          </a:p>
        </p:txBody>
      </p:sp>
      <p:sp>
        <p:nvSpPr>
          <p:cNvPr id="2" name="Прямоугольник: скругленные углы 1">
            <a:extLst>
              <a:ext uri="{FF2B5EF4-FFF2-40B4-BE49-F238E27FC236}">
                <a16:creationId xmlns:a16="http://schemas.microsoft.com/office/drawing/2014/main" xmlns="" id="{217BA7C6-1EE0-4F99-8882-1CFE04364507}"/>
              </a:ext>
            </a:extLst>
          </p:cNvPr>
          <p:cNvSpPr/>
          <p:nvPr/>
        </p:nvSpPr>
        <p:spPr>
          <a:xfrm>
            <a:off x="967562" y="718457"/>
            <a:ext cx="10227307" cy="15806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chemeClr val="tx1">
                    <a:lumMod val="85000"/>
                    <a:lumOff val="15000"/>
                  </a:schemeClr>
                </a:solidFill>
                <a:latin typeface="Century Gothic" panose="020B0502020202020204" pitchFamily="34" charset="0"/>
              </a:rPr>
              <a:t>Ресурсное обеспечение проекта</a:t>
            </a:r>
            <a:endParaRPr lang="ru-RU" sz="4800" b="1"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xmlns="" val="94403295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5844BBF-219E-4963-9BBA-1E4DE8B5743A}"/>
              </a:ext>
            </a:extLst>
          </p:cNvPr>
          <p:cNvSpPr txBox="1"/>
          <p:nvPr/>
        </p:nvSpPr>
        <p:spPr>
          <a:xfrm>
            <a:off x="570275" y="411719"/>
            <a:ext cx="5752148" cy="1075615"/>
          </a:xfrm>
          <a:prstGeom prst="rect">
            <a:avLst/>
          </a:prstGeom>
        </p:spPr>
        <p:txBody>
          <a:bodyPr wrap="square" lIns="0" tIns="0" rIns="0" bIns="0" rtlCol="0" anchor="t">
            <a:spAutoFit/>
          </a:bodyPr>
          <a:lstStyle/>
          <a:p>
            <a:pPr>
              <a:lnSpc>
                <a:spcPts val="9682"/>
              </a:lnSpc>
            </a:pPr>
            <a:r>
              <a:rPr lang="ru-RU" sz="5400" b="1" dirty="0" smtClean="0">
                <a:solidFill>
                  <a:schemeClr val="bg1"/>
                </a:solidFill>
                <a:latin typeface="Bahnschrift Light Condensed" panose="020B0502040204020203" pitchFamily="34" charset="0"/>
              </a:rPr>
              <a:t>Исполнители проекта:</a:t>
            </a:r>
            <a:endParaRPr lang="ru-RU" sz="5400" b="1" dirty="0">
              <a:solidFill>
                <a:schemeClr val="bg1"/>
              </a:solidFill>
              <a:latin typeface="Bahnschrift Light Condensed" panose="020B0502040204020203" pitchFamily="34" charset="0"/>
            </a:endParaRPr>
          </a:p>
        </p:txBody>
      </p:sp>
      <p:sp>
        <p:nvSpPr>
          <p:cNvPr id="48" name="Прямоугольник: скругленные углы 8">
            <a:extLst>
              <a:ext uri="{FF2B5EF4-FFF2-40B4-BE49-F238E27FC236}">
                <a16:creationId xmlns:a16="http://schemas.microsoft.com/office/drawing/2014/main" xmlns="" id="{B143067E-89ED-4495-AB07-02A1F4C3B5F7}"/>
              </a:ext>
            </a:extLst>
          </p:cNvPr>
          <p:cNvSpPr/>
          <p:nvPr/>
        </p:nvSpPr>
        <p:spPr>
          <a:xfrm>
            <a:off x="1175229" y="1733107"/>
            <a:ext cx="9841542" cy="3768902"/>
          </a:xfrm>
          <a:prstGeom prst="roundRect">
            <a:avLst/>
          </a:prstGeom>
          <a:solidFill>
            <a:srgbClr val="584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ru-RU" sz="2700" dirty="0" smtClean="0">
              <a:solidFill>
                <a:schemeClr val="bg1"/>
              </a:solidFill>
              <a:latin typeface="Century Gothic"/>
            </a:endParaRPr>
          </a:p>
          <a:p>
            <a:pPr algn="just"/>
            <a:endParaRPr lang="ru-RU" sz="2000" dirty="0" smtClean="0">
              <a:solidFill>
                <a:schemeClr val="bg1"/>
              </a:solidFill>
              <a:latin typeface="Century Gothic"/>
            </a:endParaRPr>
          </a:p>
          <a:p>
            <a:pPr algn="just"/>
            <a:r>
              <a:rPr lang="ru-RU" sz="2000" dirty="0" smtClean="0">
                <a:solidFill>
                  <a:schemeClr val="bg1"/>
                </a:solidFill>
                <a:latin typeface="Century Gothic"/>
              </a:rPr>
              <a:t>Студенты Южного Федерального Университета, очной формы обучения: </a:t>
            </a:r>
            <a:r>
              <a:rPr lang="ru-RU" sz="2000" dirty="0" err="1" smtClean="0">
                <a:solidFill>
                  <a:schemeClr val="bg1"/>
                </a:solidFill>
                <a:latin typeface="Century Gothic"/>
              </a:rPr>
              <a:t>Богатырева</a:t>
            </a:r>
            <a:r>
              <a:rPr lang="ru-RU" sz="2000" dirty="0" smtClean="0">
                <a:solidFill>
                  <a:schemeClr val="bg1"/>
                </a:solidFill>
                <a:latin typeface="Century Gothic"/>
              </a:rPr>
              <a:t> Анастасия Анатольевна, </a:t>
            </a:r>
            <a:r>
              <a:rPr lang="ru-RU" sz="2000" dirty="0" err="1" smtClean="0">
                <a:solidFill>
                  <a:schemeClr val="bg1"/>
                </a:solidFill>
                <a:latin typeface="Century Gothic"/>
              </a:rPr>
              <a:t>Гольнева</a:t>
            </a:r>
            <a:r>
              <a:rPr lang="ru-RU" sz="2000" dirty="0" smtClean="0">
                <a:solidFill>
                  <a:schemeClr val="bg1"/>
                </a:solidFill>
                <a:latin typeface="Century Gothic"/>
              </a:rPr>
              <a:t> Ангелина Вадимовна, </a:t>
            </a:r>
            <a:r>
              <a:rPr lang="ru-RU" sz="2000" dirty="0" err="1" smtClean="0">
                <a:solidFill>
                  <a:schemeClr val="bg1"/>
                </a:solidFill>
                <a:latin typeface="Century Gothic"/>
              </a:rPr>
              <a:t>Гумашян</a:t>
            </a:r>
            <a:r>
              <a:rPr lang="ru-RU" sz="2000" dirty="0" smtClean="0">
                <a:solidFill>
                  <a:schemeClr val="bg1"/>
                </a:solidFill>
                <a:latin typeface="Century Gothic"/>
              </a:rPr>
              <a:t> София </a:t>
            </a:r>
            <a:r>
              <a:rPr lang="ru-RU" sz="2000" dirty="0" err="1" smtClean="0">
                <a:solidFill>
                  <a:schemeClr val="bg1"/>
                </a:solidFill>
                <a:latin typeface="Century Gothic"/>
              </a:rPr>
              <a:t>Кареновна</a:t>
            </a:r>
            <a:r>
              <a:rPr lang="ru-RU" sz="2000" dirty="0" smtClean="0">
                <a:solidFill>
                  <a:schemeClr val="bg1"/>
                </a:solidFill>
                <a:latin typeface="Century Gothic"/>
              </a:rPr>
              <a:t>, </a:t>
            </a:r>
            <a:r>
              <a:rPr lang="ru-RU" sz="2000" dirty="0" err="1" smtClean="0">
                <a:solidFill>
                  <a:schemeClr val="bg1"/>
                </a:solidFill>
                <a:latin typeface="Century Gothic"/>
              </a:rPr>
              <a:t>Елеева</a:t>
            </a:r>
            <a:r>
              <a:rPr lang="ru-RU" sz="2000" dirty="0" smtClean="0">
                <a:solidFill>
                  <a:schemeClr val="bg1"/>
                </a:solidFill>
                <a:latin typeface="Century Gothic"/>
              </a:rPr>
              <a:t> </a:t>
            </a:r>
            <a:r>
              <a:rPr lang="ru-RU" sz="2000" dirty="0" err="1" smtClean="0">
                <a:solidFill>
                  <a:schemeClr val="bg1"/>
                </a:solidFill>
                <a:latin typeface="Century Gothic"/>
              </a:rPr>
              <a:t>Илона</a:t>
            </a:r>
            <a:r>
              <a:rPr lang="ru-RU" sz="2000" dirty="0" smtClean="0">
                <a:solidFill>
                  <a:schemeClr val="bg1"/>
                </a:solidFill>
                <a:latin typeface="Century Gothic"/>
              </a:rPr>
              <a:t> Альбертовна, Лозовая Александра Романовна, Макарова Анастасия Вячеславовна, </a:t>
            </a:r>
            <a:r>
              <a:rPr lang="ru-RU" sz="2000" dirty="0" err="1" smtClean="0">
                <a:solidFill>
                  <a:schemeClr val="bg1"/>
                </a:solidFill>
                <a:latin typeface="Century Gothic"/>
              </a:rPr>
              <a:t>Москаленко</a:t>
            </a:r>
            <a:r>
              <a:rPr lang="ru-RU" sz="2000" dirty="0" smtClean="0">
                <a:solidFill>
                  <a:schemeClr val="bg1"/>
                </a:solidFill>
                <a:latin typeface="Century Gothic"/>
              </a:rPr>
              <a:t> Анна Сергеевна, Смирнова Алиса Олеговна. Заказчик проекта: </a:t>
            </a:r>
            <a:r>
              <a:rPr lang="ru-RU" sz="2000" dirty="0" err="1" smtClean="0">
                <a:solidFill>
                  <a:schemeClr val="bg1"/>
                </a:solidFill>
                <a:latin typeface="Century Gothic"/>
              </a:rPr>
              <a:t>Пивень</a:t>
            </a:r>
            <a:r>
              <a:rPr lang="ru-RU" sz="2000" dirty="0" smtClean="0">
                <a:solidFill>
                  <a:schemeClr val="bg1"/>
                </a:solidFill>
                <a:latin typeface="Century Gothic"/>
              </a:rPr>
              <a:t> Никита Александрович - директор Центра детского технического творчества, г. </a:t>
            </a:r>
            <a:r>
              <a:rPr lang="ru-RU" sz="2000" dirty="0" smtClean="0">
                <a:solidFill>
                  <a:schemeClr val="bg1"/>
                </a:solidFill>
                <a:latin typeface="Century Gothic"/>
              </a:rPr>
              <a:t>Ростов-на-Дону. Педагог-наставник: Гурьева Мария Олеговна.</a:t>
            </a:r>
            <a:endParaRPr lang="ru-RU" sz="2000" dirty="0" smtClean="0">
              <a:solidFill>
                <a:schemeClr val="bg1"/>
              </a:solidFill>
              <a:latin typeface="Century Gothic"/>
            </a:endParaRPr>
          </a:p>
          <a:p>
            <a:pPr algn="ctr"/>
            <a:endParaRPr lang="ru-RU" sz="2700" dirty="0">
              <a:solidFill>
                <a:schemeClr val="bg1"/>
              </a:solidFill>
              <a:latin typeface="Century Gothic"/>
            </a:endParaRPr>
          </a:p>
        </p:txBody>
      </p:sp>
    </p:spTree>
    <p:extLst>
      <p:ext uri="{BB962C8B-B14F-4D97-AF65-F5344CB8AC3E}">
        <p14:creationId xmlns:p14="http://schemas.microsoft.com/office/powerpoint/2010/main" xmlns="" val="1257865996"/>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5844BBF-219E-4963-9BBA-1E4DE8B5743A}"/>
              </a:ext>
            </a:extLst>
          </p:cNvPr>
          <p:cNvSpPr txBox="1"/>
          <p:nvPr/>
        </p:nvSpPr>
        <p:spPr>
          <a:xfrm>
            <a:off x="295955" y="-345927"/>
            <a:ext cx="5752148" cy="1243930"/>
          </a:xfrm>
          <a:prstGeom prst="rect">
            <a:avLst/>
          </a:prstGeom>
        </p:spPr>
        <p:txBody>
          <a:bodyPr wrap="square" lIns="0" tIns="0" rIns="0" bIns="0" rtlCol="0" anchor="t">
            <a:spAutoFit/>
          </a:bodyPr>
          <a:lstStyle/>
          <a:p>
            <a:pPr>
              <a:lnSpc>
                <a:spcPts val="9682"/>
              </a:lnSpc>
            </a:pPr>
            <a:r>
              <a:rPr lang="ru-RU" sz="5400" b="1" dirty="0" smtClean="0">
                <a:solidFill>
                  <a:schemeClr val="bg1"/>
                </a:solidFill>
                <a:latin typeface="Bahnschrift Light Condensed" panose="020B0502040204020203" pitchFamily="34" charset="0"/>
              </a:rPr>
              <a:t>Исполнители проекта</a:t>
            </a:r>
            <a:endParaRPr lang="ru-RU" sz="5400" b="1" dirty="0">
              <a:solidFill>
                <a:schemeClr val="bg1"/>
              </a:solidFill>
              <a:latin typeface="Bahnschrift Light Condensed" panose="020B0502040204020203" pitchFamily="34" charset="0"/>
            </a:endParaRPr>
          </a:p>
        </p:txBody>
      </p:sp>
      <p:grpSp>
        <p:nvGrpSpPr>
          <p:cNvPr id="2" name="Группа 5">
            <a:extLst>
              <a:ext uri="{FF2B5EF4-FFF2-40B4-BE49-F238E27FC236}">
                <a16:creationId xmlns:a16="http://schemas.microsoft.com/office/drawing/2014/main" xmlns="" id="{0DDCB896-6838-4595-AE4F-DD7AE6F0D977}"/>
              </a:ext>
            </a:extLst>
          </p:cNvPr>
          <p:cNvGrpSpPr/>
          <p:nvPr/>
        </p:nvGrpSpPr>
        <p:grpSpPr>
          <a:xfrm>
            <a:off x="3159038" y="3863021"/>
            <a:ext cx="2364287" cy="2363237"/>
            <a:chOff x="1667736" y="4153219"/>
            <a:chExt cx="2364287" cy="2363237"/>
          </a:xfrm>
        </p:grpSpPr>
        <p:sp>
          <p:nvSpPr>
            <p:cNvPr id="8" name="Прямоугольник: скругленные углы 7">
              <a:extLst>
                <a:ext uri="{FF2B5EF4-FFF2-40B4-BE49-F238E27FC236}">
                  <a16:creationId xmlns:a16="http://schemas.microsoft.com/office/drawing/2014/main" xmlns="" id="{03498D95-2B11-48A9-8C7A-BE3787B3EA11}"/>
                </a:ext>
              </a:extLst>
            </p:cNvPr>
            <p:cNvSpPr/>
            <p:nvPr/>
          </p:nvSpPr>
          <p:spPr>
            <a:xfrm>
              <a:off x="2030729" y="4153219"/>
              <a:ext cx="1476000" cy="17528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10">
              <a:extLst>
                <a:ext uri="{FF2B5EF4-FFF2-40B4-BE49-F238E27FC236}">
                  <a16:creationId xmlns:a16="http://schemas.microsoft.com/office/drawing/2014/main" xmlns="" id="{DB97DB1A-2C4C-4342-8FD8-451478E4CD63}"/>
                </a:ext>
              </a:extLst>
            </p:cNvPr>
            <p:cNvGrpSpPr/>
            <p:nvPr/>
          </p:nvGrpSpPr>
          <p:grpSpPr>
            <a:xfrm>
              <a:off x="1667736" y="4183271"/>
              <a:ext cx="2364287" cy="2333185"/>
              <a:chOff x="6128519" y="1693740"/>
              <a:chExt cx="2364287" cy="2333185"/>
            </a:xfrm>
          </p:grpSpPr>
          <p:pic>
            <p:nvPicPr>
              <p:cNvPr id="12" name="Рисунок 11">
                <a:extLst>
                  <a:ext uri="{FF2B5EF4-FFF2-40B4-BE49-F238E27FC236}">
                    <a16:creationId xmlns:a16="http://schemas.microsoft.com/office/drawing/2014/main" xmlns="" id="{6F4A35F3-CD7D-4E79-B74E-8ECE4731330A}"/>
                  </a:ext>
                </a:extLst>
              </p:cNvPr>
              <p:cNvPicPr>
                <a:picLocks noChangeAspect="1"/>
              </p:cNvPicPr>
              <p:nvPr/>
            </p:nvPicPr>
            <p:blipFill rotWithShape="1">
              <a:blip r:embed="rId2">
                <a:extLst>
                  <a:ext uri="{BEBA8EAE-BF5A-486C-A8C5-ECC9F3942E4B}">
                    <a14:imgProps xmlns:a14="http://schemas.microsoft.com/office/drawing/2010/main" xmlns="">
                      <a14:imgLayer r:embed="rId6">
                        <a14:imgEffect>
                          <a14:colorTemperature colorTemp="7200"/>
                        </a14:imgEffect>
                      </a14:imgLayer>
                    </a14:imgProps>
                  </a:ext>
                  <a:ext uri="{28A0092B-C50C-407E-A947-70E740481C1C}">
                    <a14:useLocalDpi xmlns:a14="http://schemas.microsoft.com/office/drawing/2010/main" xmlns="" val="0"/>
                  </a:ext>
                </a:extLst>
              </a:blip>
              <a:srcRect l="15354" t="12274" r="23948" b="29022"/>
              <a:stretch/>
            </p:blipFill>
            <p:spPr>
              <a:xfrm>
                <a:off x="6481960" y="1693740"/>
                <a:ext cx="1485552" cy="1736927"/>
              </a:xfrm>
              <a:prstGeom prst="roundRect">
                <a:avLst/>
              </a:prstGeom>
            </p:spPr>
          </p:pic>
          <p:sp>
            <p:nvSpPr>
              <p:cNvPr id="13" name="TextBox 12">
                <a:extLst>
                  <a:ext uri="{FF2B5EF4-FFF2-40B4-BE49-F238E27FC236}">
                    <a16:creationId xmlns:a16="http://schemas.microsoft.com/office/drawing/2014/main" xmlns="" id="{D4C77BED-5FC2-4A7E-BEE4-48E293630B64}"/>
                  </a:ext>
                </a:extLst>
              </p:cNvPr>
              <p:cNvSpPr txBox="1"/>
              <p:nvPr/>
            </p:nvSpPr>
            <p:spPr>
              <a:xfrm>
                <a:off x="6128519" y="3442150"/>
                <a:ext cx="2364287" cy="584775"/>
              </a:xfrm>
              <a:prstGeom prst="rect">
                <a:avLst/>
              </a:prstGeom>
              <a:noFill/>
            </p:spPr>
            <p:txBody>
              <a:bodyPr wrap="square" rtlCol="0">
                <a:spAutoFit/>
              </a:bodyPr>
              <a:lstStyle/>
              <a:p>
                <a:pPr algn="ctr"/>
                <a:r>
                  <a:rPr lang="ru-RU" sz="1600" dirty="0">
                    <a:solidFill>
                      <a:schemeClr val="bg1"/>
                    </a:solidFill>
                    <a:latin typeface="Century Gothic" panose="020B0502020202020204" pitchFamily="34" charset="0"/>
                  </a:rPr>
                  <a:t>Лозовая Александра Романовна</a:t>
                </a:r>
                <a:endParaRPr lang="ru-RU" sz="1200" dirty="0">
                  <a:solidFill>
                    <a:schemeClr val="bg1"/>
                  </a:solidFill>
                  <a:latin typeface="Century Gothic" panose="020B0502020202020204" pitchFamily="34" charset="0"/>
                </a:endParaRPr>
              </a:p>
            </p:txBody>
          </p:sp>
        </p:grpSp>
      </p:grpSp>
      <p:grpSp>
        <p:nvGrpSpPr>
          <p:cNvPr id="4" name="Группа 13">
            <a:extLst>
              <a:ext uri="{FF2B5EF4-FFF2-40B4-BE49-F238E27FC236}">
                <a16:creationId xmlns:a16="http://schemas.microsoft.com/office/drawing/2014/main" xmlns="" id="{296E5841-1645-4CC4-B6B5-028F69B52106}"/>
              </a:ext>
            </a:extLst>
          </p:cNvPr>
          <p:cNvGrpSpPr/>
          <p:nvPr/>
        </p:nvGrpSpPr>
        <p:grpSpPr>
          <a:xfrm>
            <a:off x="5277808" y="1104914"/>
            <a:ext cx="2423920" cy="2520720"/>
            <a:chOff x="8310722" y="1716098"/>
            <a:chExt cx="2423920" cy="2520720"/>
          </a:xfrm>
        </p:grpSpPr>
        <p:pic>
          <p:nvPicPr>
            <p:cNvPr id="15" name="Рисунок 14">
              <a:extLst>
                <a:ext uri="{FF2B5EF4-FFF2-40B4-BE49-F238E27FC236}">
                  <a16:creationId xmlns:a16="http://schemas.microsoft.com/office/drawing/2014/main" xmlns="" id="{932E2C11-8B06-4BD8-89F7-B883A93E94E5}"/>
                </a:ext>
              </a:extLst>
            </p:cNvPr>
            <p:cNvPicPr>
              <a:picLocks noChangeAspect="1"/>
            </p:cNvPicPr>
            <p:nvPr/>
          </p:nvPicPr>
          <p:blipFill rotWithShape="1">
            <a:blip r:embed="rId7" cstate="print">
              <a:extLst>
                <a:ext uri="{BEBA8EAE-BF5A-486C-A8C5-ECC9F3942E4B}">
                  <a14:imgProps xmlns:a14="http://schemas.microsoft.com/office/drawing/2010/main" xmlns="">
                    <a14:imgLayer r:embed="rId8">
                      <a14:imgEffect>
                        <a14:colorTemperature colorTemp="7200"/>
                      </a14:imgEffect>
                    </a14:imgLayer>
                  </a14:imgProps>
                </a:ext>
              </a:extLst>
            </a:blip>
            <a:srcRect l="7100" t="5108" r="7356" b="15988"/>
            <a:stretch/>
          </p:blipFill>
          <p:spPr>
            <a:xfrm>
              <a:off x="8807859" y="1716098"/>
              <a:ext cx="1475999" cy="1736927"/>
            </a:xfrm>
            <a:prstGeom prst="roundRect">
              <a:avLst/>
            </a:prstGeom>
          </p:spPr>
        </p:pic>
        <p:sp>
          <p:nvSpPr>
            <p:cNvPr id="16" name="TextBox 15">
              <a:extLst>
                <a:ext uri="{FF2B5EF4-FFF2-40B4-BE49-F238E27FC236}">
                  <a16:creationId xmlns:a16="http://schemas.microsoft.com/office/drawing/2014/main" xmlns="" id="{4E53B276-8D09-4869-A77E-9498DE18ED94}"/>
                </a:ext>
              </a:extLst>
            </p:cNvPr>
            <p:cNvSpPr txBox="1"/>
            <p:nvPr/>
          </p:nvSpPr>
          <p:spPr>
            <a:xfrm>
              <a:off x="8310722" y="3405821"/>
              <a:ext cx="2423920" cy="830997"/>
            </a:xfrm>
            <a:prstGeom prst="rect">
              <a:avLst/>
            </a:prstGeom>
            <a:noFill/>
          </p:spPr>
          <p:txBody>
            <a:bodyPr wrap="square" rtlCol="0">
              <a:spAutoFit/>
            </a:bodyPr>
            <a:lstStyle/>
            <a:p>
              <a:pPr algn="ctr"/>
              <a:r>
                <a:rPr lang="ru-RU" sz="1600" dirty="0">
                  <a:solidFill>
                    <a:schemeClr val="bg1"/>
                  </a:solidFill>
                  <a:latin typeface="Century Gothic" panose="020B0502020202020204" pitchFamily="34" charset="0"/>
                </a:rPr>
                <a:t>Богатырева Анастасия Анатольевна</a:t>
              </a:r>
              <a:endParaRPr lang="ru-RU" sz="1200" dirty="0">
                <a:solidFill>
                  <a:schemeClr val="bg1"/>
                </a:solidFill>
                <a:latin typeface="Century Gothic" panose="020B0502020202020204" pitchFamily="34" charset="0"/>
              </a:endParaRPr>
            </a:p>
          </p:txBody>
        </p:sp>
      </p:grpSp>
      <p:grpSp>
        <p:nvGrpSpPr>
          <p:cNvPr id="6" name="Группа 16">
            <a:extLst>
              <a:ext uri="{FF2B5EF4-FFF2-40B4-BE49-F238E27FC236}">
                <a16:creationId xmlns:a16="http://schemas.microsoft.com/office/drawing/2014/main" xmlns="" id="{DF4D425B-B85E-459D-ABD6-CA6463085D8C}"/>
              </a:ext>
            </a:extLst>
          </p:cNvPr>
          <p:cNvGrpSpPr/>
          <p:nvPr/>
        </p:nvGrpSpPr>
        <p:grpSpPr>
          <a:xfrm>
            <a:off x="3271070" y="1100875"/>
            <a:ext cx="2181454" cy="2340335"/>
            <a:chOff x="1775136" y="1711633"/>
            <a:chExt cx="2181454" cy="2340335"/>
          </a:xfrm>
        </p:grpSpPr>
        <p:sp>
          <p:nvSpPr>
            <p:cNvPr id="19" name="Прямоугольник: скругленные углы 18">
              <a:extLst>
                <a:ext uri="{FF2B5EF4-FFF2-40B4-BE49-F238E27FC236}">
                  <a16:creationId xmlns:a16="http://schemas.microsoft.com/office/drawing/2014/main" xmlns="" id="{05694DDA-F65D-4C0E-BC69-18F681114D29}"/>
                </a:ext>
              </a:extLst>
            </p:cNvPr>
            <p:cNvSpPr/>
            <p:nvPr/>
          </p:nvSpPr>
          <p:spPr>
            <a:xfrm>
              <a:off x="2034285" y="1712236"/>
              <a:ext cx="1462541" cy="172351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19">
              <a:extLst>
                <a:ext uri="{FF2B5EF4-FFF2-40B4-BE49-F238E27FC236}">
                  <a16:creationId xmlns:a16="http://schemas.microsoft.com/office/drawing/2014/main" xmlns="" id="{39C2DE2C-BB7C-4642-8314-B9E35B7CFE70}"/>
                </a:ext>
              </a:extLst>
            </p:cNvPr>
            <p:cNvGrpSpPr/>
            <p:nvPr/>
          </p:nvGrpSpPr>
          <p:grpSpPr>
            <a:xfrm>
              <a:off x="1775136" y="1711633"/>
              <a:ext cx="2181454" cy="2340335"/>
              <a:chOff x="3955755" y="3781449"/>
              <a:chExt cx="2181454" cy="2340335"/>
            </a:xfrm>
          </p:grpSpPr>
          <p:pic>
            <p:nvPicPr>
              <p:cNvPr id="21" name="Рисунок 20">
                <a:extLst>
                  <a:ext uri="{FF2B5EF4-FFF2-40B4-BE49-F238E27FC236}">
                    <a16:creationId xmlns:a16="http://schemas.microsoft.com/office/drawing/2014/main" xmlns="" id="{41344C19-6FBF-402B-9A07-94C781247963}"/>
                  </a:ext>
                </a:extLst>
              </p:cNvPr>
              <p:cNvPicPr>
                <a:picLocks noChangeAspect="1"/>
              </p:cNvPicPr>
              <p:nvPr/>
            </p:nvPicPr>
            <p:blipFill rotWithShape="1">
              <a:blip r:embed="rId9" cstate="print">
                <a:extLst>
                  <a:ext uri="{BEBA8EAE-BF5A-486C-A8C5-ECC9F3942E4B}">
                    <a14:imgProps xmlns:a14="http://schemas.microsoft.com/office/drawing/2010/main" xmlns="">
                      <a14:imgLayer r:embed="rId10">
                        <a14:imgEffect>
                          <a14:backgroundRemoval t="2344" b="90391" l="218" r="92257">
                            <a14:foregroundMark x1="52781" y1="56484" x2="38495" y2="19141"/>
                            <a14:foregroundMark x1="35878" y1="51016" x2="39368" y2="33203"/>
                            <a14:foregroundMark x1="61069" y1="59531" x2="60960" y2="30234"/>
                            <a14:foregroundMark x1="60960" y1="30234" x2="60960" y2="30234"/>
                            <a14:foregroundMark x1="64776" y1="53047" x2="66739" y2="29453"/>
                            <a14:foregroundMark x1="69357" y1="66875" x2="78517" y2="36797"/>
                            <a14:foregroundMark x1="46456" y1="54609" x2="82443" y2="77031"/>
                            <a14:foregroundMark x1="43621" y1="51797" x2="981" y2="71953"/>
                            <a14:foregroundMark x1="981" y1="71953" x2="981" y2="71953"/>
                            <a14:foregroundMark x1="40785" y1="40625" x2="30425" y2="84922"/>
                            <a14:foregroundMark x1="28244" y1="49844" x2="23337" y2="78125"/>
                            <a14:foregroundMark x1="26390" y1="45156" x2="19520" y2="63672"/>
                            <a14:foregroundMark x1="17884" y1="60078" x2="24209" y2="26953"/>
                            <a14:foregroundMark x1="24209" y1="26953" x2="41330" y2="8203"/>
                            <a14:foregroundMark x1="41330" y1="8203" x2="72083" y2="24453"/>
                            <a14:foregroundMark x1="72083" y1="24453" x2="83860" y2="47031"/>
                            <a14:foregroundMark x1="74700" y1="44531" x2="59869" y2="16328"/>
                            <a14:foregroundMark x1="59869" y1="16328" x2="54089" y2="10938"/>
                            <a14:foregroundMark x1="45256" y1="15703" x2="49945" y2="5469"/>
                            <a14:foregroundMark x1="41658" y1="4766" x2="57579" y2="2344"/>
                            <a14:foregroundMark x1="76772" y1="33828" x2="90185" y2="77422"/>
                            <a14:foregroundMark x1="26499" y1="64922" x2="10687" y2="90391"/>
                            <a14:foregroundMark x1="82116" y1="67188" x2="91821" y2="87969"/>
                            <a14:foregroundMark x1="70992" y1="75938" x2="82443" y2="88125"/>
                            <a14:foregroundMark x1="86260" y1="30625" x2="92257" y2="62266"/>
                          </a14:backgroundRemoval>
                        </a14:imgEffect>
                        <a14:imgEffect>
                          <a14:colorTemperature colorTemp="11500"/>
                        </a14:imgEffect>
                        <a14:imgEffect>
                          <a14:saturation sat="107000"/>
                        </a14:imgEffect>
                        <a14:imgEffect>
                          <a14:brightnessContrast bright="20000"/>
                        </a14:imgEffect>
                      </a14:imgLayer>
                    </a14:imgProps>
                  </a:ext>
                  <a:ext uri="{28A0092B-C50C-407E-A947-70E740481C1C}">
                    <a14:useLocalDpi xmlns:a14="http://schemas.microsoft.com/office/drawing/2010/main" xmlns="" val="0"/>
                  </a:ext>
                </a:extLst>
              </a:blip>
              <a:srcRect l="5942" t="-408" r="2256" b="19626"/>
              <a:stretch/>
            </p:blipFill>
            <p:spPr>
              <a:xfrm>
                <a:off x="4204913" y="3781449"/>
                <a:ext cx="1492561" cy="1736929"/>
              </a:xfrm>
              <a:prstGeom prst="roundRect">
                <a:avLst>
                  <a:gd name="adj" fmla="val 19398"/>
                </a:avLst>
              </a:prstGeom>
            </p:spPr>
          </p:pic>
          <p:sp>
            <p:nvSpPr>
              <p:cNvPr id="22" name="TextBox 21">
                <a:extLst>
                  <a:ext uri="{FF2B5EF4-FFF2-40B4-BE49-F238E27FC236}">
                    <a16:creationId xmlns:a16="http://schemas.microsoft.com/office/drawing/2014/main" xmlns="" id="{3D2EA163-C423-4BEA-AC78-4AFD0A5A993D}"/>
                  </a:ext>
                </a:extLst>
              </p:cNvPr>
              <p:cNvSpPr txBox="1"/>
              <p:nvPr/>
            </p:nvSpPr>
            <p:spPr>
              <a:xfrm>
                <a:off x="3955755" y="5537009"/>
                <a:ext cx="2181454" cy="584775"/>
              </a:xfrm>
              <a:prstGeom prst="rect">
                <a:avLst/>
              </a:prstGeom>
              <a:noFill/>
            </p:spPr>
            <p:txBody>
              <a:bodyPr wrap="square" rtlCol="0">
                <a:spAutoFit/>
              </a:bodyPr>
              <a:lstStyle/>
              <a:p>
                <a:pPr algn="ctr"/>
                <a:r>
                  <a:rPr lang="ru-RU" sz="1600" dirty="0" err="1">
                    <a:solidFill>
                      <a:schemeClr val="bg1"/>
                    </a:solidFill>
                    <a:latin typeface="Century Gothic" panose="020B0502020202020204" pitchFamily="34" charset="0"/>
                  </a:rPr>
                  <a:t>Гумашян</a:t>
                </a:r>
                <a:r>
                  <a:rPr lang="ru-RU" sz="1600" dirty="0">
                    <a:solidFill>
                      <a:schemeClr val="bg1"/>
                    </a:solidFill>
                    <a:latin typeface="Century Gothic" panose="020B0502020202020204" pitchFamily="34" charset="0"/>
                  </a:rPr>
                  <a:t> София </a:t>
                </a:r>
                <a:r>
                  <a:rPr lang="ru-RU" sz="1600" dirty="0" err="1">
                    <a:solidFill>
                      <a:schemeClr val="bg1"/>
                    </a:solidFill>
                    <a:latin typeface="Century Gothic" panose="020B0502020202020204" pitchFamily="34" charset="0"/>
                  </a:rPr>
                  <a:t>Кареновна</a:t>
                </a:r>
                <a:endParaRPr lang="ru-RU" sz="1200" dirty="0">
                  <a:solidFill>
                    <a:schemeClr val="bg1"/>
                  </a:solidFill>
                  <a:latin typeface="Century Gothic" panose="020B0502020202020204" pitchFamily="34" charset="0"/>
                </a:endParaRPr>
              </a:p>
            </p:txBody>
          </p:sp>
        </p:grpSp>
      </p:grpSp>
      <p:grpSp>
        <p:nvGrpSpPr>
          <p:cNvPr id="11" name="Группа 22">
            <a:extLst>
              <a:ext uri="{FF2B5EF4-FFF2-40B4-BE49-F238E27FC236}">
                <a16:creationId xmlns:a16="http://schemas.microsoft.com/office/drawing/2014/main" xmlns="" id="{5798F45C-399D-4F74-BEF4-E4E556BF86CC}"/>
              </a:ext>
            </a:extLst>
          </p:cNvPr>
          <p:cNvGrpSpPr/>
          <p:nvPr/>
        </p:nvGrpSpPr>
        <p:grpSpPr>
          <a:xfrm>
            <a:off x="8436821" y="3914153"/>
            <a:ext cx="2181454" cy="2314273"/>
            <a:chOff x="8412897" y="4148163"/>
            <a:chExt cx="2181454" cy="2314273"/>
          </a:xfrm>
        </p:grpSpPr>
        <p:sp>
          <p:nvSpPr>
            <p:cNvPr id="24" name="TextBox 23">
              <a:extLst>
                <a:ext uri="{FF2B5EF4-FFF2-40B4-BE49-F238E27FC236}">
                  <a16:creationId xmlns:a16="http://schemas.microsoft.com/office/drawing/2014/main" xmlns="" id="{377B8FC4-ABFC-4FE0-972C-340DCBB3C0AD}"/>
                </a:ext>
              </a:extLst>
            </p:cNvPr>
            <p:cNvSpPr txBox="1"/>
            <p:nvPr/>
          </p:nvSpPr>
          <p:spPr>
            <a:xfrm>
              <a:off x="8412897" y="5877661"/>
              <a:ext cx="2181454" cy="584775"/>
            </a:xfrm>
            <a:prstGeom prst="rect">
              <a:avLst/>
            </a:prstGeom>
            <a:noFill/>
          </p:spPr>
          <p:txBody>
            <a:bodyPr wrap="square" rtlCol="0">
              <a:spAutoFit/>
            </a:bodyPr>
            <a:lstStyle/>
            <a:p>
              <a:pPr algn="ctr"/>
              <a:r>
                <a:rPr lang="ru-RU" sz="1600" dirty="0">
                  <a:solidFill>
                    <a:schemeClr val="bg1"/>
                  </a:solidFill>
                  <a:latin typeface="Century Gothic" panose="020B0502020202020204" pitchFamily="34" charset="0"/>
                </a:rPr>
                <a:t>Смирнова Алиса Олеговна</a:t>
              </a:r>
              <a:endParaRPr lang="ru-RU" sz="1200" dirty="0">
                <a:solidFill>
                  <a:schemeClr val="bg1"/>
                </a:solidFill>
                <a:latin typeface="Century Gothic" panose="020B0502020202020204" pitchFamily="34" charset="0"/>
              </a:endParaRPr>
            </a:p>
          </p:txBody>
        </p:sp>
        <p:sp>
          <p:nvSpPr>
            <p:cNvPr id="25" name="Прямоугольник: скругленные углы 24">
              <a:extLst>
                <a:ext uri="{FF2B5EF4-FFF2-40B4-BE49-F238E27FC236}">
                  <a16:creationId xmlns:a16="http://schemas.microsoft.com/office/drawing/2014/main" xmlns="" id="{576DDEA3-C69A-4317-8378-91BE67C56481}"/>
                </a:ext>
              </a:extLst>
            </p:cNvPr>
            <p:cNvSpPr/>
            <p:nvPr/>
          </p:nvSpPr>
          <p:spPr>
            <a:xfrm>
              <a:off x="8770387" y="4153219"/>
              <a:ext cx="1479718" cy="1779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 name="Рисунок 25">
              <a:extLst>
                <a:ext uri="{FF2B5EF4-FFF2-40B4-BE49-F238E27FC236}">
                  <a16:creationId xmlns:a16="http://schemas.microsoft.com/office/drawing/2014/main" xmlns="" id="{1F9BF8EE-AFAF-409C-9179-9575E491B88F}"/>
                </a:ext>
              </a:extLst>
            </p:cNvPr>
            <p:cNvPicPr>
              <a:picLocks noChangeAspect="1"/>
            </p:cNvPicPr>
            <p:nvPr/>
          </p:nvPicPr>
          <p:blipFill rotWithShape="1">
            <a:blip r:embed="rId11" cstate="print">
              <a:extLst>
                <a:ext uri="{BEBA8EAE-BF5A-486C-A8C5-ECC9F3942E4B}">
                  <a14:imgProps xmlns:a14="http://schemas.microsoft.com/office/drawing/2010/main" xmlns="">
                    <a14:imgLayer r:embed="rId12">
                      <a14:imgEffect>
                        <a14:backgroundRemoval t="7109" b="98125" l="13361" r="96660">
                          <a14:foregroundMark x1="47495" y1="29922" x2="68894" y2="52578"/>
                          <a14:foregroundMark x1="53027" y1="48438" x2="67954" y2="74922"/>
                          <a14:foregroundMark x1="66701" y1="48438" x2="82255" y2="78359"/>
                          <a14:foregroundMark x1="71190" y1="45938" x2="87787" y2="73047"/>
                          <a14:foregroundMark x1="47077" y1="15625" x2="51566" y2="12812"/>
                          <a14:foregroundMark x1="51566" y1="10781" x2="51775" y2="10547"/>
                          <a14:foregroundMark x1="23173" y1="54219" x2="18372" y2="66484"/>
                          <a14:foregroundMark x1="27140" y1="67031" x2="38727" y2="77031"/>
                          <a14:foregroundMark x1="23173" y1="71016" x2="54593" y2="77578"/>
                          <a14:foregroundMark x1="54593" y1="77578" x2="57829" y2="77578"/>
                          <a14:foregroundMark x1="77453" y1="71719" x2="53549" y2="80000"/>
                          <a14:foregroundMark x1="53549" y1="80000" x2="53549" y2="80000"/>
                          <a14:foregroundMark x1="75470" y1="68906" x2="79749" y2="95859"/>
                          <a14:foregroundMark x1="79749" y1="95859" x2="34551" y2="68828"/>
                          <a14:foregroundMark x1="34551" y1="68828" x2="41023" y2="94922"/>
                          <a14:foregroundMark x1="24948" y1="62344" x2="28914" y2="90781"/>
                          <a14:foregroundMark x1="53862" y1="63047" x2="96868" y2="98125"/>
                          <a14:foregroundMark x1="50522" y1="10547" x2="74322" y2="21484"/>
                          <a14:foregroundMark x1="74322" y1="21484" x2="86534" y2="66563"/>
                          <a14:foregroundMark x1="86534" y1="66563" x2="86534" y2="67578"/>
                          <a14:foregroundMark x1="20355" y1="42969" x2="16910" y2="73828"/>
                          <a14:foregroundMark x1="36743" y1="11875" x2="62213" y2="12422"/>
                          <a14:foregroundMark x1="62213" y1="12422" x2="67119" y2="14375"/>
                          <a14:foregroundMark x1="37265" y1="12266" x2="64927" y2="12500"/>
                          <a14:foregroundMark x1="64927" y1="12500" x2="78497" y2="30391"/>
                          <a14:foregroundMark x1="78497" y1="30391" x2="89248" y2="70391"/>
                          <a14:foregroundMark x1="73904" y1="39219" x2="78497" y2="25625"/>
                          <a14:foregroundMark x1="74426" y1="30938" x2="73904" y2="22969"/>
                          <a14:foregroundMark x1="75992" y1="29375" x2="75678" y2="22031"/>
                          <a14:foregroundMark x1="76200" y1="27500" x2="73173" y2="20000"/>
                          <a14:foregroundMark x1="74739" y1="21875" x2="71712" y2="14375"/>
                          <a14:foregroundMark x1="72234" y1="22656" x2="71190" y2="12266"/>
                          <a14:foregroundMark x1="69937" y1="16797" x2="67119" y2="11484"/>
                          <a14:foregroundMark x1="17119" y1="72344" x2="14823" y2="67578"/>
                          <a14:foregroundMark x1="17641" y1="70781" x2="16597" y2="58906"/>
                          <a14:foregroundMark x1="20668" y1="60234" x2="21921" y2="54219"/>
                          <a14:foregroundMark x1="19624" y1="58359" x2="15553" y2="50313"/>
                          <a14:foregroundMark x1="20146" y1="55156" x2="16388" y2="45547"/>
                          <a14:foregroundMark x1="20877" y1="49141" x2="19833" y2="37109"/>
                          <a14:foregroundMark x1="19415" y1="37656" x2="20355" y2="30938"/>
                          <a14:foregroundMark x1="23382" y1="32969" x2="23173" y2="26953"/>
                          <a14:foregroundMark x1="23904" y1="26406" x2="24426" y2="21094"/>
                          <a14:foregroundMark x1="25887" y1="22656" x2="25157" y2="18281"/>
                          <a14:foregroundMark x1="26200" y1="30312" x2="20355" y2="23594"/>
                          <a14:foregroundMark x1="22860" y1="32578" x2="23382" y2="26172"/>
                          <a14:foregroundMark x1="20355" y1="34063" x2="23173" y2="25234"/>
                          <a14:foregroundMark x1="30689" y1="22031" x2="28914" y2="15625"/>
                          <a14:foregroundMark x1="28706" y1="18672" x2="27662" y2="14375"/>
                          <a14:foregroundMark x1="34447" y1="14141" x2="33507" y2="9453"/>
                          <a14:foregroundMark x1="41962" y1="13047" x2="41962" y2="11719"/>
                          <a14:foregroundMark x1="44259" y1="11328" x2="52610" y2="10547"/>
                          <a14:foregroundMark x1="21608" y1="71328" x2="29436" y2="81172"/>
                          <a14:foregroundMark x1="32672" y1="67969" x2="75992" y2="87109"/>
                          <a14:foregroundMark x1="75992" y1="87109" x2="50104" y2="85469"/>
                          <a14:foregroundMark x1="50104" y1="85469" x2="27453" y2="92422"/>
                          <a14:foregroundMark x1="34447" y1="12422" x2="63779" y2="11172"/>
                          <a14:foregroundMark x1="63779" y1="11172" x2="66701" y2="13750"/>
                          <a14:foregroundMark x1="62839" y1="14922" x2="60125" y2="9063"/>
                          <a14:foregroundMark x1="66180" y1="18281" x2="58873" y2="8672"/>
                          <a14:foregroundMark x1="56889" y1="11719" x2="53862" y2="7578"/>
                          <a14:foregroundMark x1="49269" y1="12266" x2="46242" y2="7187"/>
                          <a14:foregroundMark x1="44572" y1="12812" x2="41962" y2="9063"/>
                          <a14:foregroundMark x1="41545" y1="13359" x2="37265" y2="9063"/>
                          <a14:foregroundMark x1="43215" y1="15078" x2="39457" y2="7969"/>
                          <a14:foregroundMark x1="36430" y1="13047" x2="53862" y2="9219"/>
                          <a14:foregroundMark x1="44572" y1="14531" x2="43737" y2="8281"/>
                          <a14:foregroundMark x1="48539" y1="12266" x2="50313" y2="7187"/>
                          <a14:foregroundMark x1="52610" y1="10547" x2="57829" y2="8281"/>
                          <a14:foregroundMark x1="64614" y1="12656" x2="65866" y2="11328"/>
                          <a14:foregroundMark x1="21086" y1="61016" x2="13361" y2="62891"/>
                          <a14:foregroundMark x1="19833" y1="66875" x2="13883" y2="66641"/>
                        </a14:backgroundRemoval>
                      </a14:imgEffect>
                      <a14:imgEffect>
                        <a14:colorTemperature colorTemp="5900"/>
                      </a14:imgEffect>
                      <a14:imgEffect>
                        <a14:brightnessContrast contrast="-20000"/>
                      </a14:imgEffect>
                    </a14:imgLayer>
                  </a14:imgProps>
                </a:ext>
                <a:ext uri="{28A0092B-C50C-407E-A947-70E740481C1C}">
                  <a14:useLocalDpi xmlns:a14="http://schemas.microsoft.com/office/drawing/2010/main" xmlns="" val="0"/>
                </a:ext>
              </a:extLst>
            </a:blip>
            <a:srcRect l="10077" t="5698" r="10338" b="21877"/>
            <a:stretch/>
          </p:blipFill>
          <p:spPr>
            <a:xfrm>
              <a:off x="8753807" y="4148163"/>
              <a:ext cx="1507267" cy="1795210"/>
            </a:xfrm>
            <a:prstGeom prst="roundRect">
              <a:avLst>
                <a:gd name="adj" fmla="val 19398"/>
              </a:avLst>
            </a:prstGeom>
          </p:spPr>
        </p:pic>
      </p:grpSp>
      <p:grpSp>
        <p:nvGrpSpPr>
          <p:cNvPr id="14" name="Группа 1">
            <a:extLst>
              <a:ext uri="{FF2B5EF4-FFF2-40B4-BE49-F238E27FC236}">
                <a16:creationId xmlns:a16="http://schemas.microsoft.com/office/drawing/2014/main" xmlns="" id="{A4B07E30-8E15-402A-986A-67FC4966950D}"/>
              </a:ext>
            </a:extLst>
          </p:cNvPr>
          <p:cNvGrpSpPr/>
          <p:nvPr/>
        </p:nvGrpSpPr>
        <p:grpSpPr>
          <a:xfrm>
            <a:off x="7849035" y="1100875"/>
            <a:ext cx="2181454" cy="2298709"/>
            <a:chOff x="6216583" y="1708596"/>
            <a:chExt cx="2181454" cy="2298709"/>
          </a:xfrm>
        </p:grpSpPr>
        <p:sp>
          <p:nvSpPr>
            <p:cNvPr id="43" name="Прямоугольник: скругленные углы 42">
              <a:extLst>
                <a:ext uri="{FF2B5EF4-FFF2-40B4-BE49-F238E27FC236}">
                  <a16:creationId xmlns:a16="http://schemas.microsoft.com/office/drawing/2014/main" xmlns="" id="{063063BE-B702-41D9-8487-F91911BC7C3C}"/>
                </a:ext>
              </a:extLst>
            </p:cNvPr>
            <p:cNvSpPr/>
            <p:nvPr/>
          </p:nvSpPr>
          <p:spPr>
            <a:xfrm>
              <a:off x="6461919" y="1708596"/>
              <a:ext cx="1462541" cy="17357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7" name="Группа 26">
              <a:extLst>
                <a:ext uri="{FF2B5EF4-FFF2-40B4-BE49-F238E27FC236}">
                  <a16:creationId xmlns:a16="http://schemas.microsoft.com/office/drawing/2014/main" xmlns="" id="{FDDA8357-C357-45D0-A14C-CA7B7674DB58}"/>
                </a:ext>
              </a:extLst>
            </p:cNvPr>
            <p:cNvGrpSpPr/>
            <p:nvPr/>
          </p:nvGrpSpPr>
          <p:grpSpPr>
            <a:xfrm>
              <a:off x="6216583" y="1728680"/>
              <a:ext cx="2181454" cy="2278625"/>
              <a:chOff x="1505120" y="3126285"/>
              <a:chExt cx="2181454" cy="2278625"/>
            </a:xfrm>
          </p:grpSpPr>
          <p:pic>
            <p:nvPicPr>
              <p:cNvPr id="28" name="Рисунок 27">
                <a:extLst>
                  <a:ext uri="{FF2B5EF4-FFF2-40B4-BE49-F238E27FC236}">
                    <a16:creationId xmlns:a16="http://schemas.microsoft.com/office/drawing/2014/main" xmlns="" id="{9C46E393-11B6-4CB7-A1A2-61FAB03164A8}"/>
                  </a:ext>
                </a:extLst>
              </p:cNvPr>
              <p:cNvPicPr>
                <a:picLocks noChangeAspect="1"/>
              </p:cNvPicPr>
              <p:nvPr/>
            </p:nvPicPr>
            <p:blipFill rotWithShape="1">
              <a:blip r:embed="rId13" cstate="print">
                <a:extLst>
                  <a:ext uri="{BEBA8EAE-BF5A-486C-A8C5-ECC9F3942E4B}">
                    <a14:imgProps xmlns:a14="http://schemas.microsoft.com/office/drawing/2010/main" xmlns="">
                      <a14:imgLayer r:embed="rId14">
                        <a14:imgEffect>
                          <a14:backgroundRemoval t="9228" b="95104" l="2663" r="94431">
                            <a14:foregroundMark x1="73608" y1="37476" x2="62591" y2="19774"/>
                            <a14:foregroundMark x1="85109" y1="57910" x2="75424" y2="35499"/>
                            <a14:foregroundMark x1="14165" y1="51695" x2="11017" y2="59981"/>
                            <a14:foregroundMark x1="10775" y1="51224" x2="10412" y2="48305"/>
                            <a14:foregroundMark x1="34746" y1="17514" x2="39952" y2="12618"/>
                            <a14:foregroundMark x1="47700" y1="14595" x2="43584" y2="9416"/>
                            <a14:foregroundMark x1="51453" y1="20433" x2="53995" y2="55838"/>
                            <a14:foregroundMark x1="61864" y1="33427" x2="63801" y2="54049"/>
                            <a14:foregroundMark x1="54600" y1="35876" x2="61259" y2="53861"/>
                            <a14:foregroundMark x1="59564" y1="36347" x2="63559" y2="54049"/>
                            <a14:foregroundMark x1="32688" y1="43315" x2="77966" y2="42185"/>
                            <a14:foregroundMark x1="46852" y1="56309" x2="27361" y2="82768"/>
                            <a14:foregroundMark x1="27361" y1="82768" x2="66828" y2="87853"/>
                            <a14:foregroundMark x1="66828" y1="87853" x2="69249" y2="87759"/>
                            <a14:foregroundMark x1="64407" y1="80132" x2="70218" y2="83239"/>
                            <a14:foregroundMark x1="57990" y1="78154" x2="79661" y2="83522"/>
                            <a14:foregroundMark x1="24818" y1="79190" x2="11380" y2="83239"/>
                            <a14:foregroundMark x1="15133" y1="82392" x2="53390" y2="87571"/>
                            <a14:foregroundMark x1="53390" y1="87571" x2="87167" y2="83333"/>
                            <a14:foregroundMark x1="87167" y1="83333" x2="86925" y2="81450"/>
                            <a14:foregroundMark x1="82809" y1="82768" x2="85472" y2="86817"/>
                            <a14:foregroundMark x1="72155" y1="86158" x2="79661" y2="91149"/>
                            <a14:foregroundMark x1="65496" y1="87571" x2="66465" y2="91808"/>
                            <a14:foregroundMark x1="62954" y1="84652" x2="59806" y2="92467"/>
                            <a14:foregroundMark x1="42736" y1="84652" x2="42978" y2="90866"/>
                            <a14:foregroundMark x1="32688" y1="84557" x2="30145" y2="93409"/>
                            <a14:foregroundMark x1="22639" y1="84557" x2="19734" y2="89360"/>
                            <a14:foregroundMark x1="14528" y1="83427" x2="7264" y2="86817"/>
                            <a14:foregroundMark x1="15981" y1="83427" x2="2906" y2="88606"/>
                            <a14:foregroundMark x1="18523" y1="85028" x2="18765" y2="94256"/>
                            <a14:foregroundMark x1="32930" y1="86441" x2="38499" y2="94068"/>
                            <a14:foregroundMark x1="45884" y1="86629" x2="53995" y2="95104"/>
                            <a14:foregroundMark x1="55811" y1="85687" x2="65496" y2="94256"/>
                            <a14:foregroundMark x1="70218" y1="86158" x2="93584" y2="91620"/>
                            <a14:foregroundMark x1="86925" y1="86817" x2="94431" y2="89831"/>
                            <a14:foregroundMark x1="15617" y1="89077" x2="2663" y2="93785"/>
                            <a14:foregroundMark x1="24576" y1="76365" x2="29540" y2="75141"/>
                          </a14:backgroundRemoval>
                        </a14:imgEffect>
                      </a14:imgLayer>
                    </a14:imgProps>
                  </a:ext>
                  <a:ext uri="{28A0092B-C50C-407E-A947-70E740481C1C}">
                    <a14:useLocalDpi xmlns:a14="http://schemas.microsoft.com/office/drawing/2010/main" xmlns="" val="0"/>
                  </a:ext>
                </a:extLst>
              </a:blip>
              <a:srcRect l="1719" t="7809" r="10474" b="11825"/>
              <a:stretch/>
            </p:blipFill>
            <p:spPr>
              <a:xfrm>
                <a:off x="1748925" y="3126285"/>
                <a:ext cx="1476000" cy="1736929"/>
              </a:xfrm>
              <a:prstGeom prst="roundRect">
                <a:avLst/>
              </a:prstGeom>
              <a:ln>
                <a:noFill/>
              </a:ln>
            </p:spPr>
          </p:pic>
          <p:sp>
            <p:nvSpPr>
              <p:cNvPr id="29" name="TextBox 28">
                <a:extLst>
                  <a:ext uri="{FF2B5EF4-FFF2-40B4-BE49-F238E27FC236}">
                    <a16:creationId xmlns:a16="http://schemas.microsoft.com/office/drawing/2014/main" xmlns="" id="{2FA18E31-F56D-4A17-A3DF-F9A53640DC3C}"/>
                  </a:ext>
                </a:extLst>
              </p:cNvPr>
              <p:cNvSpPr txBox="1"/>
              <p:nvPr/>
            </p:nvSpPr>
            <p:spPr>
              <a:xfrm>
                <a:off x="1505120" y="4820135"/>
                <a:ext cx="2181454" cy="584775"/>
              </a:xfrm>
              <a:prstGeom prst="rect">
                <a:avLst/>
              </a:prstGeom>
              <a:noFill/>
            </p:spPr>
            <p:txBody>
              <a:bodyPr wrap="square" rtlCol="0">
                <a:spAutoFit/>
              </a:bodyPr>
              <a:lstStyle/>
              <a:p>
                <a:pPr algn="ctr"/>
                <a:r>
                  <a:rPr lang="ru-RU" sz="1600" dirty="0" err="1">
                    <a:solidFill>
                      <a:schemeClr val="bg1"/>
                    </a:solidFill>
                    <a:latin typeface="Century Gothic" panose="020B0502020202020204" pitchFamily="34" charset="0"/>
                  </a:rPr>
                  <a:t>Гольнева</a:t>
                </a:r>
                <a:r>
                  <a:rPr lang="ru-RU" sz="1600" dirty="0">
                    <a:solidFill>
                      <a:schemeClr val="bg1"/>
                    </a:solidFill>
                    <a:latin typeface="Century Gothic" panose="020B0502020202020204" pitchFamily="34" charset="0"/>
                  </a:rPr>
                  <a:t> Ангелина Вадимовна</a:t>
                </a:r>
                <a:endParaRPr lang="ru-RU" sz="1200" dirty="0">
                  <a:solidFill>
                    <a:schemeClr val="bg1"/>
                  </a:solidFill>
                  <a:latin typeface="Century Gothic" panose="020B0502020202020204" pitchFamily="34" charset="0"/>
                </a:endParaRPr>
              </a:p>
            </p:txBody>
          </p:sp>
        </p:grpSp>
      </p:grpSp>
      <p:grpSp>
        <p:nvGrpSpPr>
          <p:cNvPr id="18" name="Группа 29">
            <a:extLst>
              <a:ext uri="{FF2B5EF4-FFF2-40B4-BE49-F238E27FC236}">
                <a16:creationId xmlns:a16="http://schemas.microsoft.com/office/drawing/2014/main" xmlns="" id="{4BF28E8D-DA10-4A59-A4E1-81516A5F91C3}"/>
              </a:ext>
            </a:extLst>
          </p:cNvPr>
          <p:cNvGrpSpPr/>
          <p:nvPr/>
        </p:nvGrpSpPr>
        <p:grpSpPr>
          <a:xfrm>
            <a:off x="10016998" y="1100875"/>
            <a:ext cx="2181454" cy="2285867"/>
            <a:chOff x="8319973" y="1704557"/>
            <a:chExt cx="2181454" cy="2285867"/>
          </a:xfrm>
        </p:grpSpPr>
        <p:sp>
          <p:nvSpPr>
            <p:cNvPr id="31" name="Прямоугольник: скругленные углы 30">
              <a:extLst>
                <a:ext uri="{FF2B5EF4-FFF2-40B4-BE49-F238E27FC236}">
                  <a16:creationId xmlns:a16="http://schemas.microsoft.com/office/drawing/2014/main" xmlns="" id="{3CD2822D-4F5D-45AD-8EAD-1E25C4ED582B}"/>
                </a:ext>
              </a:extLst>
            </p:cNvPr>
            <p:cNvSpPr/>
            <p:nvPr/>
          </p:nvSpPr>
          <p:spPr>
            <a:xfrm>
              <a:off x="8687226" y="1704557"/>
              <a:ext cx="1475999" cy="17311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0" name="Группа 31">
              <a:extLst>
                <a:ext uri="{FF2B5EF4-FFF2-40B4-BE49-F238E27FC236}">
                  <a16:creationId xmlns:a16="http://schemas.microsoft.com/office/drawing/2014/main" xmlns="" id="{D43B16F9-5C38-4377-BFD7-1557BD22989D}"/>
                </a:ext>
              </a:extLst>
            </p:cNvPr>
            <p:cNvGrpSpPr/>
            <p:nvPr/>
          </p:nvGrpSpPr>
          <p:grpSpPr>
            <a:xfrm>
              <a:off x="8319973" y="1710111"/>
              <a:ext cx="2181454" cy="2280313"/>
              <a:chOff x="1695147" y="4118718"/>
              <a:chExt cx="2181454" cy="2280313"/>
            </a:xfrm>
          </p:grpSpPr>
          <p:sp>
            <p:nvSpPr>
              <p:cNvPr id="33" name="TextBox 32">
                <a:extLst>
                  <a:ext uri="{FF2B5EF4-FFF2-40B4-BE49-F238E27FC236}">
                    <a16:creationId xmlns:a16="http://schemas.microsoft.com/office/drawing/2014/main" xmlns="" id="{D4A01CEF-4CD7-4EAD-B35E-6B7415664500}"/>
                  </a:ext>
                </a:extLst>
              </p:cNvPr>
              <p:cNvSpPr txBox="1"/>
              <p:nvPr/>
            </p:nvSpPr>
            <p:spPr>
              <a:xfrm>
                <a:off x="1695147" y="5814256"/>
                <a:ext cx="2181454" cy="584775"/>
              </a:xfrm>
              <a:prstGeom prst="rect">
                <a:avLst/>
              </a:prstGeom>
              <a:noFill/>
            </p:spPr>
            <p:txBody>
              <a:bodyPr wrap="square" rtlCol="0">
                <a:spAutoFit/>
              </a:bodyPr>
              <a:lstStyle/>
              <a:p>
                <a:pPr algn="ctr"/>
                <a:r>
                  <a:rPr lang="ru-RU" sz="1600" dirty="0">
                    <a:solidFill>
                      <a:schemeClr val="bg1"/>
                    </a:solidFill>
                    <a:latin typeface="Century Gothic" panose="020B0502020202020204" pitchFamily="34" charset="0"/>
                  </a:rPr>
                  <a:t>Елеева Илона Альбертовна</a:t>
                </a:r>
                <a:endParaRPr lang="ru-RU" sz="1200" dirty="0">
                  <a:solidFill>
                    <a:schemeClr val="bg1"/>
                  </a:solidFill>
                  <a:latin typeface="Century Gothic" panose="020B0502020202020204" pitchFamily="34" charset="0"/>
                </a:endParaRPr>
              </a:p>
            </p:txBody>
          </p:sp>
          <p:pic>
            <p:nvPicPr>
              <p:cNvPr id="34" name="Рисунок 33">
                <a:extLst>
                  <a:ext uri="{FF2B5EF4-FFF2-40B4-BE49-F238E27FC236}">
                    <a16:creationId xmlns:a16="http://schemas.microsoft.com/office/drawing/2014/main" xmlns="" id="{3EB9B97B-9722-4C5E-BF64-7C97AE07DFAC}"/>
                  </a:ext>
                </a:extLst>
              </p:cNvPr>
              <p:cNvPicPr>
                <a:picLocks noChangeAspect="1"/>
              </p:cNvPicPr>
              <p:nvPr/>
            </p:nvPicPr>
            <p:blipFill rotWithShape="1">
              <a:blip r:embed="rId15">
                <a:extLst>
                  <a:ext uri="{BEBA8EAE-BF5A-486C-A8C5-ECC9F3942E4B}">
                    <a14:imgProps xmlns:a14="http://schemas.microsoft.com/office/drawing/2010/main" xmlns="">
                      <a14:imgLayer r:embed="rId16">
                        <a14:imgEffect>
                          <a14:colorTemperature colorTemp="7200"/>
                        </a14:imgEffect>
                      </a14:imgLayer>
                    </a14:imgProps>
                  </a:ext>
                  <a:ext uri="{28A0092B-C50C-407E-A947-70E740481C1C}">
                    <a14:useLocalDpi xmlns:a14="http://schemas.microsoft.com/office/drawing/2010/main" xmlns="" val="0"/>
                  </a:ext>
                </a:extLst>
              </a:blip>
              <a:srcRect l="8515" t="8816" r="9820" b="23200"/>
              <a:stretch/>
            </p:blipFill>
            <p:spPr>
              <a:xfrm>
                <a:off x="2056201" y="4118718"/>
                <a:ext cx="1496154" cy="1741110"/>
              </a:xfrm>
              <a:prstGeom prst="roundRect">
                <a:avLst/>
              </a:prstGeom>
            </p:spPr>
          </p:pic>
        </p:grpSp>
      </p:grpSp>
      <p:grpSp>
        <p:nvGrpSpPr>
          <p:cNvPr id="23" name="Группа 34">
            <a:extLst>
              <a:ext uri="{FF2B5EF4-FFF2-40B4-BE49-F238E27FC236}">
                <a16:creationId xmlns:a16="http://schemas.microsoft.com/office/drawing/2014/main" xmlns="" id="{384E8986-1005-462E-9994-C6F88075C6B0}"/>
              </a:ext>
            </a:extLst>
          </p:cNvPr>
          <p:cNvGrpSpPr/>
          <p:nvPr/>
        </p:nvGrpSpPr>
        <p:grpSpPr>
          <a:xfrm>
            <a:off x="5838678" y="3876084"/>
            <a:ext cx="2475968" cy="2347027"/>
            <a:chOff x="3871667" y="4153219"/>
            <a:chExt cx="2475968" cy="2347027"/>
          </a:xfrm>
        </p:grpSpPr>
        <p:sp>
          <p:nvSpPr>
            <p:cNvPr id="36" name="Прямоугольник: скругленные углы 35">
              <a:extLst>
                <a:ext uri="{FF2B5EF4-FFF2-40B4-BE49-F238E27FC236}">
                  <a16:creationId xmlns:a16="http://schemas.microsoft.com/office/drawing/2014/main" xmlns="" id="{1C1BF0ED-667C-457B-89D1-539CE7804EDA}"/>
                </a:ext>
              </a:extLst>
            </p:cNvPr>
            <p:cNvSpPr/>
            <p:nvPr/>
          </p:nvSpPr>
          <p:spPr>
            <a:xfrm>
              <a:off x="4281985" y="4153219"/>
              <a:ext cx="1468051" cy="17784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TextBox 36">
              <a:extLst>
                <a:ext uri="{FF2B5EF4-FFF2-40B4-BE49-F238E27FC236}">
                  <a16:creationId xmlns:a16="http://schemas.microsoft.com/office/drawing/2014/main" xmlns="" id="{FDE70EAD-1A83-4FA6-9A1C-B4353378C2E0}"/>
                </a:ext>
              </a:extLst>
            </p:cNvPr>
            <p:cNvSpPr txBox="1"/>
            <p:nvPr/>
          </p:nvSpPr>
          <p:spPr>
            <a:xfrm>
              <a:off x="3871667" y="5915471"/>
              <a:ext cx="2475968" cy="584775"/>
            </a:xfrm>
            <a:prstGeom prst="rect">
              <a:avLst/>
            </a:prstGeom>
            <a:noFill/>
          </p:spPr>
          <p:txBody>
            <a:bodyPr wrap="square" rtlCol="0">
              <a:spAutoFit/>
            </a:bodyPr>
            <a:lstStyle/>
            <a:p>
              <a:pPr algn="ctr"/>
              <a:r>
                <a:rPr lang="ru-RU" sz="1600" dirty="0">
                  <a:solidFill>
                    <a:schemeClr val="bg1"/>
                  </a:solidFill>
                  <a:latin typeface="Century Gothic" panose="020B0502020202020204" pitchFamily="34" charset="0"/>
                </a:rPr>
                <a:t>Макарова Анастасия Вячеславовна</a:t>
              </a:r>
              <a:endParaRPr lang="ru-RU" sz="1200" dirty="0">
                <a:solidFill>
                  <a:schemeClr val="bg1"/>
                </a:solidFill>
                <a:latin typeface="Century Gothic" panose="020B0502020202020204" pitchFamily="34" charset="0"/>
              </a:endParaRPr>
            </a:p>
          </p:txBody>
        </p:sp>
        <p:pic>
          <p:nvPicPr>
            <p:cNvPr id="38" name="Рисунок 37">
              <a:extLst>
                <a:ext uri="{FF2B5EF4-FFF2-40B4-BE49-F238E27FC236}">
                  <a16:creationId xmlns:a16="http://schemas.microsoft.com/office/drawing/2014/main" xmlns="" id="{FEAAADFE-3575-4353-8F87-9CEA0FE50702}"/>
                </a:ext>
              </a:extLst>
            </p:cNvPr>
            <p:cNvPicPr>
              <a:picLocks noChangeAspect="1"/>
            </p:cNvPicPr>
            <p:nvPr/>
          </p:nvPicPr>
          <p:blipFill rotWithShape="1">
            <a:blip r:embed="rId17">
              <a:extLst>
                <a:ext uri="{28A0092B-C50C-407E-A947-70E740481C1C}">
                  <a14:useLocalDpi xmlns:a14="http://schemas.microsoft.com/office/drawing/2010/main" xmlns="" val="0"/>
                </a:ext>
              </a:extLst>
            </a:blip>
            <a:srcRect l="48" r="48"/>
            <a:stretch/>
          </p:blipFill>
          <p:spPr>
            <a:xfrm>
              <a:off x="4262589" y="4204068"/>
              <a:ext cx="1496154" cy="1741110"/>
            </a:xfrm>
            <a:prstGeom prst="roundRect">
              <a:avLst/>
            </a:prstGeom>
          </p:spPr>
        </p:pic>
      </p:grpSp>
      <p:pic>
        <p:nvPicPr>
          <p:cNvPr id="44" name="Рисунок 43">
            <a:extLst>
              <a:ext uri="{FF2B5EF4-FFF2-40B4-BE49-F238E27FC236}">
                <a16:creationId xmlns:a16="http://schemas.microsoft.com/office/drawing/2014/main" xmlns="" id="{0524A851-771A-404B-B867-35932C3E25BB}"/>
              </a:ext>
            </a:extLst>
          </p:cNvPr>
          <p:cNvPicPr>
            <a:picLocks noChangeAspect="1"/>
          </p:cNvPicPr>
          <p:nvPr/>
        </p:nvPicPr>
        <p:blipFill rotWithShape="1">
          <a:blip r:embed="rId18" cstate="print">
            <a:extLst>
              <a:ext uri="{28A0092B-C50C-407E-A947-70E740481C1C}">
                <a14:useLocalDpi xmlns:a14="http://schemas.microsoft.com/office/drawing/2010/main" xmlns="" val="0"/>
              </a:ext>
            </a:extLst>
          </a:blip>
          <a:srcRect l="679" t="341" r="-679" b="35575"/>
          <a:stretch/>
        </p:blipFill>
        <p:spPr>
          <a:xfrm>
            <a:off x="648256" y="3906171"/>
            <a:ext cx="2032809" cy="1736927"/>
          </a:xfrm>
          <a:prstGeom prst="roundRect">
            <a:avLst/>
          </a:prstGeom>
        </p:spPr>
      </p:pic>
      <p:sp>
        <p:nvSpPr>
          <p:cNvPr id="45" name="TextBox 44">
            <a:extLst>
              <a:ext uri="{FF2B5EF4-FFF2-40B4-BE49-F238E27FC236}">
                <a16:creationId xmlns:a16="http://schemas.microsoft.com/office/drawing/2014/main" xmlns="" id="{B3094B5B-6513-4B74-BF3B-CF448269A3C8}"/>
              </a:ext>
            </a:extLst>
          </p:cNvPr>
          <p:cNvSpPr txBox="1"/>
          <p:nvPr/>
        </p:nvSpPr>
        <p:spPr>
          <a:xfrm>
            <a:off x="410285" y="5681010"/>
            <a:ext cx="2364288" cy="584775"/>
          </a:xfrm>
          <a:prstGeom prst="rect">
            <a:avLst/>
          </a:prstGeom>
          <a:noFill/>
        </p:spPr>
        <p:txBody>
          <a:bodyPr wrap="square" rtlCol="0">
            <a:spAutoFit/>
          </a:bodyPr>
          <a:lstStyle/>
          <a:p>
            <a:pPr algn="ctr"/>
            <a:r>
              <a:rPr lang="ru-RU" sz="1600" dirty="0">
                <a:solidFill>
                  <a:schemeClr val="bg1"/>
                </a:solidFill>
                <a:latin typeface="Century Gothic" panose="020B0502020202020204" pitchFamily="34" charset="0"/>
              </a:rPr>
              <a:t>Гурьева Мария Олеговна</a:t>
            </a:r>
          </a:p>
        </p:txBody>
      </p:sp>
      <p:sp>
        <p:nvSpPr>
          <p:cNvPr id="46" name="TextBox 45">
            <a:extLst>
              <a:ext uri="{FF2B5EF4-FFF2-40B4-BE49-F238E27FC236}">
                <a16:creationId xmlns:a16="http://schemas.microsoft.com/office/drawing/2014/main" xmlns="" id="{72E7082B-4B96-4FA3-AD7F-D4E0D69AD9C9}"/>
              </a:ext>
            </a:extLst>
          </p:cNvPr>
          <p:cNvSpPr txBox="1"/>
          <p:nvPr/>
        </p:nvSpPr>
        <p:spPr>
          <a:xfrm>
            <a:off x="621063" y="2856434"/>
            <a:ext cx="2095687" cy="584775"/>
          </a:xfrm>
          <a:prstGeom prst="rect">
            <a:avLst/>
          </a:prstGeom>
          <a:noFill/>
        </p:spPr>
        <p:txBody>
          <a:bodyPr wrap="square" rtlCol="0">
            <a:spAutoFit/>
          </a:bodyPr>
          <a:lstStyle/>
          <a:p>
            <a:pPr algn="ctr"/>
            <a:r>
              <a:rPr lang="ru-RU" sz="1600" dirty="0">
                <a:solidFill>
                  <a:schemeClr val="bg1"/>
                </a:solidFill>
                <a:latin typeface="Century Gothic" panose="020B0502020202020204" pitchFamily="34" charset="0"/>
              </a:rPr>
              <a:t>Пивень Никита Александрович</a:t>
            </a:r>
          </a:p>
        </p:txBody>
      </p:sp>
      <p:pic>
        <p:nvPicPr>
          <p:cNvPr id="47" name="Рисунок 46">
            <a:extLst>
              <a:ext uri="{FF2B5EF4-FFF2-40B4-BE49-F238E27FC236}">
                <a16:creationId xmlns:a16="http://schemas.microsoft.com/office/drawing/2014/main" xmlns="" id="{D89092F9-CBE8-4481-83D1-4C7E07BF0FE4}"/>
              </a:ext>
            </a:extLst>
          </p:cNvPr>
          <p:cNvPicPr>
            <a:picLocks noChangeAspect="1"/>
          </p:cNvPicPr>
          <p:nvPr/>
        </p:nvPicPr>
        <p:blipFill rotWithShape="1">
          <a:blip r:embed="rId19">
            <a:extLst>
              <a:ext uri="{28A0092B-C50C-407E-A947-70E740481C1C}">
                <a14:useLocalDpi xmlns:a14="http://schemas.microsoft.com/office/drawing/2010/main" xmlns="" val="0"/>
              </a:ext>
            </a:extLst>
          </a:blip>
          <a:srcRect l="24518" t="30476" r="32094" b="52182"/>
          <a:stretch/>
        </p:blipFill>
        <p:spPr>
          <a:xfrm>
            <a:off x="661013" y="1111405"/>
            <a:ext cx="2015788" cy="1745030"/>
          </a:xfrm>
          <a:prstGeom prst="roundRect">
            <a:avLst/>
          </a:prstGeom>
        </p:spPr>
      </p:pic>
      <p:sp>
        <p:nvSpPr>
          <p:cNvPr id="5" name="Прямоугольник: скругленные углы 4">
            <a:extLst>
              <a:ext uri="{FF2B5EF4-FFF2-40B4-BE49-F238E27FC236}">
                <a16:creationId xmlns:a16="http://schemas.microsoft.com/office/drawing/2014/main" xmlns="" id="{31A58623-F3F7-4F55-975D-25D133B35AEE}"/>
              </a:ext>
            </a:extLst>
          </p:cNvPr>
          <p:cNvSpPr/>
          <p:nvPr/>
        </p:nvSpPr>
        <p:spPr>
          <a:xfrm>
            <a:off x="6377974" y="541003"/>
            <a:ext cx="2647507" cy="364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lumMod val="85000"/>
                    <a:lumOff val="15000"/>
                  </a:schemeClr>
                </a:solidFill>
                <a:latin typeface="Century Gothic" panose="020B0502020202020204" pitchFamily="34" charset="0"/>
              </a:rPr>
              <a:t>Участники команды</a:t>
            </a:r>
          </a:p>
        </p:txBody>
      </p:sp>
      <p:sp>
        <p:nvSpPr>
          <p:cNvPr id="50" name="Прямоугольник: скругленные углы 49">
            <a:extLst>
              <a:ext uri="{FF2B5EF4-FFF2-40B4-BE49-F238E27FC236}">
                <a16:creationId xmlns:a16="http://schemas.microsoft.com/office/drawing/2014/main" xmlns="" id="{6FB38EBC-919A-4708-AB1B-B8DD67DADB3E}"/>
              </a:ext>
            </a:extLst>
          </p:cNvPr>
          <p:cNvSpPr/>
          <p:nvPr/>
        </p:nvSpPr>
        <p:spPr>
          <a:xfrm>
            <a:off x="410285" y="717065"/>
            <a:ext cx="2647507" cy="364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lumMod val="85000"/>
                    <a:lumOff val="15000"/>
                  </a:schemeClr>
                </a:solidFill>
                <a:latin typeface="Century Gothic" panose="020B0502020202020204" pitchFamily="34" charset="0"/>
              </a:rPr>
              <a:t>Заказчик команды</a:t>
            </a:r>
          </a:p>
        </p:txBody>
      </p:sp>
      <p:sp>
        <p:nvSpPr>
          <p:cNvPr id="51" name="Прямоугольник: скругленные углы 50">
            <a:extLst>
              <a:ext uri="{FF2B5EF4-FFF2-40B4-BE49-F238E27FC236}">
                <a16:creationId xmlns:a16="http://schemas.microsoft.com/office/drawing/2014/main" xmlns="" id="{B81C85A3-E16B-44D4-AB88-4CBA0782341C}"/>
              </a:ext>
            </a:extLst>
          </p:cNvPr>
          <p:cNvSpPr/>
          <p:nvPr/>
        </p:nvSpPr>
        <p:spPr>
          <a:xfrm>
            <a:off x="340906" y="3498491"/>
            <a:ext cx="2647507" cy="364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lumMod val="85000"/>
                    <a:lumOff val="15000"/>
                  </a:schemeClr>
                </a:solidFill>
                <a:latin typeface="Century Gothic" panose="020B0502020202020204" pitchFamily="34" charset="0"/>
              </a:rPr>
              <a:t>Наставник команды</a:t>
            </a:r>
          </a:p>
        </p:txBody>
      </p:sp>
    </p:spTree>
    <p:extLst>
      <p:ext uri="{BB962C8B-B14F-4D97-AF65-F5344CB8AC3E}">
        <p14:creationId xmlns:p14="http://schemas.microsoft.com/office/powerpoint/2010/main" xmlns="" val="1257865996"/>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9" name="Прямоугольник: скругленные углы 8">
            <a:extLst>
              <a:ext uri="{FF2B5EF4-FFF2-40B4-BE49-F238E27FC236}">
                <a16:creationId xmlns:a16="http://schemas.microsoft.com/office/drawing/2014/main" xmlns="" id="{B143067E-89ED-4495-AB07-02A1F4C3B5F7}"/>
              </a:ext>
            </a:extLst>
          </p:cNvPr>
          <p:cNvSpPr/>
          <p:nvPr/>
        </p:nvSpPr>
        <p:spPr>
          <a:xfrm>
            <a:off x="679269" y="1632857"/>
            <a:ext cx="10737668" cy="4310743"/>
          </a:xfrm>
          <a:prstGeom prst="roundRect">
            <a:avLst/>
          </a:prstGeom>
          <a:solidFill>
            <a:srgbClr val="584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endParaRPr lang="ru-RU" sz="2000" dirty="0" smtClean="0">
              <a:solidFill>
                <a:schemeClr val="bg1"/>
              </a:solidFill>
              <a:latin typeface="Century Gothic"/>
            </a:endParaRPr>
          </a:p>
          <a:p>
            <a:pPr algn="just"/>
            <a:endParaRPr lang="ru-RU" sz="2000" b="1" dirty="0" smtClean="0">
              <a:solidFill>
                <a:schemeClr val="bg1"/>
              </a:solidFill>
              <a:latin typeface="Century Gothic"/>
            </a:endParaRPr>
          </a:p>
          <a:p>
            <a:pPr algn="just"/>
            <a:endParaRPr lang="ru-RU" sz="2000" b="1" dirty="0" smtClean="0">
              <a:solidFill>
                <a:schemeClr val="bg1"/>
              </a:solidFill>
              <a:latin typeface="Century Gothic"/>
            </a:endParaRPr>
          </a:p>
          <a:p>
            <a:pPr algn="just"/>
            <a:r>
              <a:rPr lang="ru-RU" sz="2000" b="1" dirty="0" smtClean="0">
                <a:solidFill>
                  <a:schemeClr val="bg1"/>
                </a:solidFill>
                <a:latin typeface="Century Gothic"/>
              </a:rPr>
              <a:t>Основные </a:t>
            </a:r>
            <a:r>
              <a:rPr lang="ru-RU" sz="2000" b="1" dirty="0" smtClean="0">
                <a:solidFill>
                  <a:schemeClr val="bg1"/>
                </a:solidFill>
                <a:latin typeface="Century Gothic"/>
              </a:rPr>
              <a:t>задачи реализации проекта:</a:t>
            </a:r>
          </a:p>
          <a:p>
            <a:pPr marL="457200" indent="-457200" algn="just">
              <a:buFont typeface="+mj-lt"/>
              <a:buAutoNum type="arabicPeriod"/>
            </a:pPr>
            <a:r>
              <a:rPr lang="ru-RU" sz="2000" dirty="0" smtClean="0">
                <a:solidFill>
                  <a:schemeClr val="bg1"/>
                </a:solidFill>
                <a:latin typeface="Century Gothic"/>
              </a:rPr>
              <a:t>Определить роли разработчиков в команде;</a:t>
            </a:r>
          </a:p>
          <a:p>
            <a:pPr marL="457200" indent="-457200" algn="just">
              <a:buFont typeface="+mj-lt"/>
              <a:buAutoNum type="arabicPeriod"/>
            </a:pPr>
            <a:r>
              <a:rPr lang="ru-RU" sz="2000" dirty="0" smtClean="0">
                <a:solidFill>
                  <a:schemeClr val="bg1"/>
                </a:solidFill>
                <a:latin typeface="Century Gothic"/>
              </a:rPr>
              <a:t>Проанализировать литературу, информационные источники, необходимые для создания проекта;</a:t>
            </a:r>
          </a:p>
          <a:p>
            <a:pPr marL="457200" indent="-457200" algn="just">
              <a:buFont typeface="+mj-lt"/>
              <a:buAutoNum type="arabicPeriod"/>
            </a:pPr>
            <a:r>
              <a:rPr lang="ru-RU" sz="2000" dirty="0" smtClean="0">
                <a:solidFill>
                  <a:schemeClr val="bg1"/>
                </a:solidFill>
                <a:latin typeface="Century Gothic"/>
              </a:rPr>
              <a:t>Проработать эскизы для каждой страницы книги в соответствии с сюжетом;</a:t>
            </a:r>
          </a:p>
          <a:p>
            <a:pPr marL="457200" indent="-457200" algn="just">
              <a:buFont typeface="+mj-lt"/>
              <a:buAutoNum type="arabicPeriod"/>
            </a:pPr>
            <a:r>
              <a:rPr lang="ru-RU" sz="2000" dirty="0" smtClean="0">
                <a:solidFill>
                  <a:schemeClr val="bg1"/>
                </a:solidFill>
                <a:latin typeface="Century Gothic"/>
              </a:rPr>
              <a:t>Подобрать текстуры элементов книги;</a:t>
            </a:r>
          </a:p>
          <a:p>
            <a:pPr marL="457200" indent="-457200" algn="just">
              <a:buFont typeface="+mj-lt"/>
              <a:buAutoNum type="arabicPeriod"/>
            </a:pPr>
            <a:r>
              <a:rPr lang="ru-RU" sz="2000" dirty="0" smtClean="0">
                <a:solidFill>
                  <a:schemeClr val="bg1"/>
                </a:solidFill>
                <a:latin typeface="Century Gothic"/>
              </a:rPr>
              <a:t>Разработать методические рекомендации по использованию книги.</a:t>
            </a:r>
          </a:p>
          <a:p>
            <a:pPr algn="ctr"/>
            <a:endParaRPr lang="ru-RU" sz="2700" dirty="0">
              <a:solidFill>
                <a:schemeClr val="bg1"/>
              </a:solidFill>
              <a:latin typeface="Century Gothic"/>
            </a:endParaRPr>
          </a:p>
        </p:txBody>
      </p:sp>
      <p:sp>
        <p:nvSpPr>
          <p:cNvPr id="2" name="Прямоугольник: скругленные углы 1">
            <a:extLst>
              <a:ext uri="{FF2B5EF4-FFF2-40B4-BE49-F238E27FC236}">
                <a16:creationId xmlns:a16="http://schemas.microsoft.com/office/drawing/2014/main" xmlns="" id="{217BA7C6-1EE0-4F99-8882-1CFE04364507}"/>
              </a:ext>
            </a:extLst>
          </p:cNvPr>
          <p:cNvSpPr/>
          <p:nvPr/>
        </p:nvSpPr>
        <p:spPr>
          <a:xfrm>
            <a:off x="967562" y="718457"/>
            <a:ext cx="10227307" cy="15806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lumMod val="85000"/>
                    <a:lumOff val="15000"/>
                  </a:schemeClr>
                </a:solidFill>
                <a:latin typeface="Century Gothic" panose="020B0502020202020204" pitchFamily="34" charset="0"/>
              </a:rPr>
              <a:t>МЕХАНИЗМЫ РЕАЛИЗАЦИИ ПРОЕКТА</a:t>
            </a:r>
            <a:endParaRPr lang="ru-RU" sz="4000" b="1"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xmlns="" val="944032955"/>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A5844BBF-219E-4963-9BBA-1E4DE8B5743A}"/>
              </a:ext>
            </a:extLst>
          </p:cNvPr>
          <p:cNvSpPr txBox="1"/>
          <p:nvPr/>
        </p:nvSpPr>
        <p:spPr>
          <a:xfrm>
            <a:off x="504960" y="0"/>
            <a:ext cx="11134045" cy="1243930"/>
          </a:xfrm>
          <a:prstGeom prst="rect">
            <a:avLst/>
          </a:prstGeom>
        </p:spPr>
        <p:txBody>
          <a:bodyPr wrap="square" lIns="0" tIns="0" rIns="0" bIns="0" rtlCol="0" anchor="t">
            <a:spAutoFit/>
          </a:bodyPr>
          <a:lstStyle/>
          <a:p>
            <a:pPr>
              <a:lnSpc>
                <a:spcPts val="9682"/>
              </a:lnSpc>
            </a:pPr>
            <a:r>
              <a:rPr lang="ru-RU" sz="5400" b="1" dirty="0" smtClean="0">
                <a:solidFill>
                  <a:schemeClr val="bg1"/>
                </a:solidFill>
                <a:latin typeface="Bahnschrift Light Condensed" panose="020B0502040204020203" pitchFamily="34" charset="0"/>
              </a:rPr>
              <a:t>МЕРОПРИЯТИЯ ПО РЕАЛИЗАЦИИ ЗАДАЧ ПРОЕКТА:</a:t>
            </a:r>
            <a:endParaRPr lang="ru-RU" sz="5400" b="1" dirty="0">
              <a:solidFill>
                <a:schemeClr val="bg1"/>
              </a:solidFill>
              <a:latin typeface="Bahnschrift Light Condensed" panose="020B0502040204020203" pitchFamily="34" charset="0"/>
            </a:endParaRPr>
          </a:p>
        </p:txBody>
      </p:sp>
      <p:sp>
        <p:nvSpPr>
          <p:cNvPr id="48" name="Прямоугольник: скругленные углы 8">
            <a:extLst>
              <a:ext uri="{FF2B5EF4-FFF2-40B4-BE49-F238E27FC236}">
                <a16:creationId xmlns:a16="http://schemas.microsoft.com/office/drawing/2014/main" xmlns="" id="{B143067E-89ED-4495-AB07-02A1F4C3B5F7}"/>
              </a:ext>
            </a:extLst>
          </p:cNvPr>
          <p:cNvSpPr/>
          <p:nvPr/>
        </p:nvSpPr>
        <p:spPr>
          <a:xfrm>
            <a:off x="953588" y="1236717"/>
            <a:ext cx="10189029" cy="5294711"/>
          </a:xfrm>
          <a:prstGeom prst="roundRect">
            <a:avLst/>
          </a:prstGeom>
          <a:solidFill>
            <a:srgbClr val="584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endParaRPr lang="ru-RU" sz="2700" dirty="0" smtClean="0">
              <a:solidFill>
                <a:schemeClr val="bg1"/>
              </a:solidFill>
              <a:latin typeface="Century Gothic"/>
            </a:endParaRPr>
          </a:p>
          <a:p>
            <a:pPr algn="just"/>
            <a:endParaRPr lang="ru-RU" sz="2000" dirty="0" smtClean="0">
              <a:solidFill>
                <a:schemeClr val="bg1"/>
              </a:solidFill>
              <a:latin typeface="Century Gothic"/>
            </a:endParaRPr>
          </a:p>
          <a:p>
            <a:pPr marL="457200" indent="-457200" algn="just">
              <a:buFont typeface="+mj-lt"/>
              <a:buAutoNum type="arabicPeriod"/>
            </a:pPr>
            <a:r>
              <a:rPr lang="ru-RU" sz="2000" dirty="0" smtClean="0">
                <a:solidFill>
                  <a:schemeClr val="bg1"/>
                </a:solidFill>
                <a:latin typeface="Century Gothic"/>
              </a:rPr>
              <a:t>Разработка структуры книги по сюжету русской сказки “Колобок”.</a:t>
            </a:r>
          </a:p>
          <a:p>
            <a:pPr marL="457200" indent="-457200" algn="just">
              <a:buFont typeface="+mj-lt"/>
              <a:buAutoNum type="arabicPeriod"/>
            </a:pPr>
            <a:r>
              <a:rPr lang="ru-RU" sz="2000" dirty="0" smtClean="0">
                <a:solidFill>
                  <a:schemeClr val="bg1"/>
                </a:solidFill>
                <a:latin typeface="Century Gothic"/>
              </a:rPr>
              <a:t>Разработка эскизов страниц тактильной книги в соответствии со структурой, прорисовка эскизов в приложении CorelDraw.</a:t>
            </a:r>
          </a:p>
          <a:p>
            <a:pPr marL="457200" indent="-457200" algn="just">
              <a:buFont typeface="+mj-lt"/>
              <a:buAutoNum type="arabicPeriod"/>
            </a:pPr>
            <a:r>
              <a:rPr lang="ru-RU" sz="2000" dirty="0" smtClean="0">
                <a:solidFill>
                  <a:schemeClr val="bg1"/>
                </a:solidFill>
                <a:latin typeface="Century Gothic"/>
              </a:rPr>
              <a:t>Редактирование эскизов и проработка их в цветном формате.</a:t>
            </a:r>
          </a:p>
          <a:p>
            <a:pPr marL="457200" indent="-457200" algn="just">
              <a:buFont typeface="+mj-lt"/>
              <a:buAutoNum type="arabicPeriod"/>
            </a:pPr>
            <a:r>
              <a:rPr lang="ru-RU" sz="2000" dirty="0" smtClean="0">
                <a:solidFill>
                  <a:schemeClr val="bg1"/>
                </a:solidFill>
                <a:latin typeface="Century Gothic"/>
              </a:rPr>
              <a:t>Проведение серии встреч студентов с заказчиком, представителями работников Центра детского технического творчества, работающими специалистами дефектологами, логопедами с целью утверждения перспектив развития проекта, проработанных нами эскизов и коррекции недочетов. </a:t>
            </a:r>
          </a:p>
          <a:p>
            <a:pPr marL="457200" indent="-457200" algn="just">
              <a:buFont typeface="+mj-lt"/>
              <a:buAutoNum type="arabicPeriod"/>
            </a:pPr>
            <a:r>
              <a:rPr lang="ru-RU" sz="2000" dirty="0" smtClean="0">
                <a:solidFill>
                  <a:schemeClr val="bg1"/>
                </a:solidFill>
                <a:latin typeface="Century Gothic"/>
              </a:rPr>
              <a:t>Поиск текстур, возможных для применения в тактильной книге.</a:t>
            </a:r>
          </a:p>
          <a:p>
            <a:pPr marL="457200" indent="-457200" algn="just">
              <a:buFont typeface="+mj-lt"/>
              <a:buAutoNum type="arabicPeriod"/>
            </a:pPr>
            <a:r>
              <a:rPr lang="ru-RU" sz="2000" dirty="0" smtClean="0">
                <a:solidFill>
                  <a:schemeClr val="bg1"/>
                </a:solidFill>
                <a:latin typeface="Century Gothic"/>
              </a:rPr>
              <a:t>Производство печати пластин с возможными текстурами на 3D принтере.</a:t>
            </a:r>
          </a:p>
          <a:p>
            <a:pPr marL="457200" indent="-457200" algn="just">
              <a:buFont typeface="+mj-lt"/>
              <a:buAutoNum type="arabicPeriod"/>
            </a:pPr>
            <a:r>
              <a:rPr lang="ru-RU" sz="2000" dirty="0" smtClean="0">
                <a:solidFill>
                  <a:schemeClr val="bg1"/>
                </a:solidFill>
                <a:latin typeface="Century Gothic"/>
              </a:rPr>
              <a:t>Определение текстур элементов страниц книги.</a:t>
            </a:r>
          </a:p>
          <a:p>
            <a:pPr marL="457200" indent="-457200" algn="just">
              <a:buFont typeface="+mj-lt"/>
              <a:buAutoNum type="arabicPeriod"/>
            </a:pPr>
            <a:r>
              <a:rPr lang="ru-RU" sz="2000" dirty="0" smtClean="0">
                <a:solidFill>
                  <a:schemeClr val="bg1"/>
                </a:solidFill>
                <a:latin typeface="Century Gothic"/>
              </a:rPr>
              <a:t>Разработка методических рекомендаций по использованию тактильной книги в работе с детьми с нарушением зрения.</a:t>
            </a:r>
          </a:p>
          <a:p>
            <a:pPr algn="just"/>
            <a:endParaRPr lang="ru-RU" sz="2700" dirty="0">
              <a:solidFill>
                <a:schemeClr val="bg1"/>
              </a:solidFill>
              <a:latin typeface="Century Gothic"/>
            </a:endParaRPr>
          </a:p>
        </p:txBody>
      </p:sp>
    </p:spTree>
    <p:extLst>
      <p:ext uri="{BB962C8B-B14F-4D97-AF65-F5344CB8AC3E}">
        <p14:creationId xmlns:p14="http://schemas.microsoft.com/office/powerpoint/2010/main" xmlns="" val="1257865996"/>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42F37"/>
        </a:solidFill>
        <a:effectLst/>
      </p:bgPr>
    </p:bg>
    <p:spTree>
      <p:nvGrpSpPr>
        <p:cNvPr id="1" name=""/>
        <p:cNvGrpSpPr/>
        <p:nvPr/>
      </p:nvGrpSpPr>
      <p:grpSpPr>
        <a:xfrm>
          <a:off x="0" y="0"/>
          <a:ext cx="0" cy="0"/>
          <a:chOff x="0" y="0"/>
          <a:chExt cx="0" cy="0"/>
        </a:xfrm>
      </p:grpSpPr>
      <p:sp>
        <p:nvSpPr>
          <p:cNvPr id="9" name="Прямоугольник: скругленные углы 8">
            <a:extLst>
              <a:ext uri="{FF2B5EF4-FFF2-40B4-BE49-F238E27FC236}">
                <a16:creationId xmlns:a16="http://schemas.microsoft.com/office/drawing/2014/main" xmlns="" id="{B143067E-89ED-4495-AB07-02A1F4C3B5F7}"/>
              </a:ext>
            </a:extLst>
          </p:cNvPr>
          <p:cNvSpPr/>
          <p:nvPr/>
        </p:nvSpPr>
        <p:spPr>
          <a:xfrm>
            <a:off x="679269" y="1632857"/>
            <a:ext cx="10737668" cy="4310743"/>
          </a:xfrm>
          <a:prstGeom prst="roundRect">
            <a:avLst/>
          </a:prstGeom>
          <a:solidFill>
            <a:srgbClr val="584F5D"/>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endParaRPr lang="ru-RU" sz="2000" dirty="0" smtClean="0">
              <a:solidFill>
                <a:schemeClr val="bg1"/>
              </a:solidFill>
              <a:latin typeface="Century Gothic"/>
            </a:endParaRPr>
          </a:p>
          <a:p>
            <a:pPr algn="just"/>
            <a:endParaRPr lang="ru-RU" sz="2000" b="1" dirty="0" smtClean="0">
              <a:solidFill>
                <a:schemeClr val="bg1"/>
              </a:solidFill>
              <a:latin typeface="Century Gothic"/>
            </a:endParaRPr>
          </a:p>
          <a:p>
            <a:pPr algn="just"/>
            <a:endParaRPr lang="ru-RU" sz="2000" b="1" dirty="0" smtClean="0">
              <a:solidFill>
                <a:schemeClr val="bg1"/>
              </a:solidFill>
              <a:latin typeface="Century Gothic"/>
            </a:endParaRPr>
          </a:p>
          <a:p>
            <a:pPr algn="ctr"/>
            <a:r>
              <a:rPr lang="ru-RU" sz="2700" dirty="0" smtClean="0">
                <a:solidFill>
                  <a:schemeClr val="bg1"/>
                </a:solidFill>
                <a:latin typeface="Century Gothic"/>
              </a:rPr>
              <a:t>На данном этапе работы над проектом нами созданы эскизы страниц книги для слабовидящих детей, разработаны методические рекомендации по использованию книги, куда включены развивающие задания для детей. Также созданы текстуры для каждой страницы тактильной книги.</a:t>
            </a:r>
          </a:p>
          <a:p>
            <a:pPr algn="ctr"/>
            <a:endParaRPr lang="ru-RU" sz="2700" dirty="0">
              <a:solidFill>
                <a:schemeClr val="bg1"/>
              </a:solidFill>
              <a:latin typeface="Century Gothic"/>
            </a:endParaRPr>
          </a:p>
        </p:txBody>
      </p:sp>
      <p:sp>
        <p:nvSpPr>
          <p:cNvPr id="2" name="Прямоугольник: скругленные углы 1">
            <a:extLst>
              <a:ext uri="{FF2B5EF4-FFF2-40B4-BE49-F238E27FC236}">
                <a16:creationId xmlns:a16="http://schemas.microsoft.com/office/drawing/2014/main" xmlns="" id="{217BA7C6-1EE0-4F99-8882-1CFE04364507}"/>
              </a:ext>
            </a:extLst>
          </p:cNvPr>
          <p:cNvSpPr/>
          <p:nvPr/>
        </p:nvSpPr>
        <p:spPr>
          <a:xfrm>
            <a:off x="967562" y="718457"/>
            <a:ext cx="10227307" cy="158060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tx1">
                    <a:lumMod val="85000"/>
                    <a:lumOff val="15000"/>
                  </a:schemeClr>
                </a:solidFill>
                <a:latin typeface="Century Gothic" panose="020B0502020202020204" pitchFamily="34" charset="0"/>
              </a:rPr>
              <a:t>РЕЗУЛЬТАТЫ ПРОЕКТА:</a:t>
            </a:r>
            <a:endParaRPr lang="ru-RU" sz="4000" b="1" dirty="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xmlns="" val="944032955"/>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DDA7CDFA294E6F47B4D4C69CB92A4CEC" ma:contentTypeVersion="13" ma:contentTypeDescription="Создание документа." ma:contentTypeScope="" ma:versionID="24a6c926bf2a22336c37db830e698e14">
  <xsd:schema xmlns:xsd="http://www.w3.org/2001/XMLSchema" xmlns:xs="http://www.w3.org/2001/XMLSchema" xmlns:p="http://schemas.microsoft.com/office/2006/metadata/properties" xmlns:ns2="d1316232-ddce-42e1-96d3-4b0115407656" xmlns:ns3="11d165fc-709b-459a-a467-d71e7b54b28b" targetNamespace="http://schemas.microsoft.com/office/2006/metadata/properties" ma:root="true" ma:fieldsID="19e0c5cd0cb8f2b1d5a6d435eba9e9c5" ns2:_="" ns3:_="">
    <xsd:import namespace="d1316232-ddce-42e1-96d3-4b0115407656"/>
    <xsd:import namespace="11d165fc-709b-459a-a467-d71e7b54b28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316232-ddce-42e1-96d3-4b01154076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Теги изображений" ma:readOnly="false" ma:fieldId="{5cf76f15-5ced-4ddc-b409-7134ff3c332f}" ma:taxonomyMulti="true" ma:sspId="3b1f9ad3-3015-4419-8a5a-22d4d402f4f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d165fc-709b-459a-a467-d71e7b54b28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74c3356b-bc79-4d0d-b7ed-05da2b67eb40}" ma:internalName="TaxCatchAll" ma:showField="CatchAllData" ma:web="11d165fc-709b-459a-a467-d71e7b54b28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316232-ddce-42e1-96d3-4b0115407656">
      <Terms xmlns="http://schemas.microsoft.com/office/infopath/2007/PartnerControls"/>
    </lcf76f155ced4ddcb4097134ff3c332f>
    <TaxCatchAll xmlns="11d165fc-709b-459a-a467-d71e7b54b28b" xsi:nil="true"/>
  </documentManagement>
</p:properties>
</file>

<file path=customXml/itemProps1.xml><?xml version="1.0" encoding="utf-8"?>
<ds:datastoreItem xmlns:ds="http://schemas.openxmlformats.org/officeDocument/2006/customXml" ds:itemID="{9ED55A50-C09C-4FAF-964B-B43AE30BFF99}"/>
</file>

<file path=customXml/itemProps2.xml><?xml version="1.0" encoding="utf-8"?>
<ds:datastoreItem xmlns:ds="http://schemas.openxmlformats.org/officeDocument/2006/customXml" ds:itemID="{1F154DF3-1F3B-466E-BB77-FE1CED9691DC}">
  <ds:schemaRefs>
    <ds:schemaRef ds:uri="http://schemas.microsoft.com/sharepoint/v3/contenttype/forms"/>
  </ds:schemaRefs>
</ds:datastoreItem>
</file>

<file path=customXml/itemProps3.xml><?xml version="1.0" encoding="utf-8"?>
<ds:datastoreItem xmlns:ds="http://schemas.openxmlformats.org/officeDocument/2006/customXml" ds:itemID="{A5C18D7F-39BE-4FC9-AD58-08132052EF2F}">
  <ds:schemaRefs>
    <ds:schemaRef ds:uri="9af795f0-a2cb-466e-8a23-5448f39988f6"/>
    <ds:schemaRef ds:uri="9d6af366-a5a0-453f-b60f-d1cd60bde5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677</TotalTime>
  <Words>713</Words>
  <Application>Microsoft Office PowerPoint</Application>
  <PresentationFormat>Произвольный</PresentationFormat>
  <Paragraphs>104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ПРОЕКТ «Сенсорика»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Елеева Илона Альбертовна</dc:creator>
  <cp:lastModifiedBy>Пользователь</cp:lastModifiedBy>
  <cp:revision>16</cp:revision>
  <dcterms:created xsi:type="dcterms:W3CDTF">2022-11-17T15:32:38Z</dcterms:created>
  <dcterms:modified xsi:type="dcterms:W3CDTF">2023-03-30T12:22:00Z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0x010100DDA7CDFA294E6F47B4D4C69CB92A4CEC</vt:lpwstr>
  </property>
</Properties>
</file>