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4"/>
  </p:notesMasterIdLst>
  <p:sldIdLst>
    <p:sldId id="259" r:id="rId2"/>
    <p:sldId id="279" r:id="rId3"/>
  </p:sldIdLst>
  <p:sldSz cx="10691813" cy="7559675"/>
  <p:notesSz cx="7559675" cy="10691813"/>
  <p:embeddedFontLst>
    <p:embeddedFont>
      <p:font typeface="Merriweather" panose="00000500000000000000" pitchFamily="2" charset="-52"/>
      <p:regular r:id="rId5"/>
      <p:bold r:id="rId6"/>
      <p:italic r:id="rId7"/>
      <p:boldItalic r:id="rId8"/>
    </p:embeddedFont>
    <p:embeddedFont>
      <p:font typeface="Merriweather Sans" pitchFamily="2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17E1E3-8114-4F9F-BAB0-DA695F4DE62C}">
  <a:tblStyle styleId="{BA17E1E3-8114-4F9F-BAB0-DA695F4DE6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customXml" Target="../customXml/item3.xml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4cee746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4cee746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slidesgo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9024" y="0"/>
            <a:ext cx="4002999" cy="75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78725" cy="75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1155000" y="1431975"/>
            <a:ext cx="8382000" cy="45390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t="-130" r="4012" b="27535"/>
          <a:stretch/>
        </p:blipFill>
        <p:spPr>
          <a:xfrm rot="5400000">
            <a:off x="1433826" y="1875351"/>
            <a:ext cx="4235276" cy="714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0350" y="-100"/>
            <a:ext cx="5864202" cy="75600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470575" y="3779713"/>
            <a:ext cx="2859300" cy="1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3924975" y="6589800"/>
            <a:ext cx="2857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This template was created by </a:t>
            </a:r>
            <a:r>
              <a:rPr lang="es" sz="10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t="16464" r="15232"/>
          <a:stretch/>
        </p:blipFill>
        <p:spPr>
          <a:xfrm>
            <a:off x="7834800" y="-100"/>
            <a:ext cx="2857201" cy="34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5">
            <a:alphaModFix/>
          </a:blip>
          <a:srcRect l="21845" t="10667" r="45200" b="60146"/>
          <a:stretch/>
        </p:blipFill>
        <p:spPr>
          <a:xfrm rot="5400000">
            <a:off x="316063" y="-306312"/>
            <a:ext cx="1597524" cy="222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50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6689024" y="0"/>
            <a:ext cx="4002999" cy="75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0" y="2"/>
            <a:ext cx="4378725" cy="75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/>
          <p:nvPr/>
        </p:nvSpPr>
        <p:spPr>
          <a:xfrm rot="10800000" flipH="1">
            <a:off x="1155000" y="1589026"/>
            <a:ext cx="8382000" cy="45390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927525" y="1589025"/>
            <a:ext cx="6761400" cy="45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9024" y="0"/>
            <a:ext cx="4002999" cy="75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78725" cy="75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/>
          <p:nvPr/>
        </p:nvSpPr>
        <p:spPr>
          <a:xfrm>
            <a:off x="1155000" y="1431975"/>
            <a:ext cx="8382000" cy="45390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387263" y="1431975"/>
            <a:ext cx="7917600" cy="97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2981163" y="2426504"/>
            <a:ext cx="47298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1190313" y="3136825"/>
            <a:ext cx="8311500" cy="27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9024" y="0"/>
            <a:ext cx="4002999" cy="75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78725" cy="75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/>
          <p:nvPr/>
        </p:nvSpPr>
        <p:spPr>
          <a:xfrm>
            <a:off x="1155000" y="1431975"/>
            <a:ext cx="8382000" cy="45390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1479268" y="1580993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/>
          <p:cNvPicPr preferRelativeResize="0"/>
          <p:nvPr/>
        </p:nvPicPr>
        <p:blipFill rotWithShape="1">
          <a:blip r:embed="rId2">
            <a:alphaModFix/>
          </a:blip>
          <a:srcRect l="21160" b="13547"/>
          <a:stretch/>
        </p:blipFill>
        <p:spPr>
          <a:xfrm rot="5400000">
            <a:off x="1372513" y="-1416337"/>
            <a:ext cx="3822074" cy="660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/>
          </a:blip>
          <a:srcRect r="4012"/>
          <a:stretch/>
        </p:blipFill>
        <p:spPr>
          <a:xfrm rot="5400000">
            <a:off x="3654112" y="527138"/>
            <a:ext cx="4235276" cy="98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/>
          <p:nvPr/>
        </p:nvSpPr>
        <p:spPr>
          <a:xfrm>
            <a:off x="361950" y="632100"/>
            <a:ext cx="9968100" cy="62958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364475" y="1793150"/>
            <a:ext cx="9963000" cy="18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364475" y="3794995"/>
            <a:ext cx="99630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t="16464" r="17491"/>
          <a:stretch/>
        </p:blipFill>
        <p:spPr>
          <a:xfrm>
            <a:off x="7911000" y="-100"/>
            <a:ext cx="2781001" cy="34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2">
            <a:alphaModFix/>
          </a:blip>
          <a:srcRect t="16464" r="15232"/>
          <a:stretch/>
        </p:blipFill>
        <p:spPr>
          <a:xfrm rot="10800000">
            <a:off x="0" y="4071800"/>
            <a:ext cx="2857201" cy="34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396125" y="809475"/>
            <a:ext cx="9968100" cy="59904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61950" y="568800"/>
            <a:ext cx="9968100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389425" y="632100"/>
            <a:ext cx="2832000" cy="62439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7484225" y="632100"/>
            <a:ext cx="2832000" cy="62439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3"/>
          <p:cNvSpPr txBox="1"/>
          <p:nvPr/>
        </p:nvSpPr>
        <p:spPr>
          <a:xfrm>
            <a:off x="398325" y="2835075"/>
            <a:ext cx="2655900" cy="105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 такое </a:t>
            </a:r>
            <a:r>
              <a:rPr lang="ru-RU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адаптивная верховая езда</a:t>
            </a:r>
            <a:r>
              <a:rPr lang="ru-RU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398325" y="4533717"/>
            <a:ext cx="2655900" cy="137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Адаптивная верховая езда - это комплексный метод реабилитации для детей с ОВЗ.</a:t>
            </a:r>
            <a:endParaRPr sz="16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7548553" y="1432217"/>
            <a:ext cx="2859300" cy="3310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u="sng" dirty="0" err="1">
                <a:solidFill>
                  <a:schemeClr val="bg2">
                    <a:lumMod val="75000"/>
                  </a:schemeClr>
                </a:solidFill>
              </a:rPr>
              <a:t>Ипповенция</a:t>
            </a:r>
            <a:r>
              <a:rPr lang="es" sz="2600" dirty="0">
                <a:solidFill>
                  <a:schemeClr val="bg2">
                    <a:lumMod val="7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Merriweather"/>
                <a:ea typeface="Merriweather"/>
                <a:cs typeface="Merriweather"/>
                <a:sym typeface="Merriweather"/>
              </a:rPr>
              <a:t>помогает снизить тревожность, нормализует настроение и делает его более позитивным. Детям с ОВЗ это очень помогает бороться с чрезмерной возбудимостью, а также данный метод способен помочь в запуске речи.</a:t>
            </a:r>
            <a:endParaRPr sz="1600" dirty="0">
              <a:solidFill>
                <a:schemeClr val="bg2">
                  <a:lumMod val="75000"/>
                </a:scheme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923238" y="632101"/>
            <a:ext cx="2859300" cy="1240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Merriweather"/>
                <a:ea typeface="Merriweather"/>
                <a:cs typeface="Merriweather"/>
                <a:sym typeface="Merriweather"/>
              </a:rPr>
              <a:t>Адаптивная верховая езда - это действующий </a:t>
            </a:r>
            <a:r>
              <a:rPr lang="ru-RU" sz="1800" i="1" u="sng" dirty="0">
                <a:latin typeface="Merriweather"/>
                <a:ea typeface="Merriweather"/>
                <a:cs typeface="Merriweather"/>
                <a:sym typeface="Merriweather"/>
              </a:rPr>
              <a:t>комплекс</a:t>
            </a:r>
            <a:r>
              <a:rPr lang="ru-RU" sz="1800" dirty="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br>
              <a:rPr lang="ru-RU" sz="1800" dirty="0">
                <a:latin typeface="Merriweather"/>
                <a:ea typeface="Merriweather"/>
                <a:cs typeface="Merriweather"/>
                <a:sym typeface="Merriweather"/>
              </a:rPr>
            </a:br>
            <a:br>
              <a:rPr lang="ru-RU" sz="1800" dirty="0">
                <a:latin typeface="Merriweather"/>
                <a:ea typeface="Merriweather"/>
                <a:cs typeface="Merriweather"/>
                <a:sym typeface="Merriweather"/>
              </a:rPr>
            </a:b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50" name="Google Shape;150;p23"/>
          <p:cNvCxnSpPr/>
          <p:nvPr/>
        </p:nvCxnSpPr>
        <p:spPr>
          <a:xfrm>
            <a:off x="4232913" y="6540875"/>
            <a:ext cx="2226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8E8EC95-1D4C-FF10-D995-257F1C72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202" y="2330497"/>
            <a:ext cx="1161947" cy="102408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269803F-DF77-4190-62AC-8BCE8EC4488D}"/>
              </a:ext>
            </a:extLst>
          </p:cNvPr>
          <p:cNvSpPr txBox="1"/>
          <p:nvPr/>
        </p:nvSpPr>
        <p:spPr>
          <a:xfrm>
            <a:off x="4182234" y="3670458"/>
            <a:ext cx="23413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Merriweather" panose="00000500000000000000" pitchFamily="2" charset="-52"/>
              </a:rPr>
              <a:t>Адаптивная верховая езда включает себя не только лечебную езду на лошади - </a:t>
            </a:r>
            <a:r>
              <a:rPr lang="ru-RU" sz="1600" b="1" i="1" u="sng" dirty="0">
                <a:solidFill>
                  <a:schemeClr val="tx1">
                    <a:lumMod val="75000"/>
                  </a:schemeClr>
                </a:solidFill>
                <a:latin typeface="Merriweather" panose="00000500000000000000" pitchFamily="2" charset="-52"/>
              </a:rPr>
              <a:t>иппотерапию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Merriweather" panose="00000500000000000000" pitchFamily="2" charset="-52"/>
              </a:rPr>
              <a:t>, но и терапевтическое общение с животным - </a:t>
            </a:r>
            <a:r>
              <a:rPr lang="ru-RU" sz="1600" b="1" i="1" u="sng" dirty="0" err="1">
                <a:solidFill>
                  <a:schemeClr val="tx1">
                    <a:lumMod val="75000"/>
                  </a:schemeClr>
                </a:solidFill>
                <a:latin typeface="Merriweather" panose="00000500000000000000" pitchFamily="2" charset="-52"/>
              </a:rPr>
              <a:t>ипповенцию</a:t>
            </a:r>
            <a:r>
              <a:rPr lang="ru-RU" sz="1600" b="1" i="1" u="sng" dirty="0">
                <a:solidFill>
                  <a:schemeClr val="tx1">
                    <a:lumMod val="75000"/>
                  </a:schemeClr>
                </a:solidFill>
                <a:latin typeface="Merriweather" panose="00000500000000000000" pitchFamily="2" charset="-52"/>
              </a:rPr>
              <a:t>. 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DC6AF85-0587-B7E6-CCB1-F8F2DD29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37" y="1325120"/>
            <a:ext cx="1798476" cy="8169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EB9A5C3-32D0-72F1-21BB-69CA7CBF4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966" y="5408068"/>
            <a:ext cx="1798476" cy="8169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5CCC0CC-D84C-22F9-968F-5FB76F3FB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405" y="1422664"/>
            <a:ext cx="634039" cy="62184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478DA77-8660-D298-D3BF-2C326FB8A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184" y="5505612"/>
            <a:ext cx="634039" cy="6218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70FDFB-2E31-C4B8-7F85-0716E6999E20}"/>
              </a:ext>
            </a:extLst>
          </p:cNvPr>
          <p:cNvSpPr txBox="1"/>
          <p:nvPr/>
        </p:nvSpPr>
        <p:spPr>
          <a:xfrm>
            <a:off x="772510" y="1040524"/>
            <a:ext cx="244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Merriweather" panose="00000500000000000000" pitchFamily="2" charset="-52"/>
              </a:rPr>
              <a:t>Адаптивная верховая езда способна помочь не только детям с ОВЗ, но и их родителям.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8B5ED8-0C70-AB7B-A157-2E2FCAB20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27" y="2363963"/>
            <a:ext cx="3065422" cy="2090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B78B0-49FD-C578-F327-7C6956B6F065}"/>
              </a:ext>
            </a:extLst>
          </p:cNvPr>
          <p:cNvSpPr txBox="1"/>
          <p:nvPr/>
        </p:nvSpPr>
        <p:spPr>
          <a:xfrm>
            <a:off x="701565" y="4477938"/>
            <a:ext cx="2585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Merriweather" panose="00000500000000000000" pitchFamily="2" charset="-52"/>
              </a:rPr>
              <a:t>По результатам нашего опроса </a:t>
            </a:r>
            <a:r>
              <a:rPr lang="ru-RU" sz="1600" u="sng" dirty="0">
                <a:solidFill>
                  <a:schemeClr val="bg2">
                    <a:lumMod val="75000"/>
                  </a:schemeClr>
                </a:solidFill>
                <a:latin typeface="Merriweather" panose="00000500000000000000" pitchFamily="2" charset="-52"/>
              </a:rPr>
              <a:t>80%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Merriweather" panose="00000500000000000000" pitchFamily="2" charset="-52"/>
              </a:rPr>
              <a:t> родителей стали более жизнерадостными и воодушевленными. Они стали лучше понимать своего ребенка.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ACF342-9277-FAA5-FC86-ED293765C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680" y="4339151"/>
            <a:ext cx="2672185" cy="25858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46965D-C277-B689-EC1F-F995D1FA4F6C}"/>
              </a:ext>
            </a:extLst>
          </p:cNvPr>
          <p:cNvSpPr txBox="1"/>
          <p:nvPr/>
        </p:nvSpPr>
        <p:spPr>
          <a:xfrm>
            <a:off x="4066944" y="1040524"/>
            <a:ext cx="25579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Merriweather" panose="00000500000000000000" pitchFamily="2" charset="-52"/>
              </a:rPr>
              <a:t>Адаптивная верховая езда полезна и людям без ограничений здоровья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Merriweather" panose="00000500000000000000" pitchFamily="2" charset="-52"/>
              </a:rPr>
              <a:t> - это самый эффективный способ физического развития организма. Данный метод также помогает развить волю, лидерские качества и логическое мышление.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5FAB8-4721-BDDA-4D05-36A4C818C488}"/>
              </a:ext>
            </a:extLst>
          </p:cNvPr>
          <p:cNvSpPr txBox="1"/>
          <p:nvPr/>
        </p:nvSpPr>
        <p:spPr>
          <a:xfrm>
            <a:off x="7723984" y="2235723"/>
            <a:ext cx="2381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Merriweather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Где проводятся занятия?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3BFBE05-4F9B-567E-5CF5-0D1D2E57B39B}"/>
              </a:ext>
            </a:extLst>
          </p:cNvPr>
          <p:cNvCxnSpPr>
            <a:cxnSpLocks/>
          </p:cNvCxnSpPr>
          <p:nvPr/>
        </p:nvCxnSpPr>
        <p:spPr>
          <a:xfrm flipV="1">
            <a:off x="7318063" y="2936790"/>
            <a:ext cx="2787634" cy="6819"/>
          </a:xfrm>
          <a:prstGeom prst="line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70AC80-C282-5423-0104-4413936F0A1D}"/>
              </a:ext>
            </a:extLst>
          </p:cNvPr>
          <p:cNvSpPr txBox="1"/>
          <p:nvPr/>
        </p:nvSpPr>
        <p:spPr>
          <a:xfrm>
            <a:off x="7318063" y="3184989"/>
            <a:ext cx="2557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Merriweather" panose="00000500000000000000" pitchFamily="2" charset="-52"/>
              </a:rPr>
              <a:t>АНО «Центр адаптивной верховой езды»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Merriweather" panose="00000500000000000000" pitchFamily="2" charset="-52"/>
              </a:rPr>
              <a:t>– п. Рассвет, ул. Прудовая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2">
                  <a:lumMod val="50000"/>
                </a:schemeClr>
              </a:solidFill>
              <a:latin typeface="Merriweather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Merriweather" panose="00000500000000000000" pitchFamily="2" charset="-52"/>
              </a:rPr>
              <a:t>КК «Дом белой лошади»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Merriweather" panose="00000500000000000000" pitchFamily="2" charset="-52"/>
              </a:rPr>
              <a:t>– 2-й Радостный пер. 45.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DF999F-17D9-7F00-1040-4D406948F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399" y="1189601"/>
            <a:ext cx="94496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11260"/>
      </p:ext>
    </p:extLst>
  </p:cSld>
  <p:clrMapOvr>
    <a:masterClrMapping/>
  </p:clrMapOvr>
</p:sld>
</file>

<file path=ppt/theme/theme1.xml><?xml version="1.0" encoding="utf-8"?>
<a:theme xmlns:a="http://schemas.openxmlformats.org/drawingml/2006/main" name="Watercolor Thesis Defense Program Brochure by Slidesgo">
  <a:themeElements>
    <a:clrScheme name="Simple Light">
      <a:dk1>
        <a:srgbClr val="5E8E9D"/>
      </a:dk1>
      <a:lt1>
        <a:srgbClr val="FFFFFF"/>
      </a:lt1>
      <a:dk2>
        <a:srgbClr val="85BAC1"/>
      </a:dk2>
      <a:lt2>
        <a:srgbClr val="DCEFF1"/>
      </a:lt2>
      <a:accent1>
        <a:srgbClr val="41657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E8E9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DA7CDFA294E6F47B4D4C69CB92A4CEC" ma:contentTypeVersion="13" ma:contentTypeDescription="Создание документа." ma:contentTypeScope="" ma:versionID="24a6c926bf2a22336c37db830e698e14">
  <xsd:schema xmlns:xsd="http://www.w3.org/2001/XMLSchema" xmlns:xs="http://www.w3.org/2001/XMLSchema" xmlns:p="http://schemas.microsoft.com/office/2006/metadata/properties" xmlns:ns2="d1316232-ddce-42e1-96d3-4b0115407656" xmlns:ns3="11d165fc-709b-459a-a467-d71e7b54b28b" targetNamespace="http://schemas.microsoft.com/office/2006/metadata/properties" ma:root="true" ma:fieldsID="19e0c5cd0cb8f2b1d5a6d435eba9e9c5" ns2:_="" ns3:_="">
    <xsd:import namespace="d1316232-ddce-42e1-96d3-4b0115407656"/>
    <xsd:import namespace="11d165fc-709b-459a-a467-d71e7b54b2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16232-ddce-42e1-96d3-4b0115407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165fc-709b-459a-a467-d71e7b54b28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4c3356b-bc79-4d0d-b7ed-05da2b67eb40}" ma:internalName="TaxCatchAll" ma:showField="CatchAllData" ma:web="11d165fc-709b-459a-a467-d71e7b54b2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316232-ddce-42e1-96d3-4b0115407656">
      <Terms xmlns="http://schemas.microsoft.com/office/infopath/2007/PartnerControls"/>
    </lcf76f155ced4ddcb4097134ff3c332f>
    <TaxCatchAll xmlns="11d165fc-709b-459a-a467-d71e7b54b28b" xsi:nil="true"/>
  </documentManagement>
</p:properties>
</file>

<file path=customXml/itemProps1.xml><?xml version="1.0" encoding="utf-8"?>
<ds:datastoreItem xmlns:ds="http://schemas.openxmlformats.org/officeDocument/2006/customXml" ds:itemID="{C5869301-47D4-4CE3-96DB-AA526E618082}"/>
</file>

<file path=customXml/itemProps2.xml><?xml version="1.0" encoding="utf-8"?>
<ds:datastoreItem xmlns:ds="http://schemas.openxmlformats.org/officeDocument/2006/customXml" ds:itemID="{9FC37080-104D-47BD-A1F6-D53B9650AE8B}"/>
</file>

<file path=customXml/itemProps3.xml><?xml version="1.0" encoding="utf-8"?>
<ds:datastoreItem xmlns:ds="http://schemas.openxmlformats.org/officeDocument/2006/customXml" ds:itemID="{A2BECAA2-6228-479B-9772-79FC441AA29E}"/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187</Words>
  <Application>Microsoft Office PowerPoint</Application>
  <PresentationFormat>Произвольный</PresentationFormat>
  <Paragraphs>12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Merriweather</vt:lpstr>
      <vt:lpstr>Open Sans</vt:lpstr>
      <vt:lpstr>Merriweather Sans</vt:lpstr>
      <vt:lpstr>Watercolor Thesis Defense Program Brochure by Slidesgo</vt:lpstr>
      <vt:lpstr>Ипповенция помогает снизить тревожность, нормализует настроение и делает его более позитивным. Детям с ОВЗ это очень помогает бороться с чрезмерной возбудимостью, а также данный метод способен помочь в запуске речи.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Адаптивная верховая езда - это действующий комплекс.  </dc:title>
  <cp:lastModifiedBy>Елена Краснова</cp:lastModifiedBy>
  <cp:revision>4</cp:revision>
  <dcterms:modified xsi:type="dcterms:W3CDTF">2022-11-25T17:21:51Z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0x010100DDA7CDFA294E6F47B4D4C69CB92A4CEC</vt:lpwstr>
  </property>
</Properties>
</file>