
<file path=[Content_Types].xml><?xml version="1.0" encoding="utf-8"?>
<Types xmlns="http://schemas.openxmlformats.org/package/2006/content-types">
  <Default Extension="png" ContentType="image/png"/>
  <Default Extension="emf" ContentType="image/x-emf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7" r:id="rId3"/>
    <p:sldId id="290" r:id="rId4"/>
    <p:sldId id="294" r:id="rId5"/>
    <p:sldId id="295" r:id="rId6"/>
    <p:sldId id="292" r:id="rId7"/>
    <p:sldId id="288" r:id="rId8"/>
    <p:sldId id="289" r:id="rId9"/>
    <p:sldId id="296" r:id="rId10"/>
    <p:sldId id="257" r:id="rId11"/>
    <p:sldId id="259" r:id="rId12"/>
    <p:sldId id="263" r:id="rId13"/>
    <p:sldId id="260" r:id="rId14"/>
    <p:sldId id="270" r:id="rId15"/>
    <p:sldId id="271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8" r:id="rId31"/>
    <p:sldId id="299" r:id="rId32"/>
    <p:sldId id="306" r:id="rId33"/>
    <p:sldId id="300" r:id="rId34"/>
    <p:sldId id="302" r:id="rId35"/>
    <p:sldId id="304" r:id="rId36"/>
    <p:sldId id="305" r:id="rId37"/>
    <p:sldId id="30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9154F-E7C0-4CCA-8544-6B3CCE55A0E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7628D-AC51-4597-9D7B-11E35F064D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88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CFBDD-EC2C-E6AC-A027-96EB80272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D86CF-A9ED-C5E7-8AF4-CAE0E2544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03D63-E7C1-C2FA-EB2B-EFE16464B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D323-A5A2-4174-9D87-D4A6D359E811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4ED1B-F737-5AE4-03D6-CD20E4CF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9939C2-ADD4-2B84-9F47-BA7BFBAE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6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948AC-3DD8-155E-E0D6-0E8FF34B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9D9C53-6C07-0CB0-7847-A60C12354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762C1-5654-1D57-6003-639FBE65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C4D9-29EF-4810-AA2B-3496B7265F46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7C3D9B-9782-6D37-CF8A-8CFE072B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B2843-D154-F0EB-A46C-6C91BCE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0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AD438D-D4D8-7639-1E04-A0B0A7FA4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585CDE-5BB5-841B-5F00-02679527F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A4D590-1BDB-9BF5-1871-3E7C789D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68B-FD90-47F7-9B17-B9BE0F040F7E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D4DD6-680E-A9AC-5DC3-4252985D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FA3A3-F84D-8AD0-4834-38C25F8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69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31644-DFEB-D0CB-081E-FE9AD813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DB4FCE-20D5-4D27-A2E6-ABA8CEA38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8390E-5991-E670-B404-E07930C4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84F1E-FD1B-4FAF-909F-79EA7F56DEB5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5E207-6413-6896-1E4B-BD7CDAAB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E13A9-8FDA-EF7F-3EB4-CF812D6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9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E53BD-EE34-9B96-3213-7608F47C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2ED94-7425-2CE3-FF0B-E79128C3B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3F9E6-AD03-9FF5-EB88-220D8AC9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9397-D35F-4B1C-9409-65070C987550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B13662-F7F1-4E03-0AF9-1B22BBBF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7B63E2-A87A-18FA-189A-ED08B6DD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5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D7204-7B57-8602-745C-B0EC14DF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9B7A2-B18F-6BD6-EB51-9614B8B9E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CC4F06-0AE2-7358-25AD-E0E1590A6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FFCE97-8093-8EFA-E830-0E19996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E7A3F-C1A5-4C1B-B1DE-1A5F79A19B00}" type="datetime1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25570-E7CB-9215-AF4F-45CFC370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EB7E16-C679-63A6-33F4-C1D125D0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1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E9FE0-1DCE-91EF-D829-1B74666F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35D30B-8012-0B15-B069-76F997732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DBE74-B626-4F46-404E-C2C1B93F5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E8DB30-4D23-77A2-24F6-0CDEC6B65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0DA098-3FD8-1FA0-ED75-647F8470A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558EC1-D360-FD53-2E4A-6E395016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48BEF-851B-49B6-AA58-85A52E0AAF2E}" type="datetime1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1645D6-7CB5-8038-D31D-31FA27D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032671-FB9F-DCD2-E898-7299AAF8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7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AD104-6017-1E21-AF60-490CFCFB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8AF007-6A01-7607-38C8-EFCC6B43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09E4-3176-4504-973A-DAF3FC79D626}" type="datetime1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06B683-90E8-F08B-1684-6D57DE22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918C7-7407-626F-D64F-6E20D710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02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BA16B9-4B53-B8D7-97C3-7E12587D3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3433-FA9D-4AF1-BFA1-CA97FDCCB0B7}" type="datetime1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D1972B-CA9F-3BE1-C7D9-A0919B1B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A8A2F2-FC3C-BF97-238F-3FF7FDEE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7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0C5E0-1669-050C-CA80-51EB944F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27CCF1-049B-AA1E-D993-59EDAF6EA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8B32E1-B65A-1C6E-D53E-157135529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0EAD9D-05C5-4CB2-1876-E2B2C215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5F99-85AA-4F77-8238-537F29EA2517}" type="datetime1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888EA-6D59-D294-F9BF-5D9D30FF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C02C86-05E0-0956-62D6-0BBCDD78E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5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A64C5-8DA0-7C9C-3FD4-66B74263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19C174-9571-777E-8752-316859DCC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4532DC-1FCB-D994-5E96-715307C52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AB2F59-1F3C-227D-88D2-241779D0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7A28D-E0B1-459A-8386-64789650A26D}" type="datetime1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8AD6FB-5E18-3B39-BA1E-D9EE45A5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BE7F1-356E-F39A-910F-DF74D821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8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D7650-E628-43D6-7EA4-0FE259A0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8925D-EEB2-AA83-EA59-8631B9009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FD798-4E28-26E4-F0C2-E49DBA330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9F62-C7F7-44FA-B1AC-B222F6D02CA3}" type="datetime1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FE59B-7876-AFBC-BE3F-4B69511A9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ЮФУ 2023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47440-25E2-ADBD-5D60-2A622CEA5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846A-CC5B-4AA3-AF28-954136D5C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0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microsoft.com/office/2007/relationships/hdphoto" Target="../media/hdphoto2.wdp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17/06/relationships/model3d" Target="../media/model3d1.glb"/><Relationship Id="rId10" Type="http://schemas.openxmlformats.org/officeDocument/2006/relationships/image" Target="../media/image51.emf"/><Relationship Id="rId4" Type="http://schemas.openxmlformats.org/officeDocument/2006/relationships/image" Target="../media/image46.png"/><Relationship Id="rId9" Type="http://schemas.openxmlformats.org/officeDocument/2006/relationships/image" Target="../media/image50.emf"/><Relationship Id="rId1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54.emf"/><Relationship Id="rId16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11" Type="http://schemas.openxmlformats.org/officeDocument/2006/relationships/image" Target="../media/image51.emf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0.emf"/><Relationship Id="rId4" Type="http://schemas.openxmlformats.org/officeDocument/2006/relationships/image" Target="../media/image45.emf"/><Relationship Id="rId9" Type="http://schemas.openxmlformats.org/officeDocument/2006/relationships/image" Target="../media/image49.emf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11" Type="http://schemas.openxmlformats.org/officeDocument/2006/relationships/image" Target="../media/image51.emf"/><Relationship Id="rId5" Type="http://schemas.openxmlformats.org/officeDocument/2006/relationships/image" Target="../media/image46.png"/><Relationship Id="rId15" Type="http://schemas.openxmlformats.org/officeDocument/2006/relationships/image" Target="../media/image60.PNG"/><Relationship Id="rId10" Type="http://schemas.openxmlformats.org/officeDocument/2006/relationships/image" Target="../media/image50.emf"/><Relationship Id="rId4" Type="http://schemas.openxmlformats.org/officeDocument/2006/relationships/image" Target="../media/image45.emf"/><Relationship Id="rId9" Type="http://schemas.openxmlformats.org/officeDocument/2006/relationships/image" Target="../media/image49.emf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5" Type="http://schemas.openxmlformats.org/officeDocument/2006/relationships/image" Target="../media/image61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5" Type="http://schemas.openxmlformats.org/officeDocument/2006/relationships/image" Target="../media/image62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microsoft.com/office/2017/06/relationships/model3d" Target="../media/model3d1.glb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microsoft.com/office/2007/relationships/hdphoto" Target="../media/hdphoto2.wdp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3.png"/><Relationship Id="rId3" Type="http://schemas.openxmlformats.org/officeDocument/2006/relationships/image" Target="../media/image44.emf"/><Relationship Id="rId7" Type="http://schemas.openxmlformats.org/officeDocument/2006/relationships/image" Target="../media/image49.emf"/><Relationship Id="rId12" Type="http://schemas.openxmlformats.org/officeDocument/2006/relationships/image" Target="../media/image4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11" Type="http://schemas.microsoft.com/office/2017/06/relationships/model3d" Target="../media/model3d1.glb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5.emf"/><Relationship Id="rId9" Type="http://schemas.openxmlformats.org/officeDocument/2006/relationships/image" Target="../media/image51.emf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6A90F41-9D34-5802-23BB-88D5CD96CD42}"/>
              </a:ext>
            </a:extLst>
          </p:cNvPr>
          <p:cNvSpPr/>
          <p:nvPr/>
        </p:nvSpPr>
        <p:spPr>
          <a:xfrm>
            <a:off x="355008" y="368536"/>
            <a:ext cx="5446352" cy="781235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93700" dist="38100" dir="15480000" sx="103000" sy="103000" algn="br" rotWithShape="0">
              <a:schemeClr val="bg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BEAC072-3FB8-8F8B-B6E3-BDB37B317F24}"/>
              </a:ext>
            </a:extLst>
          </p:cNvPr>
          <p:cNvSpPr/>
          <p:nvPr/>
        </p:nvSpPr>
        <p:spPr>
          <a:xfrm>
            <a:off x="355008" y="368536"/>
            <a:ext cx="5446352" cy="781235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2C2815F-9589-CF9F-A159-C04E29CB46E5}"/>
              </a:ext>
            </a:extLst>
          </p:cNvPr>
          <p:cNvSpPr/>
          <p:nvPr/>
        </p:nvSpPr>
        <p:spPr>
          <a:xfrm>
            <a:off x="-526840" y="4805838"/>
            <a:ext cx="10180320" cy="338312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0DE821-E814-C1E8-5265-68D367D27F56}"/>
              </a:ext>
            </a:extLst>
          </p:cNvPr>
          <p:cNvSpPr/>
          <p:nvPr/>
        </p:nvSpPr>
        <p:spPr>
          <a:xfrm>
            <a:off x="9834880" y="711200"/>
            <a:ext cx="2642192" cy="71122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508AD-AEEA-BDC9-9E5D-A48ED7EF5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88" y="208122"/>
            <a:ext cx="9550992" cy="3688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8000" b="1" dirty="0">
                <a:solidFill>
                  <a:schemeClr val="bg1"/>
                </a:solidFill>
              </a:rPr>
              <a:t>ЛОГОПЕДИЧЕСКОЕ ПОСОБИЕ НАСТОЛЬНАЯ ИГРА </a:t>
            </a:r>
            <a:r>
              <a:rPr lang="ru-RU" sz="10700" b="1" dirty="0">
                <a:solidFill>
                  <a:schemeClr val="bg1"/>
                </a:solidFill>
              </a:rPr>
              <a:t>«ЛОГОПАРК» 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AD213-51BE-169F-6F56-13D1EA3E1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88" y="5031966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2000" i="1" dirty="0">
                <a:solidFill>
                  <a:schemeClr val="bg1"/>
                </a:solidFill>
              </a:rPr>
              <a:t>проект </a:t>
            </a:r>
            <a:r>
              <a:rPr lang="ru-RU" sz="2000" i="1" dirty="0" err="1">
                <a:solidFill>
                  <a:schemeClr val="bg1"/>
                </a:solidFill>
              </a:rPr>
              <a:t>Щелкуновой</a:t>
            </a:r>
            <a:r>
              <a:rPr lang="ru-RU" sz="2000" i="1" dirty="0">
                <a:solidFill>
                  <a:schemeClr val="bg1"/>
                </a:solidFill>
              </a:rPr>
              <a:t> Алены, Щербаковой Марии, Фокиной Марии, студенток 3 курса Академии Психологии и Педагогики Южного Федерального Университета, направление подготовки – специальное (дефектологическое) образование, учебная группа б-о-20ПП-44.03.03.01-о1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3AF86-F4D7-6D30-E143-71DE5B7C8121}"/>
              </a:ext>
            </a:extLst>
          </p:cNvPr>
          <p:cNvSpPr txBox="1"/>
          <p:nvPr/>
        </p:nvSpPr>
        <p:spPr>
          <a:xfrm>
            <a:off x="283888" y="3660665"/>
            <a:ext cx="6260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u="sng" dirty="0">
                <a:solidFill>
                  <a:schemeClr val="bg2">
                    <a:lumMod val="75000"/>
                  </a:schemeClr>
                </a:solidFill>
              </a:rPr>
              <a:t>ПРОТОТИП</a:t>
            </a:r>
          </a:p>
        </p:txBody>
      </p:sp>
    </p:spTree>
    <p:extLst>
      <p:ext uri="{BB962C8B-B14F-4D97-AF65-F5344CB8AC3E}">
        <p14:creationId xmlns:p14="http://schemas.microsoft.com/office/powerpoint/2010/main" val="138976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0185258"/>
                  </p:ext>
                </p:extLst>
              </p:nvPr>
            </p:nvGraphicFramePr>
            <p:xfrm>
              <a:off x="458545" y="1069348"/>
              <a:ext cx="925193" cy="99892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545" y="1069348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E089167-685A-591C-BCD0-0E3D3134C160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71BEF7C-2393-DCEE-B22B-2392621D9591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1EA138A-CD57-F348-7FCE-A45403C43310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39C76D7-5EE9-2992-6B37-3F89A055DF1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C2F4C-3DF2-DCDE-3D60-A3B3171E92ED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B5DB95-AB1A-A1D5-11B1-AB51A82E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" y="17796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FDEA0D-3397-855A-C2D4-33E80439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958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150"/>
                            </p:stCondLst>
                            <p:childTnLst>
                              <p:par>
                                <p:cTn id="1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300"/>
                            </p:stCondLst>
                            <p:childTnLst>
                              <p:par>
                                <p:cTn id="1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450"/>
                            </p:stCondLst>
                            <p:childTnLst>
                              <p:par>
                                <p:cTn id="1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600"/>
                            </p:stCondLst>
                            <p:childTnLst>
                              <p:par>
                                <p:cTn id="1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50"/>
                            </p:stCondLst>
                            <p:childTnLst>
                              <p:par>
                                <p:cTn id="1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900"/>
                            </p:stCondLst>
                            <p:childTnLst>
                              <p:par>
                                <p:cTn id="1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50"/>
                            </p:stCondLst>
                            <p:childTnLst>
                              <p:par>
                                <p:cTn id="1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"/>
                            </p:stCondLst>
                            <p:childTnLst>
                              <p:par>
                                <p:cTn id="1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350"/>
                            </p:stCondLst>
                            <p:childTnLst>
                              <p:par>
                                <p:cTn id="1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500"/>
                            </p:stCondLst>
                            <p:childTnLst>
                              <p:par>
                                <p:cTn id="1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650"/>
                            </p:stCondLst>
                            <p:childTnLst>
                              <p:par>
                                <p:cTn id="1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800"/>
                            </p:stCondLst>
                            <p:childTnLst>
                              <p:par>
                                <p:cTn id="1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"/>
                            </p:stCondLst>
                            <p:childTnLst>
                              <p:par>
                                <p:cTn id="1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100"/>
                            </p:stCondLst>
                            <p:childTnLst>
                              <p:par>
                                <p:cTn id="1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50"/>
                            </p:stCondLst>
                            <p:childTnLst>
                              <p:par>
                                <p:cTn id="1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00"/>
                            </p:stCondLst>
                            <p:childTnLst>
                              <p:par>
                                <p:cTn id="2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50"/>
                            </p:stCondLst>
                            <p:childTnLst>
                              <p:par>
                                <p:cTn id="2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50"/>
                            </p:stCondLst>
                            <p:childTnLst>
                              <p:par>
                                <p:cTn id="2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150"/>
                            </p:stCondLst>
                            <p:childTnLst>
                              <p:par>
                                <p:cTn id="2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1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"/>
                            </p:stCondLst>
                            <p:childTnLst>
                              <p:par>
                                <p:cTn id="2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1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450"/>
                            </p:stCondLst>
                            <p:childTnLst>
                              <p:par>
                                <p:cTn id="2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1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600"/>
                            </p:stCondLst>
                            <p:childTnLst>
                              <p:par>
                                <p:cTn id="2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1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750"/>
                            </p:stCondLst>
                            <p:childTnLst>
                              <p:par>
                                <p:cTn id="2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900"/>
                            </p:stCondLst>
                            <p:childTnLst>
                              <p:par>
                                <p:cTn id="2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50"/>
                            </p:stCondLst>
                            <p:childTnLst>
                              <p:par>
                                <p:cTn id="2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200"/>
                            </p:stCondLst>
                            <p:childTnLst>
                              <p:par>
                                <p:cTn id="2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350"/>
                            </p:stCondLst>
                            <p:childTnLst>
                              <p:par>
                                <p:cTn id="2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500"/>
                            </p:stCondLst>
                            <p:childTnLst>
                              <p:par>
                                <p:cTn id="2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650"/>
                            </p:stCondLst>
                            <p:childTnLst>
                              <p:par>
                                <p:cTn id="2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1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800"/>
                            </p:stCondLst>
                            <p:childTnLst>
                              <p:par>
                                <p:cTn id="2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50"/>
                            </p:stCondLst>
                            <p:childTnLst>
                              <p:par>
                                <p:cTn id="2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100"/>
                            </p:stCondLst>
                            <p:childTnLst>
                              <p:par>
                                <p:cTn id="2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1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1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50"/>
                            </p:stCondLst>
                            <p:childTnLst>
                              <p:par>
                                <p:cTn id="2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"/>
                            </p:stCondLst>
                            <p:childTnLst>
                              <p:par>
                                <p:cTn id="3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50"/>
                            </p:stCondLst>
                            <p:childTnLst>
                              <p:par>
                                <p:cTn id="3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00"/>
                            </p:stCondLst>
                            <p:childTnLst>
                              <p:par>
                                <p:cTn id="3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1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850"/>
                            </p:stCondLst>
                            <p:childTnLst>
                              <p:par>
                                <p:cTn id="3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1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2" grpId="0"/>
      <p:bldP spid="76" grpId="0"/>
      <p:bldP spid="80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B607D-3F64-CEF0-1508-DA651ADBC487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E41F8D-B2ED-C41F-4576-05366A06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" y="17796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D4ED0-C4AC-E2B1-32F1-ACE29255A0AF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F6389-92EA-77F5-53ED-4E330653B674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841FE-DF1B-EBCF-9BEB-EE7E3F5C5151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C560F-A4F2-F51E-5427-1342AE532BBC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7987632"/>
                  </p:ext>
                </p:extLst>
              </p:nvPr>
            </p:nvGraphicFramePr>
            <p:xfrm>
              <a:off x="431114" y="1069348"/>
              <a:ext cx="925192" cy="9989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2" cy="9989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4" y="1069348"/>
                <a:ext cx="925192" cy="998919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Кости">
                <a:extLst>
                  <a:ext uri="{FF2B5EF4-FFF2-40B4-BE49-F238E27FC236}">
                    <a16:creationId xmlns:a16="http://schemas.microsoft.com/office/drawing/2014/main" id="{A0FE95A8-6371-54E1-4A10-92D20FC22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5127849"/>
                  </p:ext>
                </p:extLst>
              </p:nvPr>
            </p:nvGraphicFramePr>
            <p:xfrm>
              <a:off x="431114" y="1054871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Кости">
                <a:extLst>
                  <a:ext uri="{FF2B5EF4-FFF2-40B4-BE49-F238E27FC236}">
                    <a16:creationId xmlns:a16="http://schemas.microsoft.com/office/drawing/2014/main" id="{A0FE95A8-6371-54E1-4A10-92D20FC22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114" y="1054871"/>
                <a:ext cx="925193" cy="9989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4556B8F3-6FDF-A95A-3775-FEE6D623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12861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2694 0.27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82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763 L 0.01601 -0.0382 C 0.0194 -0.04862 0.02448 -0.05394 0.02969 -0.05394 C 0.03567 -0.05394 0.04049 -0.04862 0.04388 -0.0382 L 0.06002 0.00763 " pathEditMode="relative" rAng="0" ptsTypes="AAAAA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42826 0.37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1875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4C90F3-2B02-A3A8-7796-4922C046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56" y="216045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4" y="1069348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4" y="1069348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E516FD-C22B-91AA-E12F-4DFBDBD345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6448" y="2249900"/>
            <a:ext cx="3225064" cy="2469094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5464AA3-66F5-A77D-2948-35515546F96A}"/>
              </a:ext>
            </a:extLst>
          </p:cNvPr>
          <p:cNvSpPr/>
          <p:nvPr/>
        </p:nvSpPr>
        <p:spPr>
          <a:xfrm>
            <a:off x="2875902" y="2236638"/>
            <a:ext cx="3031977" cy="233372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E9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A0A3DDC1-0052-122E-CFE5-CFA3196CF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4862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42513 -0.3733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0172263"/>
                  </p:ext>
                </p:extLst>
              </p:nvPr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56" y="216045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1285823"/>
                  </p:ext>
                </p:extLst>
              </p:nvPr>
            </p:nvGraphicFramePr>
            <p:xfrm>
              <a:off x="418329" y="1049046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8329" y="1049046"/>
                <a:ext cx="925193" cy="9989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A777C983-55CB-9FB3-D895-DE0A7A6B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35437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00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2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0.00764 L 0.01602 -0.03819 C 0.0194 -0.04861 0.02448 -0.05393 0.02969 -0.05393 C 0.03568 -0.05393 0.0405 -0.04861 0.04388 -0.03819 L 0.06003 0.00764 " pathEditMode="relative" rAng="0" ptsTypes="AAA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3 0.00764 L 0.08217 -0.02616 C 0.08685 -0.03379 0.0931 -0.0368 0.09909 -0.03542 C 0.10586 -0.03287 0.11094 -0.02616 0.11394 -0.0162 L 0.12852 0.02917 " pathEditMode="relative" rAng="60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2917 L 0.15079 0.05509 C 0.15547 0.06065 0.15808 0.06875 0.15821 0.07708 C 0.15769 0.08634 0.15508 0.09352 0.14974 0.09838 L 0.12683 0.12245 " pathEditMode="relative" rAng="552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3 0.12246 L 0.14427 0.16181 C 0.14779 0.17037 0.14922 0.18079 0.14753 0.19005 C 0.14571 0.2007 0.14193 0.20787 0.13581 0.21158 L 0.10977 0.22917 " pathEditMode="relative" rAng="636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9 0.22894 L 0.13295 0.20232 C 0.13776 0.1963 0.14323 0.19491 0.14831 0.19838 C 0.15365 0.20232 0.15704 0.20996 0.15808 0.2206 L 0.16472 0.26829 " pathEditMode="relative" rAng="1320000" ptsTypes="AAAAA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B607D-3F64-CEF0-1508-DA651ADBC487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D4ED0-C4AC-E2B1-32F1-ACE29255A0AF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F6389-92EA-77F5-53ED-4E330653B674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841FE-DF1B-EBCF-9BEB-EE7E3F5C5151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C560F-A4F2-F51E-5427-1342AE532BBC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FE08A-DD84-D274-42C1-109654C0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04" y="2012461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4" y="1069348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4" y="1069348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4E140888-87E7-6C1F-BCD8-5125DEF0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348245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42826 0.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1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4" y="1069348"/>
              <a:ext cx="925193" cy="99892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114" y="1069348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94CCF2A-00C7-FAE4-5A28-600ED6F3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04" y="2003034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E516FD-C22B-91AA-E12F-4DFBDBD345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6448" y="2249900"/>
            <a:ext cx="3225064" cy="24690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E8C917-05D4-A80D-E99D-E95CD4E29F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3777" y="2286156"/>
            <a:ext cx="6164569" cy="2417447"/>
          </a:xfrm>
          <a:prstGeom prst="rect">
            <a:avLst/>
          </a:prstGeom>
        </p:spPr>
      </p:pic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433CAF30-5751-40CC-2113-290590FC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26886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42513 -0.373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04" y="2003034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9697684"/>
                  </p:ext>
                </p:extLst>
              </p:nvPr>
            </p:nvGraphicFramePr>
            <p:xfrm>
              <a:off x="445560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560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5094036"/>
                  </p:ext>
                </p:extLst>
              </p:nvPr>
            </p:nvGraphicFramePr>
            <p:xfrm>
              <a:off x="442966" y="1070075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2966" y="1070075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9D8403EF-1D1C-82A8-6048-585782D8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4203530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34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8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33333E-6 L -0.00846 -0.05186 C -0.01055 -0.0632 -0.00937 -0.07361 -0.00586 -0.08056 C -0.00182 -0.08843 0.00352 -0.09121 0.01016 -0.08866 L 0.0401 -0.0794 " pathEditMode="relative" rAng="18720000" ptsTypes="AAA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8 -0.07963 L 0.03151 -0.13588 C 0.02917 -0.14699 0.03073 -0.16088 0.03412 -0.17338 C 0.03868 -0.18681 0.04454 -0.19583 0.05118 -0.19884 L 0.08295 -0.21713 " pathEditMode="relative" rAng="1794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82 -0.2169 L 0.09297 -0.24167 C 0.09519 -0.24676 0.09935 -0.25116 0.10326 -0.25347 C 0.1086 -0.25648 0.11276 -0.25717 0.11602 -0.25463 L 0.13347 -0.2456 " pathEditMode="relative" rAng="2052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47 -0.2456 L 0.14753 -0.26319 C 0.15052 -0.2662 0.15482 -0.26875 0.15938 -0.26806 C 0.16459 -0.26782 0.16836 -0.26551 0.17136 -0.26111 L 0.18503 -0.24259 " pathEditMode="relative" rAng="12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03 -0.24259 L 0.21081 -0.24722 C 0.21602 -0.24791 0.22006 -0.24537 0.22318 -0.23958 C 0.22527 -0.2324 0.2254 -0.2243 0.2224 -0.21504 L 0.21094 -0.17407 " pathEditMode="relative" rAng="3360000" ptsTypes="AAAAA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94 -0.17431 L 0.21706 -0.125 C 0.21849 -0.11435 0.21732 -0.10371 0.21355 -0.09607 C 0.20925 -0.08704 0.20391 -0.08287 0.19753 -0.08357 L 0.16914 -0.08565 " pathEditMode="relative" rAng="7800000" ptsTypes="AAA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42813 0.1442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98" y="1450591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2868402" y="2166032"/>
            <a:ext cx="3226708" cy="24768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1588" y="1075983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588" y="1075983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FA9CFD-DE83-9ACD-B95A-B1596713EB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7929" y="2153042"/>
            <a:ext cx="6272764" cy="2459876"/>
          </a:xfrm>
          <a:prstGeom prst="rect">
            <a:avLst/>
          </a:prstGeom>
        </p:spPr>
      </p:pic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6CF48CCD-3831-EAE4-EF40-DCB858FA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23187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41601 -0.1358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98" y="142945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0003104"/>
                  </p:ext>
                </p:extLst>
              </p:nvPr>
            </p:nvGraphicFramePr>
            <p:xfrm>
              <a:off x="438250" y="1060236"/>
              <a:ext cx="925192" cy="9989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2" cy="9989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8250" y="1060236"/>
                <a:ext cx="925192" cy="998919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D86D34E0-1440-78DE-52B2-7C68F027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34" y="1433024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Трехмерная модель 12" descr="Кости">
                <a:extLst>
                  <a:ext uri="{FF2B5EF4-FFF2-40B4-BE49-F238E27FC236}">
                    <a16:creationId xmlns:a16="http://schemas.microsoft.com/office/drawing/2014/main" id="{756A9FFD-FEFE-FFDA-D2E6-B7847E48BF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7344912"/>
                  </p:ext>
                </p:extLst>
              </p:nvPr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Трехмерная модель 12" descr="Кости">
                <a:extLst>
                  <a:ext uri="{FF2B5EF4-FFF2-40B4-BE49-F238E27FC236}">
                    <a16:creationId xmlns:a16="http://schemas.microsoft.com/office/drawing/2014/main" id="{756A9FFD-FEFE-FFDA-D2E6-B7847E48BF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E14B8DE-C88A-9F7B-373A-90A95D58EFBE}"/>
              </a:ext>
            </a:extLst>
          </p:cNvPr>
          <p:cNvSpPr/>
          <p:nvPr/>
        </p:nvSpPr>
        <p:spPr>
          <a:xfrm>
            <a:off x="3063059" y="2974859"/>
            <a:ext cx="2478024" cy="8591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А-А-А-А-С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0D37345-0459-5C6F-64D2-30F6EA6BBD92}"/>
              </a:ext>
            </a:extLst>
          </p:cNvPr>
          <p:cNvSpPr/>
          <p:nvPr/>
        </p:nvSpPr>
        <p:spPr>
          <a:xfrm>
            <a:off x="3063059" y="2988047"/>
            <a:ext cx="2478024" cy="8591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О-О-О-О-С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3026F19-8349-E482-B2F2-AB3292DE5714}"/>
              </a:ext>
            </a:extLst>
          </p:cNvPr>
          <p:cNvSpPr/>
          <p:nvPr/>
        </p:nvSpPr>
        <p:spPr>
          <a:xfrm>
            <a:off x="3063059" y="2990920"/>
            <a:ext cx="2478024" cy="8591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У-У-У-У-С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23A9A7B7-9300-D40C-914F-8308FD52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32393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0000000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2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2.22222E-6 L 0.01485 0.04398 C 0.01823 0.05393 0.01862 0.06273 0.01628 0.06898 C 0.01367 0.07616 0.00912 0.07916 0.00261 0.07754 L -0.02604 0.07199 " pathEditMode="relative" rAng="7380000" ptsTypes="AAA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5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0" presetClass="exit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7199 L -0.00091 0.06064 C 0.00482 0.05787 0.00951 0.05972 0.01263 0.06504 C 0.01576 0.07106 0.01654 0.07986 0.01485 0.08958 L 0.00782 0.13426 " pathEditMode="relative" rAng="2760000" ptsTypes="AAAAA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403 L 0.0125 0.07801 C 0.01367 0.06643 0.01745 0.05509 0.02383 0.04722 C 0.03034 0.03935 0.03711 0.0368 0.04375 0.04028 L 0.07513 0.0493 " pathEditMode="relative" rAng="19500000" ptsTypes="AAAAA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3 0.04931 L 0.06862 -0.00138 C 0.06784 -0.0118 0.06901 -0.02314 0.07318 -0.03032 C 0.07734 -0.03958 0.08294 -0.04398 0.08945 -0.04328 L 0.11823 -0.04236 " pathEditMode="relative" rAng="18600000" ptsTypes="AAAAA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-0.04213 L 0.14037 -0.06968 C 0.14492 -0.07523 0.15013 -0.07685 0.15508 -0.07408 C 0.15977 -0.06922 0.16315 -0.06273 0.16341 -0.05 L 0.16992 -0.00463 " pathEditMode="relative" rAng="1320000" ptsTypes="AAAAA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99" y="142945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5560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560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EFD25E10-7331-5878-181A-83B148BD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11351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34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8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375E-6 -4.81481E-6 L 0.02278 0.03612 C 0.02773 0.04375 0.02994 0.05371 0.02903 0.06274 C 0.02786 0.07338 0.02434 0.08079 0.01809 0.08473 L -0.01016 0.10533 " pathEditMode="relative" rAng="6000000" ptsTypes="AAAAA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578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0" presetClass="exit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0.10486 L 0.00768 0.14004 C 0.01146 0.14722 0.01263 0.15579 0.01172 0.16412 C 0.00964 0.17268 0.00573 0.1787 0.00039 0.18102 L -0.02565 0.19421 " pathEditMode="relative" rAng="642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8 0.19329 L -0.01432 0.21574 C -0.01184 0.2206 -0.01028 0.22871 -0.00976 0.23611 C -0.00911 0.24584 -0.0095 0.25324 -0.01145 0.25857 L -0.01992 0.28727 " pathEditMode="relative" rAng="498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0.28727 L 0.00222 0.30671 C 0.00651 0.31204 0.00977 0.31991 0.01094 0.32894 C 0.01237 0.34005 0.01146 0.34861 0.00768 0.35648 L -0.00534 0.39283 " pathEditMode="relative" rAng="462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39259 L -0.00313 0.44745 C -0.00286 0.45857 -0.00508 0.46945 -0.01003 0.48033 C -0.01563 0.48912 -0.02175 0.49491 -0.02878 0.49329 L -0.06003 0.49352 " pathEditMode="relative" rAng="8040000" ptsTypes="AAAAA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49351 L -0.08593 0.51365 C -0.09154 0.51828 -0.09752 0.51805 -0.10248 0.51296 C -0.10847 0.5074 -0.11172 0.49884 -0.11237 0.4875 L -0.11667 0.43773 " pathEditMode="relative" rAng="12540000" ptsTypes="AAA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43437 -0.2969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1486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302ED0-301B-9EBA-BCBE-7E8EAB13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5003C-F6B4-DDD5-B070-9E582732DC71}"/>
              </a:ext>
            </a:extLst>
          </p:cNvPr>
          <p:cNvSpPr txBox="1"/>
          <p:nvPr/>
        </p:nvSpPr>
        <p:spPr>
          <a:xfrm>
            <a:off x="355600" y="13652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АКТУАЛЬНОСТЬ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A60A9-2A38-3AA3-CC16-32935E81D210}"/>
              </a:ext>
            </a:extLst>
          </p:cNvPr>
          <p:cNvSpPr txBox="1"/>
          <p:nvPr/>
        </p:nvSpPr>
        <p:spPr>
          <a:xfrm>
            <a:off x="355600" y="136525"/>
            <a:ext cx="4966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FF00"/>
                </a:solidFill>
              </a:rPr>
              <a:t>АКТУАЛЬНОСТЬ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sz="1800" b="1" dirty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88F07-7293-EA3E-17BA-F9109F3721ED}"/>
              </a:ext>
            </a:extLst>
          </p:cNvPr>
          <p:cNvSpPr txBox="1"/>
          <p:nvPr/>
        </p:nvSpPr>
        <p:spPr>
          <a:xfrm>
            <a:off x="497840" y="967522"/>
            <a:ext cx="1330960" cy="551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  <a:highlight>
                  <a:srgbClr val="FFFF00"/>
                </a:highlight>
              </a:rPr>
              <a:t>1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  <a:highlight>
                  <a:srgbClr val="FFFF00"/>
                </a:highlight>
              </a:rPr>
              <a:t>2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  <a:highlight>
                  <a:srgbClr val="FFFF00"/>
                </a:highlight>
              </a:rPr>
              <a:t>3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  <a:highlight>
                  <a:srgbClr val="FFFF00"/>
                </a:highlight>
              </a:rPr>
              <a:t>4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9" name="Ромб 8">
            <a:extLst>
              <a:ext uri="{FF2B5EF4-FFF2-40B4-BE49-F238E27FC236}">
                <a16:creationId xmlns:a16="http://schemas.microsoft.com/office/drawing/2014/main" id="{E5B958B1-5CCE-3CDF-9DD4-266C12B55DEC}"/>
              </a:ext>
            </a:extLst>
          </p:cNvPr>
          <p:cNvSpPr>
            <a:spLocks noChangeAspect="1"/>
          </p:cNvSpPr>
          <p:nvPr/>
        </p:nvSpPr>
        <p:spPr>
          <a:xfrm>
            <a:off x="1798320" y="1146237"/>
            <a:ext cx="1016000" cy="1016000"/>
          </a:xfrm>
          <a:prstGeom prst="diamond">
            <a:avLst/>
          </a:prstGeom>
          <a:solidFill>
            <a:schemeClr val="tx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22154A9B-1884-2C1C-ACD2-476D376D5A53}"/>
              </a:ext>
            </a:extLst>
          </p:cNvPr>
          <p:cNvSpPr>
            <a:spLocks noChangeAspect="1"/>
          </p:cNvSpPr>
          <p:nvPr/>
        </p:nvSpPr>
        <p:spPr>
          <a:xfrm>
            <a:off x="1798320" y="2235078"/>
            <a:ext cx="1016000" cy="1016000"/>
          </a:xfrm>
          <a:prstGeom prst="diamond">
            <a:avLst/>
          </a:prstGeom>
          <a:solidFill>
            <a:schemeClr val="tx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1551C96F-E657-91BF-DB00-AD3904FD5B6F}"/>
              </a:ext>
            </a:extLst>
          </p:cNvPr>
          <p:cNvSpPr>
            <a:spLocks noChangeAspect="1"/>
          </p:cNvSpPr>
          <p:nvPr/>
        </p:nvSpPr>
        <p:spPr>
          <a:xfrm>
            <a:off x="1798320" y="3323919"/>
            <a:ext cx="1016000" cy="1016000"/>
          </a:xfrm>
          <a:prstGeom prst="diamond">
            <a:avLst/>
          </a:prstGeom>
          <a:solidFill>
            <a:schemeClr val="tx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682B23AE-E54F-B1FE-D966-EC30CB79F3AE}"/>
              </a:ext>
            </a:extLst>
          </p:cNvPr>
          <p:cNvSpPr>
            <a:spLocks noChangeAspect="1"/>
          </p:cNvSpPr>
          <p:nvPr/>
        </p:nvSpPr>
        <p:spPr>
          <a:xfrm>
            <a:off x="1798320" y="4412760"/>
            <a:ext cx="1016000" cy="1016000"/>
          </a:xfrm>
          <a:prstGeom prst="diamond">
            <a:avLst/>
          </a:prstGeom>
          <a:solidFill>
            <a:schemeClr val="tx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id="{C1021056-F14F-CE2D-3F7C-32D5779933AD}"/>
              </a:ext>
            </a:extLst>
          </p:cNvPr>
          <p:cNvSpPr>
            <a:spLocks noChangeAspect="1"/>
          </p:cNvSpPr>
          <p:nvPr/>
        </p:nvSpPr>
        <p:spPr>
          <a:xfrm>
            <a:off x="1798320" y="5501601"/>
            <a:ext cx="1016000" cy="1016000"/>
          </a:xfrm>
          <a:prstGeom prst="diamond">
            <a:avLst/>
          </a:prstGeom>
          <a:solidFill>
            <a:schemeClr val="tx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id="{83F6B649-23B5-2AD9-5E05-0DB763AF5C7E}"/>
              </a:ext>
            </a:extLst>
          </p:cNvPr>
          <p:cNvSpPr/>
          <p:nvPr/>
        </p:nvSpPr>
        <p:spPr>
          <a:xfrm>
            <a:off x="2590800" y="1146237"/>
            <a:ext cx="8747760" cy="972000"/>
          </a:xfrm>
          <a:prstGeom prst="chevron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>
            <a:outerShdw blurRad="254000" dist="38100" dir="5220000" sx="102000" sy="102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Стремительный рост числа детей с речевыми нарушениями</a:t>
            </a:r>
          </a:p>
        </p:txBody>
      </p:sp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id="{97F18150-F334-6DF9-302B-FEA46B5D2166}"/>
              </a:ext>
            </a:extLst>
          </p:cNvPr>
          <p:cNvSpPr/>
          <p:nvPr/>
        </p:nvSpPr>
        <p:spPr>
          <a:xfrm>
            <a:off x="2590800" y="2257078"/>
            <a:ext cx="8747760" cy="972000"/>
          </a:xfrm>
          <a:prstGeom prst="chevron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>
            <a:outerShdw blurRad="254000" dist="38100" dir="5220000" sx="102000" sy="102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Необходимость развития детской речи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0" name="Стрелка: шеврон 19">
            <a:extLst>
              <a:ext uri="{FF2B5EF4-FFF2-40B4-BE49-F238E27FC236}">
                <a16:creationId xmlns:a16="http://schemas.microsoft.com/office/drawing/2014/main" id="{44CCC6DA-6958-319F-7AAD-679A891362DA}"/>
              </a:ext>
            </a:extLst>
          </p:cNvPr>
          <p:cNvSpPr/>
          <p:nvPr/>
        </p:nvSpPr>
        <p:spPr>
          <a:xfrm>
            <a:off x="2590800" y="3332080"/>
            <a:ext cx="8747760" cy="972000"/>
          </a:xfrm>
          <a:prstGeom prst="chevron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>
            <a:outerShdw blurRad="254000" dist="38100" dir="5220000" sx="102000" sy="102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Необходимость развития интереса к выполнению заданий</a:t>
            </a: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id="{090D3C4E-6A39-8751-219D-D09EC6EB0813}"/>
              </a:ext>
            </a:extLst>
          </p:cNvPr>
          <p:cNvSpPr/>
          <p:nvPr/>
        </p:nvSpPr>
        <p:spPr>
          <a:xfrm>
            <a:off x="2590800" y="4412760"/>
            <a:ext cx="8747760" cy="972000"/>
          </a:xfrm>
          <a:prstGeom prst="chevron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>
            <a:outerShdw blurRad="254000" dist="38100" dir="5220000" sx="102000" sy="102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Необходимость развития игровой деятельности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Стрелка: шеврон 21">
            <a:extLst>
              <a:ext uri="{FF2B5EF4-FFF2-40B4-BE49-F238E27FC236}">
                <a16:creationId xmlns:a16="http://schemas.microsoft.com/office/drawing/2014/main" id="{0D61279D-8584-2337-9B45-B297E0B6F350}"/>
              </a:ext>
            </a:extLst>
          </p:cNvPr>
          <p:cNvSpPr/>
          <p:nvPr/>
        </p:nvSpPr>
        <p:spPr>
          <a:xfrm>
            <a:off x="2590800" y="5523601"/>
            <a:ext cx="8747760" cy="972000"/>
          </a:xfrm>
          <a:prstGeom prst="chevron">
            <a:avLst/>
          </a:prstGeom>
          <a:solidFill>
            <a:schemeClr val="tx1">
              <a:alpha val="44000"/>
            </a:schemeClr>
          </a:solidFill>
          <a:ln>
            <a:noFill/>
          </a:ln>
          <a:effectLst>
            <a:outerShdw blurRad="254000" dist="38100" dir="5220000" sx="102000" sy="102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Отсутствие на рынке пособий, включающих достаточный объем упражнений</a:t>
            </a:r>
          </a:p>
        </p:txBody>
      </p:sp>
      <p:sp>
        <p:nvSpPr>
          <p:cNvPr id="2" name="Ромб 1">
            <a:extLst>
              <a:ext uri="{FF2B5EF4-FFF2-40B4-BE49-F238E27FC236}">
                <a16:creationId xmlns:a16="http://schemas.microsoft.com/office/drawing/2014/main" id="{4761D121-31DA-B3F3-0901-CCD90A7A1E31}"/>
              </a:ext>
            </a:extLst>
          </p:cNvPr>
          <p:cNvSpPr>
            <a:spLocks noChangeAspect="1"/>
          </p:cNvSpPr>
          <p:nvPr/>
        </p:nvSpPr>
        <p:spPr>
          <a:xfrm>
            <a:off x="1813560" y="1143613"/>
            <a:ext cx="1016000" cy="101600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>
            <a:extLst>
              <a:ext uri="{FF2B5EF4-FFF2-40B4-BE49-F238E27FC236}">
                <a16:creationId xmlns:a16="http://schemas.microsoft.com/office/drawing/2014/main" id="{7EA97FA3-B96B-EFE9-B808-DA48D0F4A229}"/>
              </a:ext>
            </a:extLst>
          </p:cNvPr>
          <p:cNvSpPr>
            <a:spLocks noChangeAspect="1"/>
          </p:cNvSpPr>
          <p:nvPr/>
        </p:nvSpPr>
        <p:spPr>
          <a:xfrm>
            <a:off x="1813052" y="2230085"/>
            <a:ext cx="1016000" cy="101600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омб 10">
            <a:extLst>
              <a:ext uri="{FF2B5EF4-FFF2-40B4-BE49-F238E27FC236}">
                <a16:creationId xmlns:a16="http://schemas.microsoft.com/office/drawing/2014/main" id="{7336193E-9E10-3BB7-9C5B-101B99BEC591}"/>
              </a:ext>
            </a:extLst>
          </p:cNvPr>
          <p:cNvSpPr>
            <a:spLocks noChangeAspect="1"/>
          </p:cNvSpPr>
          <p:nvPr/>
        </p:nvSpPr>
        <p:spPr>
          <a:xfrm>
            <a:off x="1813560" y="3312117"/>
            <a:ext cx="1016000" cy="101600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8E01BAF4-0558-7B3D-2A19-E573EF4964EF}"/>
              </a:ext>
            </a:extLst>
          </p:cNvPr>
          <p:cNvSpPr>
            <a:spLocks noChangeAspect="1"/>
          </p:cNvSpPr>
          <p:nvPr/>
        </p:nvSpPr>
        <p:spPr>
          <a:xfrm>
            <a:off x="1797304" y="4414568"/>
            <a:ext cx="1016000" cy="101600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2FC2EEB7-693C-7724-A9D1-B8DFDA750CA9}"/>
              </a:ext>
            </a:extLst>
          </p:cNvPr>
          <p:cNvSpPr>
            <a:spLocks noChangeAspect="1"/>
          </p:cNvSpPr>
          <p:nvPr/>
        </p:nvSpPr>
        <p:spPr>
          <a:xfrm>
            <a:off x="1798320" y="5490660"/>
            <a:ext cx="1016000" cy="1016000"/>
          </a:xfrm>
          <a:prstGeom prst="diamond">
            <a:avLst/>
          </a:prstGeom>
          <a:solidFill>
            <a:schemeClr val="bg1"/>
          </a:solidFill>
          <a:ln>
            <a:noFill/>
          </a:ln>
          <a:effectLst>
            <a:outerShdw blurRad="266700" dist="38100" dir="4500000" sx="103000" sy="103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557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4" y="1069348"/>
              <a:ext cx="925193" cy="99892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114" y="1069348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94CCF2A-00C7-FAE4-5A28-600ED6F3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8626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8347" y="867942"/>
            <a:ext cx="6460672" cy="4885284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5D62EF5-4DDC-B4EF-AD4F-EA5FBEDABAD3}"/>
              </a:ext>
            </a:extLst>
          </p:cNvPr>
          <p:cNvSpPr/>
          <p:nvPr/>
        </p:nvSpPr>
        <p:spPr>
          <a:xfrm>
            <a:off x="1255416" y="937493"/>
            <a:ext cx="6359950" cy="4694973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FA8616A3-0304-E1AC-4FFB-89376D6CA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28350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42344 0.3226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B607D-3F64-CEF0-1508-DA651ADBC487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E41F8D-B2ED-C41F-4576-05366A06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8626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D4ED0-C4AC-E2B1-32F1-ACE29255A0AF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F6389-92EA-77F5-53ED-4E330653B674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841FE-DF1B-EBCF-9BEB-EE7E3F5C5151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C560F-A4F2-F51E-5427-1342AE532BBC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Кости">
                <a:extLst>
                  <a:ext uri="{FF2B5EF4-FFF2-40B4-BE49-F238E27FC236}">
                    <a16:creationId xmlns:a16="http://schemas.microsoft.com/office/drawing/2014/main" id="{A0FE95A8-6371-54E1-4A10-92D20FC22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3479068"/>
                  </p:ext>
                </p:extLst>
              </p:nvPr>
            </p:nvGraphicFramePr>
            <p:xfrm>
              <a:off x="431114" y="1049046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Кости">
                <a:extLst>
                  <a:ext uri="{FF2B5EF4-FFF2-40B4-BE49-F238E27FC236}">
                    <a16:creationId xmlns:a16="http://schemas.microsoft.com/office/drawing/2014/main" id="{A0FE95A8-6371-54E1-4A10-92D20FC22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4" y="1049046"/>
                <a:ext cx="925193" cy="9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4" y="1069348"/>
              <a:ext cx="925192" cy="99891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2" cy="9989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56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114" y="1069348"/>
                <a:ext cx="925192" cy="998919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DF47D849-1BBB-588E-3ACA-00B0A426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40967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2694 0.27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82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-3.7037E-7 L -0.02995 -0.00903 C -0.03698 -0.01065 -0.04154 -0.01736 -0.04323 -0.02593 C -0.0457 -0.03565 -0.04453 -0.0456 -0.04049 -0.05486 L -0.02265 -0.09861 " pathEditMode="relative" rAng="14880000" ptsTypes="AAAAA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57382 -0.3011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-1506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7" y="3765206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1588" y="1075983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588" y="1075983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778537" y="2219087"/>
            <a:ext cx="3226708" cy="253072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364E6F3-EA0D-ECB4-3B2F-DD4CF3D80816}"/>
              </a:ext>
            </a:extLst>
          </p:cNvPr>
          <p:cNvSpPr/>
          <p:nvPr/>
        </p:nvSpPr>
        <p:spPr>
          <a:xfrm>
            <a:off x="2812567" y="2267740"/>
            <a:ext cx="3085313" cy="2345178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E6E6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7010134F-72CD-7659-35C5-DD6465401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21178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6836 0.2965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1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15" y="375375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5560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560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AC6CCD5D-BBEC-A33F-3539-E0E020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35187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34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8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3 -0.00046 L -0.01771 0.04607 C -0.02148 0.05579 -0.02708 0.06135 -0.03294 0.06135 C -0.03971 0.06111 -0.04492 0.05625 -0.04857 0.0463 L -0.06679 -3.7037E-6 " pathEditMode="relative" rAng="10800000" ptsTypes="AAA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8 -0.00046 L -0.03867 0.03912 C -0.03294 0.04861 -0.02865 0.06065 -0.02591 0.07871 C -0.02448 0.09722 -0.02539 0.11366 -0.02904 0.12454 L -0.04492 0.18496 " pathEditMode="relative" rAng="468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2 0.18449 L -0.05599 0.21204 C -0.05833 0.21829 -0.06315 0.22315 -0.06758 0.22616 C -0.07357 0.23102 -0.07825 0.23171 -0.08216 0.2294 L -0.10208 0.22246 " pathEditMode="relative" rAng="954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08 0.22245 L -0.1181 0.25648 C -0.12187 0.2625 -0.12695 0.26667 -0.13216 0.26713 C -0.13854 0.26643 -0.14323 0.26343 -0.14648 0.25417 L -0.16354 0.22384 " pathEditMode="relative" rAng="1080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8 0.22338 L -0.18698 0.25787 C -0.19166 0.26482 -0.19739 0.26806 -0.20508 0.26713 C -0.21185 0.26435 -0.21784 0.25857 -0.22083 0.24722 L -0.23776 0.20255 " pathEditMode="relative" rAng="11340000" ptsTypes="AAAAA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76 0.20255 L -0.25703 0.17014 C -0.26119 0.16435 -0.26328 0.15555 -0.26236 0.14838 C -0.26119 0.13935 -0.25794 0.13264 -0.25208 0.13009 L -0.22734 0.11389 " pathEditMode="relative" rAng="16920000" ptsTypes="AAA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575 0.1532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76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26" y="4535425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1588" y="1075983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588" y="1075983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2833074" y="2173781"/>
            <a:ext cx="3214320" cy="2527074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6BAFD6E-FBB6-4FCE-18C4-A921DA534986}"/>
              </a:ext>
            </a:extLst>
          </p:cNvPr>
          <p:cNvSpPr/>
          <p:nvPr/>
        </p:nvSpPr>
        <p:spPr>
          <a:xfrm>
            <a:off x="2833074" y="2230766"/>
            <a:ext cx="3137958" cy="2286370"/>
          </a:xfrm>
          <a:prstGeom prst="round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001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AF291471-9D3E-79F6-B6D8-228FBDC3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12607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5642 -0.147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8250" y="1060236"/>
              <a:ext cx="925192" cy="998919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2" cy="9989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8250" y="1060236"/>
                <a:ext cx="925192" cy="998919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D86D34E0-1440-78DE-52B2-7C68F027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50" y="4518672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Трехмерная модель 12" descr="Кости">
                <a:extLst>
                  <a:ext uri="{FF2B5EF4-FFF2-40B4-BE49-F238E27FC236}">
                    <a16:creationId xmlns:a16="http://schemas.microsoft.com/office/drawing/2014/main" id="{756A9FFD-FEFE-FFDA-D2E6-B7847E48BFB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Трехмерная модель 12" descr="Кости">
                <a:extLst>
                  <a:ext uri="{FF2B5EF4-FFF2-40B4-BE49-F238E27FC236}">
                    <a16:creationId xmlns:a16="http://schemas.microsoft.com/office/drawing/2014/main" id="{756A9FFD-FEFE-FFDA-D2E6-B7847E48BF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0E765C78-BDE2-0D4F-BF82-BFDC79FE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38644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0000000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2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2.22222E-6 L -0.00312 -0.05371 C -0.0039 -0.06551 -0.00169 -0.075 0.00248 -0.08102 C 0.00716 -0.08681 0.01237 -0.08866 0.01875 -0.0831 L 0.04727 -0.06389 " pathEditMode="relative" rAng="19380000" ptsTypes="AAA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7 -0.06366 L 0.04609 -0.09514 C 0.04583 -0.10255 0.04401 -0.10903 0.04089 -0.11435 C 0.0375 -0.11991 0.03346 -0.12292 0.02956 -0.12245 L 0.01159 -0.12269 " pathEditMode="relative" rAng="13380000" ptsTypes="AAA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12292 L -0.00612 -0.14213 C -0.0099 -0.14583 -0.0151 -0.14838 -0.02096 -0.14792 C -0.02708 -0.14745 -0.0319 -0.14421 -0.03503 -0.13889 L -0.05208 -0.11713 " pathEditMode="relative" rAng="10620000" ptsTypes="AAAAA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-0.11713 L -0.07279 -0.12129 C -0.07721 -0.12153 -0.08216 -0.11921 -0.08516 -0.11319 C -0.08919 -0.10694 -0.09154 -0.09953 -0.09154 -0.0912 L -0.09284 -0.0544 " pathEditMode="relative" rAng="8340000" ptsTypes="AAAAA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1 -0.05463 L -0.08763 -0.01435 C -0.0862 -0.00625 -0.08711 0.00208 -0.08997 0.01065 C -0.09362 0.01875 -0.09739 0.02384 -0.10325 0.02338 L -0.12552 0.03171 " pathEditMode="relative" rAng="7440000" ptsTypes="AAAAA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56641 0.3784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20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54" y="4765363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1588" y="1075983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588" y="1075983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2895398" y="2276231"/>
            <a:ext cx="3226708" cy="2469092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E8BD60A-E1FF-B606-03A6-8CC11FE233F8}"/>
              </a:ext>
            </a:extLst>
          </p:cNvPr>
          <p:cNvSpPr/>
          <p:nvPr/>
        </p:nvSpPr>
        <p:spPr>
          <a:xfrm>
            <a:off x="2952028" y="2279193"/>
            <a:ext cx="3073868" cy="23337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25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Роза, лицо, апельсин, куст, друзья, музыка, кресло, хозяин, оценка, беседка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13EE3AEA-1C09-C7AA-8A2D-C1577499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8326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55182 -0.380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91" y="-1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84" y="4781842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5560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560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32C5E7F5-48EF-576A-0D11-7FBBC963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5270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34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8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167E-6 -0.00023 L -0.00898 0.05093 C -0.0108 0.06273 -0.01484 0.06898 -0.0194 0.07037 C -0.02513 0.07222 -0.02995 0.06991 -0.03411 0.06065 L -0.05429 0.02176 " pathEditMode="relative" rAng="10080000" ptsTypes="AAA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3 0.0213 L -0.08073 0.025 C -0.08672 0.025 -0.09075 0.02222 -0.0944 0.01551 C -0.09674 0.00671 -0.097 -0.00208 -0.09453 -0.01042 L -0.08437 -0.05533 " pathEditMode="relative" rAng="1410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7 -0.05532 L -0.09609 -0.0743 C -0.0983 -0.07824 -0.10026 -0.08588 -0.10117 -0.09213 C -0.10195 -0.10092 -0.10182 -0.10787 -0.10026 -0.11273 L -0.09322 -0.14051 " pathEditMode="relative" rAng="1554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36 -0.14028 L -0.1138 -0.15764 C -0.11758 -0.16204 -0.12031 -0.16852 -0.12109 -0.17547 C -0.12122 -0.18426 -0.11979 -0.19121 -0.11484 -0.19653 L -0.1 -0.22408 " pathEditMode="relative" rAng="1578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13 -0.22384 L -0.122 -0.25764 C -0.1263 -0.26481 -0.12877 -0.27384 -0.12903 -0.28611 C -0.12812 -0.29745 -0.12565 -0.30694 -0.11979 -0.31319 L -0.09661 -0.34421 " pathEditMode="relative" rAng="16380000" ptsTypes="AAAAA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87 -0.34422 L -0.09739 -0.39283 C -0.09778 -0.40278 -0.0957 -0.41227 -0.09167 -0.4169 C -0.08698 -0.42362 -0.08164 -0.42524 -0.07578 -0.42014 L -0.05013 -0.4044 " pathEditMode="relative" rAng="19440000" ptsTypes="AAA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57135 -0.0842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1113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113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3" y="1994915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1588" y="1075983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588" y="1075983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826480" y="2234643"/>
            <a:ext cx="3226708" cy="253072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8620BFA-FBF2-BAA1-595A-CD4D3A5C7BAA}"/>
              </a:ext>
            </a:extLst>
          </p:cNvPr>
          <p:cNvSpPr/>
          <p:nvPr/>
        </p:nvSpPr>
        <p:spPr>
          <a:xfrm>
            <a:off x="2826480" y="2269895"/>
            <a:ext cx="3135408" cy="23544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21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Са-са-са – бегает лиса.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Со-со-со – мне дали колесо.</a:t>
            </a:r>
            <a:endParaRPr lang="ru-RU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18C438EB-62E5-50EA-6C41-CE32F0D0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11652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56146 0.069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15B12D-80FF-2C54-C94E-63A0B1C28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21564" y="5053934"/>
            <a:ext cx="1613354" cy="12653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D48E9E-E6BB-6EF2-B744-F77F7DC9F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16648" y="3504930"/>
            <a:ext cx="1613354" cy="12653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CCAAF7-EB43-4732-E4A2-9451734C9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18341" y="1956849"/>
            <a:ext cx="1607160" cy="12635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34C23-7BC9-3171-C561-52AC436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34280"/>
            <a:ext cx="8192655" cy="5830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CCFEF-5ADD-E594-34ED-690D55320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688884" y="405178"/>
            <a:ext cx="1613355" cy="1234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E55C06-F0F5-CD37-6E7A-39EFDA135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30099" y="374684"/>
            <a:ext cx="1613355" cy="12345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5C1B1-497E-799D-30D5-621C1D89D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57579" y="334262"/>
            <a:ext cx="1613355" cy="1234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1C7CEE-8683-8F7A-9631-9807E6D108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798792" y="293840"/>
            <a:ext cx="1613355" cy="1234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80AEED-04A1-AAE8-0FBD-9A7A29BC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52"/>
          <a:stretch/>
        </p:blipFill>
        <p:spPr>
          <a:xfrm>
            <a:off x="8840005" y="253418"/>
            <a:ext cx="1613355" cy="12345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473C76-C066-7086-A3B2-FC79EB38A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688885" y="1981976"/>
            <a:ext cx="1613354" cy="123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B1CB4C-0F0B-7054-D136-FE2833BF7F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22594" y="1941237"/>
            <a:ext cx="1613354" cy="12384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AF6B52-5047-789C-0C90-DD0788D04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57811" y="1889530"/>
            <a:ext cx="1613354" cy="12384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EABE12-B038-A1D6-8D53-DF15546E04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790715" y="1859036"/>
            <a:ext cx="1613354" cy="123841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310C58-7C26-DDA1-0062-D8476122B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12147" y="397833"/>
            <a:ext cx="1613354" cy="1234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F69F0-EED0-9F91-37EF-DAB8BE579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32754" y="357411"/>
            <a:ext cx="1613354" cy="123454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5A7EC-A18A-31AA-88A0-806B57608E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73042" y="313960"/>
            <a:ext cx="1613354" cy="123454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56A7E6C-2668-1041-6745-8A4D386F6C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491171" y="270509"/>
            <a:ext cx="1613354" cy="12345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560617D-5E94-282E-1D6E-7EF8B3818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10528982" y="216045"/>
            <a:ext cx="1613354" cy="12345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8DA7F3-D08C-D59C-8EB3-441B90D2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467631" y="1921968"/>
            <a:ext cx="1607160" cy="12635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C8A900-6CB7-0878-7CF9-B60B5294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12256" y="1887087"/>
            <a:ext cx="1607160" cy="12635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037B7E2-6B74-D39C-5E86-6E5D0BE20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556881" y="1841409"/>
            <a:ext cx="1607160" cy="12635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6BBB4E6-27BC-2571-C62E-CD13131FB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-241"/>
          <a:stretch/>
        </p:blipFill>
        <p:spPr>
          <a:xfrm>
            <a:off x="10606854" y="1785437"/>
            <a:ext cx="1607160" cy="12635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19F88E-A5CD-77F6-31B4-45B03BCC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50157" y="3458745"/>
            <a:ext cx="1613354" cy="12653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DEB6DBA-6202-81C5-3220-6F95DCF5A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473042" y="3412128"/>
            <a:ext cx="1613354" cy="126536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926362F-A482-2173-23D1-3334AD99D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19604" y="3383820"/>
            <a:ext cx="1613354" cy="1265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817AC7C-54F1-B453-7E4F-94262C9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66166" y="3347558"/>
            <a:ext cx="1613354" cy="1265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5BEFCAA-85EC-C059-3ABD-10F28F8A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61437" y="4999786"/>
            <a:ext cx="1613354" cy="1265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588FAD-BB56-5368-5E30-AE5D44A2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491171" y="4948255"/>
            <a:ext cx="1613354" cy="1265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38B4FF6-8D8D-D588-C17C-D18ECC47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39752" y="4916379"/>
            <a:ext cx="1613354" cy="1265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0F1F45-F330-0DC6-9DF2-1792CF90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0578646" y="4858209"/>
            <a:ext cx="1613354" cy="12653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9E73497-2898-39BF-556D-065FED274D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683017" y="3516482"/>
            <a:ext cx="1613355" cy="1265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FAD529-79F9-BEB0-2D3D-8A61345E4C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20298" y="3484447"/>
            <a:ext cx="1613355" cy="1265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22F8561-FB5A-8E4C-EE42-FDA3588C74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56731" y="3433448"/>
            <a:ext cx="1613355" cy="1265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34FF099-5BD1-8893-620C-E818E280E2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784733" y="3404442"/>
            <a:ext cx="1613355" cy="1265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07D436-757D-0406-99F7-6C7C942DC3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8817489" y="3359011"/>
            <a:ext cx="1613355" cy="126536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EBA0CDB-ED8D-9561-BC6E-366B1DB5D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099" y="5013868"/>
            <a:ext cx="1615168" cy="122132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B7DB135-9B60-C04B-5CDD-13F1DF3B4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689" y="4965008"/>
            <a:ext cx="1615168" cy="122132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45D6137-FD05-44A2-73DD-2CEAE92FA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979" y="4922533"/>
            <a:ext cx="1615168" cy="122132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0E3E63-DC4E-92CC-6241-72151421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270" y="4864136"/>
            <a:ext cx="1615168" cy="1221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A01F4-460A-4DB9-B54D-B6552530A48F}"/>
              </a:ext>
            </a:extLst>
          </p:cNvPr>
          <p:cNvSpPr txBox="1"/>
          <p:nvPr/>
        </p:nvSpPr>
        <p:spPr>
          <a:xfrm>
            <a:off x="4096512" y="2921168"/>
            <a:ext cx="722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4DEA6-EACF-64F0-051B-992D55FAE713}"/>
              </a:ext>
            </a:extLst>
          </p:cNvPr>
          <p:cNvSpPr txBox="1"/>
          <p:nvPr/>
        </p:nvSpPr>
        <p:spPr>
          <a:xfrm>
            <a:off x="3145536" y="1398751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D0C4-8AA6-4325-642D-8F6E01B88A35}"/>
              </a:ext>
            </a:extLst>
          </p:cNvPr>
          <p:cNvSpPr txBox="1"/>
          <p:nvPr/>
        </p:nvSpPr>
        <p:spPr>
          <a:xfrm>
            <a:off x="7726680" y="1810404"/>
            <a:ext cx="484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74E1-8924-99A2-5CD0-846FAAA9810F}"/>
              </a:ext>
            </a:extLst>
          </p:cNvPr>
          <p:cNvSpPr txBox="1"/>
          <p:nvPr/>
        </p:nvSpPr>
        <p:spPr>
          <a:xfrm>
            <a:off x="4076628" y="5632466"/>
            <a:ext cx="630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39D22-9265-BC1A-7ED1-101AB9FD63C9}"/>
              </a:ext>
            </a:extLst>
          </p:cNvPr>
          <p:cNvSpPr txBox="1"/>
          <p:nvPr/>
        </p:nvSpPr>
        <p:spPr>
          <a:xfrm>
            <a:off x="586509" y="2787364"/>
            <a:ext cx="43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5560" y="1069347"/>
              <a:ext cx="925193" cy="99892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3" cy="99892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156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Кости">
                <a:extLst>
                  <a:ext uri="{FF2B5EF4-FFF2-40B4-BE49-F238E27FC236}">
                    <a16:creationId xmlns:a16="http://schemas.microsoft.com/office/drawing/2014/main" id="{7AE5E5DE-C1AF-BA07-98B0-7ACAA7E8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5560" y="1069347"/>
                <a:ext cx="925193" cy="99892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DB5B610-4B71-6E9C-2F23-2F88BA908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912"/>
          <a:stretch/>
        </p:blipFill>
        <p:spPr>
          <a:xfrm>
            <a:off x="8840005" y="1813412"/>
            <a:ext cx="1613354" cy="123841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8C6DB87-2AC3-8040-B92C-FC5C999F7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687" y="4825264"/>
            <a:ext cx="1615168" cy="122132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D6F7F3-9AE6-861C-AC01-9FC6B010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93974" l="10000" r="90000">
                        <a14:foregroundMark x1="43452" y1="9487" x2="50000" y2="6282"/>
                        <a14:foregroundMark x1="50000" y1="6282" x2="60595" y2="8462"/>
                        <a14:foregroundMark x1="60595" y1="8462" x2="61667" y2="9231"/>
                        <a14:foregroundMark x1="49286" y1="5641" x2="56310" y2="5128"/>
                        <a14:foregroundMark x1="56310" y1="5128" x2="56310" y2="5256"/>
                        <a14:foregroundMark x1="33810" y1="89359" x2="53452" y2="93974"/>
                        <a14:foregroundMark x1="53452" y1="93974" x2="61310" y2="91410"/>
                        <a14:foregroundMark x1="61310" y1="91410" x2="66310" y2="87564"/>
                        <a14:foregroundMark x1="40833" y1="93590" x2="47738" y2="94744"/>
                        <a14:foregroundMark x1="47738" y1="94744" x2="56429" y2="93974"/>
                        <a14:foregroundMark x1="56429" y1="93974" x2="58571" y2="9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8" y="2003034"/>
            <a:ext cx="925193" cy="8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0977576"/>
                  </p:ext>
                </p:extLst>
              </p:nvPr>
            </p:nvGraphicFramePr>
            <p:xfrm>
              <a:off x="431112" y="1069347"/>
              <a:ext cx="925194" cy="998919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25194" cy="99891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7578" ay="3074482" az="53105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156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Кости">
                <a:extLst>
                  <a:ext uri="{FF2B5EF4-FFF2-40B4-BE49-F238E27FC236}">
                    <a16:creationId xmlns:a16="http://schemas.microsoft.com/office/drawing/2014/main" id="{2A0F5B53-889E-5C45-1460-2FDA7C27BA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112" y="1069347"/>
                <a:ext cx="925194" cy="998919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53BBCFEC-EBDA-948D-E3E7-268BCCFB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</p:spTree>
    <p:extLst>
      <p:ext uri="{BB962C8B-B14F-4D97-AF65-F5344CB8AC3E}">
        <p14:creationId xmlns:p14="http://schemas.microsoft.com/office/powerpoint/2010/main" val="9558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5234 0.2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7" presetClass="emph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3400000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84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0" presetClass="exit" presetSubtype="1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0" presetClass="entr" presetSubtype="1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3.7037E-7 L 0.028 -0.02384 C 0.03438 -0.02963 0.04024 -0.0287 0.04467 -0.02338 C 0.05026 -0.01667 0.05378 -0.00903 0.05339 0.00347 L 0.05443 0.05856 " pathEditMode="relative" rAng="1920000" ptsTypes="AAAAA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2 0.05856 L 0.07409 0.02662 C 0.07877 0.02014 0.08294 0.01782 0.08815 0.01921 C 0.09297 0.02361 0.09622 0.03009 0.09726 0.03935 L 0.10468 0.08588 " pathEditMode="relative" rAng="1020000" ptsTypes="AAAAA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9 0.08588 L 0.11875 0.07361 C 0.12162 0.07175 0.12618 0.07152 0.12995 0.07268 C 0.1349 0.07476 0.13842 0.07777 0.14024 0.08217 L 0.15196 0.10439 " pathEditMode="relative" rAng="720000" ptsTypes="AAAAA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09 0.1044 L 0.17839 0.07662 C 0.1849 0.07176 0.19245 0.06944 0.20066 0.0713 C 0.20938 0.07384 0.21693 0.0794 0.22071 0.09005 L 0.24493 0.12569 " pathEditMode="relative" rAng="480000" ptsTypes="AAA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BC02DB-2612-4EB1-D000-80B59A0F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744" y="1760347"/>
            <a:ext cx="3720846" cy="496112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FB5975-3779-C5FE-2A27-A8236569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35" y="136525"/>
            <a:ext cx="3720846" cy="38177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F8B99A7-794F-C2D3-23D6-EF02B144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375" y="2434762"/>
            <a:ext cx="3083699" cy="41041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F5B59F-2AB9-87F6-8D15-E334C49D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27" y="1016508"/>
            <a:ext cx="3188208" cy="39852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385027-1BF4-7FAC-9B72-35FCF4F21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549" y="697209"/>
            <a:ext cx="2845819" cy="390842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DFD2150-8F83-05C9-6C34-3C611B83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846" y="1447523"/>
            <a:ext cx="4267796" cy="39629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027C6F7-D07C-D572-704B-314D34298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6000" y="2153664"/>
            <a:ext cx="3315163" cy="521090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DEE6063-E2F0-30E3-289C-EA3B4E46F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2381" y="-1085131"/>
            <a:ext cx="4027237" cy="503404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1D12A6C-4CB3-0D21-15EA-C643B1F07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2982" y="319088"/>
            <a:ext cx="3901303" cy="513223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FDE583-314F-0DE2-19E8-0ED89FA485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3360" y="3273631"/>
            <a:ext cx="5346264" cy="33337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AAA8377-CB92-7BD8-56D4-7EB6E182E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8111" y="1532416"/>
            <a:ext cx="2951050" cy="393473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BD3992F-949A-E270-646F-696FC82B06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2363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08CA40C-8B26-0ADD-6EA3-AFE16224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58BEAB-E403-725F-A43D-3F988B330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779" y="2252370"/>
            <a:ext cx="6316003" cy="2353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0D7419-58BA-A8DC-7E5A-D7D364071CA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778" y="2252370"/>
            <a:ext cx="6316003" cy="23532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E8F9B-8C01-A1DB-A242-FCD656D6E29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777" y="2252370"/>
            <a:ext cx="6316003" cy="235326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1D6967-9925-08FE-09FB-DB3C71278AF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18" y="2252370"/>
            <a:ext cx="6316003" cy="235326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9C3B3B-BDA8-EF3F-A5C2-380282CE5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338" y="2252370"/>
            <a:ext cx="6316003" cy="23532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3D3C9A-6241-B509-4873-4F57995497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4218" y="2252370"/>
            <a:ext cx="6316003" cy="23532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D8A772-0F9C-1A90-3873-57AA16ABB3F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17" y="2252370"/>
            <a:ext cx="6316003" cy="23532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913C1D-FBA9-1118-F8A1-BD854A596B1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216" y="2252370"/>
            <a:ext cx="6316003" cy="235326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266A54-21C7-506F-5693-D2351D91B3C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657" y="2252370"/>
            <a:ext cx="6316003" cy="235326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E10766-E62A-70DA-094F-F77975EE83C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657" y="2252370"/>
            <a:ext cx="6316003" cy="23532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83BB8A-953A-A5D6-CD8D-55774D029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42840" y="-1421842"/>
            <a:ext cx="26418663" cy="984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4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5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5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35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4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45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5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6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65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85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2C180-A31D-45F6-BDF1-154393E9E046}"/>
              </a:ext>
            </a:extLst>
          </p:cNvPr>
          <p:cNvSpPr txBox="1"/>
          <p:nvPr/>
        </p:nvSpPr>
        <p:spPr>
          <a:xfrm>
            <a:off x="3048739" y="432331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u="sng" dirty="0">
                <a:solidFill>
                  <a:srgbClr val="FFFF00"/>
                </a:solidFill>
              </a:rPr>
              <a:t>РАСЧЕТ БЮДЖЕТА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9EE305D-47BF-357E-C6CC-DA28F490D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55569"/>
              </p:ext>
            </p:extLst>
          </p:nvPr>
        </p:nvGraphicFramePr>
        <p:xfrm>
          <a:off x="794658" y="1412301"/>
          <a:ext cx="10487689" cy="5013368"/>
        </p:xfrm>
        <a:graphic>
          <a:graphicData uri="http://schemas.openxmlformats.org/drawingml/2006/table">
            <a:tbl>
              <a:tblPr/>
              <a:tblGrid>
                <a:gridCol w="5040085">
                  <a:extLst>
                    <a:ext uri="{9D8B030D-6E8A-4147-A177-3AD203B41FA5}">
                      <a16:colId xmlns:a16="http://schemas.microsoft.com/office/drawing/2014/main" val="3694875244"/>
                    </a:ext>
                  </a:extLst>
                </a:gridCol>
                <a:gridCol w="1817914">
                  <a:extLst>
                    <a:ext uri="{9D8B030D-6E8A-4147-A177-3AD203B41FA5}">
                      <a16:colId xmlns:a16="http://schemas.microsoft.com/office/drawing/2014/main" val="1500650552"/>
                    </a:ext>
                  </a:extLst>
                </a:gridCol>
                <a:gridCol w="33020">
                  <a:extLst>
                    <a:ext uri="{9D8B030D-6E8A-4147-A177-3AD203B41FA5}">
                      <a16:colId xmlns:a16="http://schemas.microsoft.com/office/drawing/2014/main" val="1234483164"/>
                    </a:ext>
                  </a:extLst>
                </a:gridCol>
                <a:gridCol w="1798335">
                  <a:extLst>
                    <a:ext uri="{9D8B030D-6E8A-4147-A177-3AD203B41FA5}">
                      <a16:colId xmlns:a16="http://schemas.microsoft.com/office/drawing/2014/main" val="1450860282"/>
                    </a:ext>
                  </a:extLst>
                </a:gridCol>
                <a:gridCol w="1798335">
                  <a:extLst>
                    <a:ext uri="{9D8B030D-6E8A-4147-A177-3AD203B41FA5}">
                      <a16:colId xmlns:a16="http://schemas.microsoft.com/office/drawing/2014/main" val="2856658817"/>
                    </a:ext>
                  </a:extLst>
                </a:gridCol>
              </a:tblGrid>
              <a:tr h="63978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МАТЕРИАЛ/УСЛУГА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ЦЕНА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6670"/>
                  </a:ext>
                </a:extLst>
              </a:tr>
              <a:tr h="34121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разовые затраты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58195"/>
                  </a:ext>
                </a:extLst>
              </a:tr>
              <a:tr h="63978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создание дизайна и эскиза поля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476491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создание дизайна карточек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10 000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843529"/>
                  </a:ext>
                </a:extLst>
              </a:tr>
              <a:tr h="34121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многократные затраты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747187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бумага для акварели А3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327805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гуашь "Гамма"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25981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цветная печать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251078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скотч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441168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липучки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332394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клей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72778"/>
                  </a:ext>
                </a:extLst>
              </a:tr>
              <a:tr h="34121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итог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719,8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98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8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CC3B3-6D10-4859-3FC9-1BFFC811338C}"/>
              </a:ext>
            </a:extLst>
          </p:cNvPr>
          <p:cNvSpPr txBox="1"/>
          <p:nvPr/>
        </p:nvSpPr>
        <p:spPr>
          <a:xfrm>
            <a:off x="1913001" y="2028616"/>
            <a:ext cx="83659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chemeClr val="bg1"/>
                </a:solidFill>
                <a:highlight>
                  <a:srgbClr val="FFFF00"/>
                </a:highlight>
              </a:rPr>
              <a:t>КАНАЛЫ ПРОДВИЖЕНИЯ </a:t>
            </a:r>
            <a:endParaRPr lang="ru-RU" sz="8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41789010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A9C25C3-BFE3-A93B-5121-6DF64237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9B78382-35C8-7DC5-2E93-B2B0794FC48E}"/>
              </a:ext>
            </a:extLst>
          </p:cNvPr>
          <p:cNvCxnSpPr>
            <a:cxnSpLocks/>
          </p:cNvCxnSpPr>
          <p:nvPr/>
        </p:nvCxnSpPr>
        <p:spPr>
          <a:xfrm>
            <a:off x="1917578" y="324033"/>
            <a:ext cx="0" cy="11629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90CCF65-F28D-7F16-E1E2-6801F4297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99018"/>
              </p:ext>
            </p:extLst>
          </p:nvPr>
        </p:nvGraphicFramePr>
        <p:xfrm>
          <a:off x="503068" y="1624330"/>
          <a:ext cx="11037904" cy="4396740"/>
        </p:xfrm>
        <a:graphic>
          <a:graphicData uri="http://schemas.openxmlformats.org/drawingml/2006/table">
            <a:tbl>
              <a:tblPr/>
              <a:tblGrid>
                <a:gridCol w="2759476">
                  <a:extLst>
                    <a:ext uri="{9D8B030D-6E8A-4147-A177-3AD203B41FA5}">
                      <a16:colId xmlns:a16="http://schemas.microsoft.com/office/drawing/2014/main" val="3072267180"/>
                    </a:ext>
                  </a:extLst>
                </a:gridCol>
                <a:gridCol w="2759476">
                  <a:extLst>
                    <a:ext uri="{9D8B030D-6E8A-4147-A177-3AD203B41FA5}">
                      <a16:colId xmlns:a16="http://schemas.microsoft.com/office/drawing/2014/main" val="392051695"/>
                    </a:ext>
                  </a:extLst>
                </a:gridCol>
                <a:gridCol w="2759476">
                  <a:extLst>
                    <a:ext uri="{9D8B030D-6E8A-4147-A177-3AD203B41FA5}">
                      <a16:colId xmlns:a16="http://schemas.microsoft.com/office/drawing/2014/main" val="4116737288"/>
                    </a:ext>
                  </a:extLst>
                </a:gridCol>
                <a:gridCol w="2759476">
                  <a:extLst>
                    <a:ext uri="{9D8B030D-6E8A-4147-A177-3AD203B41FA5}">
                      <a16:colId xmlns:a16="http://schemas.microsoft.com/office/drawing/2014/main" val="2596252564"/>
                    </a:ext>
                  </a:extLst>
                </a:gridCol>
              </a:tblGrid>
              <a:tr h="4616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БЛОГЕРЫ</a:t>
                      </a:r>
                    </a:p>
                  </a:txBody>
                  <a:tcPr marL="7620" marR="7620" marT="762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КНИЖНЫЕ МАГАЗИНЫ</a:t>
                      </a:r>
                    </a:p>
                  </a:txBody>
                  <a:tcPr marL="7620" marR="7620" marT="762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МАСС-МАРКЕТЫ</a:t>
                      </a:r>
                    </a:p>
                  </a:txBody>
                  <a:tcPr marL="7620" marR="7620" marT="762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ВЫСШИЕ УЧЕБНЫЕ ЗАВЕДЕНИЯ</a:t>
                      </a:r>
                    </a:p>
                  </a:txBody>
                  <a:tcPr marL="7620" marR="7620" marT="762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860983"/>
                  </a:ext>
                </a:extLst>
              </a:tr>
              <a:tr h="820203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Покупка рекламы и продвижение у интернет-блогеров, специализирующихся на логопедии, дефектологии, детском речевом развитии.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Заключение договоров о поставки с книжными магазинами (Книжный Лабиринт, Магистр, Читай-город, </a:t>
                      </a:r>
                      <a:r>
                        <a:rPr lang="ru-RU" sz="2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др</a:t>
                      </a:r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).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Заключение договоров о поставки с Масс- Маркетами (Лента, Ашан, Семейный Магнит, и </a:t>
                      </a:r>
                      <a:r>
                        <a:rPr lang="ru-RU" sz="2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др</a:t>
                      </a:r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).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Реклама и продвижение среди студентов высших учебных заведений направления специальное (дефектологическое) образование, логопедия. 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9099134"/>
                  </a:ext>
                </a:extLst>
              </a:tr>
            </a:tbl>
          </a:graphicData>
        </a:graphic>
      </p:graphicFrame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7FC1935-CF6E-4B28-F570-54345D420667}"/>
              </a:ext>
            </a:extLst>
          </p:cNvPr>
          <p:cNvCxnSpPr>
            <a:cxnSpLocks/>
          </p:cNvCxnSpPr>
          <p:nvPr/>
        </p:nvCxnSpPr>
        <p:spPr>
          <a:xfrm>
            <a:off x="10157535" y="310717"/>
            <a:ext cx="0" cy="11629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8EDDA0A-DE24-0926-C817-17EC601240CB}"/>
              </a:ext>
            </a:extLst>
          </p:cNvPr>
          <p:cNvCxnSpPr>
            <a:cxnSpLocks/>
          </p:cNvCxnSpPr>
          <p:nvPr/>
        </p:nvCxnSpPr>
        <p:spPr>
          <a:xfrm>
            <a:off x="7398060" y="310715"/>
            <a:ext cx="0" cy="11629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B102A27-08F7-7894-460B-24DFC49AAC6B}"/>
              </a:ext>
            </a:extLst>
          </p:cNvPr>
          <p:cNvCxnSpPr>
            <a:cxnSpLocks/>
          </p:cNvCxnSpPr>
          <p:nvPr/>
        </p:nvCxnSpPr>
        <p:spPr>
          <a:xfrm>
            <a:off x="4620828" y="310716"/>
            <a:ext cx="0" cy="11629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163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CC3B3-6D10-4859-3FC9-1BFFC811338C}"/>
              </a:ext>
            </a:extLst>
          </p:cNvPr>
          <p:cNvSpPr txBox="1"/>
          <p:nvPr/>
        </p:nvSpPr>
        <p:spPr>
          <a:xfrm>
            <a:off x="1894713" y="2028616"/>
            <a:ext cx="84025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800" dirty="0">
                <a:solidFill>
                  <a:srgbClr val="FFFF00"/>
                </a:solidFill>
              </a:rPr>
              <a:t>ПЕРСПЕКТИВЫ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722270816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1409B-18DF-85F9-4E1F-FFC2401D79F6}"/>
              </a:ext>
            </a:extLst>
          </p:cNvPr>
          <p:cNvSpPr txBox="1"/>
          <p:nvPr/>
        </p:nvSpPr>
        <p:spPr>
          <a:xfrm rot="20660039">
            <a:off x="8338073" y="2037867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A8CED-9424-F98B-DD94-98F1AF775323}"/>
              </a:ext>
            </a:extLst>
          </p:cNvPr>
          <p:cNvSpPr txBox="1"/>
          <p:nvPr/>
        </p:nvSpPr>
        <p:spPr>
          <a:xfrm rot="20464716">
            <a:off x="-249682" y="-1390898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313A3-2D0E-B841-1DE6-BA1DF016E975}"/>
              </a:ext>
            </a:extLst>
          </p:cNvPr>
          <p:cNvSpPr txBox="1"/>
          <p:nvPr/>
        </p:nvSpPr>
        <p:spPr>
          <a:xfrm rot="508868">
            <a:off x="2462937" y="3738508"/>
            <a:ext cx="42744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038C2-F6FA-8F50-70A6-5F14C24C15BD}"/>
              </a:ext>
            </a:extLst>
          </p:cNvPr>
          <p:cNvSpPr txBox="1"/>
          <p:nvPr/>
        </p:nvSpPr>
        <p:spPr>
          <a:xfrm rot="884492">
            <a:off x="5021996" y="-940445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D39C1-DAE7-130B-2922-D79E64A4FA28}"/>
              </a:ext>
            </a:extLst>
          </p:cNvPr>
          <p:cNvSpPr txBox="1"/>
          <p:nvPr/>
        </p:nvSpPr>
        <p:spPr>
          <a:xfrm>
            <a:off x="-107514" y="1655738"/>
            <a:ext cx="4341576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1300" i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60249-AA8B-703E-EC78-03903E2A4182}"/>
              </a:ext>
            </a:extLst>
          </p:cNvPr>
          <p:cNvSpPr txBox="1"/>
          <p:nvPr/>
        </p:nvSpPr>
        <p:spPr>
          <a:xfrm rot="20389771">
            <a:off x="8441717" y="-200080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Р</a:t>
            </a:r>
            <a:r>
              <a:rPr lang="en-US" sz="19900" i="1" dirty="0">
                <a:solidFill>
                  <a:schemeClr val="bg1"/>
                </a:solidFill>
              </a:rPr>
              <a:t>’</a:t>
            </a:r>
            <a:endParaRPr lang="ru-RU" sz="19900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DC47A-C8BD-B73C-125C-A4B583A49560}"/>
              </a:ext>
            </a:extLst>
          </p:cNvPr>
          <p:cNvSpPr txBox="1"/>
          <p:nvPr/>
        </p:nvSpPr>
        <p:spPr>
          <a:xfrm rot="19424185">
            <a:off x="2855898" y="978496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Л</a:t>
            </a:r>
            <a:r>
              <a:rPr lang="en-US" sz="19900" i="1" dirty="0">
                <a:solidFill>
                  <a:schemeClr val="bg1"/>
                </a:solidFill>
              </a:rPr>
              <a:t>’</a:t>
            </a:r>
            <a:endParaRPr lang="ru-RU" sz="19900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E87B9-409A-84E1-4803-98FD1B94C6F8}"/>
              </a:ext>
            </a:extLst>
          </p:cNvPr>
          <p:cNvSpPr txBox="1"/>
          <p:nvPr/>
        </p:nvSpPr>
        <p:spPr>
          <a:xfrm rot="748821">
            <a:off x="5021996" y="2930425"/>
            <a:ext cx="4341576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700" i="1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9F06A-E668-BC26-97E9-FAECAAB24687}"/>
              </a:ext>
            </a:extLst>
          </p:cNvPr>
          <p:cNvSpPr txBox="1"/>
          <p:nvPr/>
        </p:nvSpPr>
        <p:spPr>
          <a:xfrm rot="20660039">
            <a:off x="8332289" y="2030962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rgbClr val="002060"/>
                </a:solidFill>
              </a:rPr>
              <a:t>Ш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C3880-E6A1-4472-B852-5F68541ED263}"/>
              </a:ext>
            </a:extLst>
          </p:cNvPr>
          <p:cNvSpPr txBox="1"/>
          <p:nvPr/>
        </p:nvSpPr>
        <p:spPr>
          <a:xfrm rot="20389771">
            <a:off x="8457258" y="-193174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rgbClr val="00B050"/>
                </a:solidFill>
              </a:rPr>
              <a:t>Р</a:t>
            </a:r>
            <a:r>
              <a:rPr lang="en-US" sz="19900" i="1" dirty="0">
                <a:solidFill>
                  <a:srgbClr val="00B050"/>
                </a:solidFill>
              </a:rPr>
              <a:t>’</a:t>
            </a:r>
            <a:endParaRPr lang="ru-RU" sz="19900" i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03390-C9B5-1B36-0F99-A25EFCFFB45E}"/>
              </a:ext>
            </a:extLst>
          </p:cNvPr>
          <p:cNvSpPr txBox="1"/>
          <p:nvPr/>
        </p:nvSpPr>
        <p:spPr>
          <a:xfrm rot="748821">
            <a:off x="5021997" y="2930425"/>
            <a:ext cx="4341576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700" i="1" dirty="0">
                <a:solidFill>
                  <a:srgbClr val="002060"/>
                </a:solidFill>
              </a:rPr>
              <a:t>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2AFAE-0851-0D19-9838-9F1295A86770}"/>
              </a:ext>
            </a:extLst>
          </p:cNvPr>
          <p:cNvSpPr txBox="1"/>
          <p:nvPr/>
        </p:nvSpPr>
        <p:spPr>
          <a:xfrm>
            <a:off x="-111306" y="1655737"/>
            <a:ext cx="4341576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1300" i="1" dirty="0">
                <a:solidFill>
                  <a:srgbClr val="002060"/>
                </a:solidFill>
              </a:rPr>
              <a:t>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49B2F2-2FB1-411A-5340-8F83C68DECC8}"/>
              </a:ext>
            </a:extLst>
          </p:cNvPr>
          <p:cNvSpPr txBox="1"/>
          <p:nvPr/>
        </p:nvSpPr>
        <p:spPr>
          <a:xfrm rot="20464716">
            <a:off x="-249683" y="-1366902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rgbClr val="002060"/>
                </a:solidFill>
              </a:rPr>
              <a:t>Ж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69BDDF-71F7-8734-BCDC-E97C287716B4}"/>
              </a:ext>
            </a:extLst>
          </p:cNvPr>
          <p:cNvSpPr txBox="1"/>
          <p:nvPr/>
        </p:nvSpPr>
        <p:spPr>
          <a:xfrm rot="19424185">
            <a:off x="2871440" y="978497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rgbClr val="00B050"/>
                </a:solidFill>
              </a:rPr>
              <a:t>Л</a:t>
            </a:r>
            <a:r>
              <a:rPr lang="en-US" sz="19900" i="1" dirty="0">
                <a:solidFill>
                  <a:srgbClr val="00B050"/>
                </a:solidFill>
              </a:rPr>
              <a:t>’</a:t>
            </a:r>
            <a:endParaRPr lang="ru-RU" sz="19900" i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CE477-E198-E43A-6CF8-48F284CB6B0C}"/>
              </a:ext>
            </a:extLst>
          </p:cNvPr>
          <p:cNvSpPr txBox="1"/>
          <p:nvPr/>
        </p:nvSpPr>
        <p:spPr>
          <a:xfrm rot="508868">
            <a:off x="2473296" y="3738509"/>
            <a:ext cx="42744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rgbClr val="00B050"/>
                </a:solidFill>
              </a:rPr>
              <a:t>Щ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2F6A1-A8B2-101A-F37A-82FBA51002EB}"/>
              </a:ext>
            </a:extLst>
          </p:cNvPr>
          <p:cNvSpPr txBox="1"/>
          <p:nvPr/>
        </p:nvSpPr>
        <p:spPr>
          <a:xfrm rot="884492">
            <a:off x="5021996" y="-916449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rgbClr val="00B050"/>
                </a:solidFill>
              </a:rPr>
              <a:t>Ч</a:t>
            </a:r>
          </a:p>
        </p:txBody>
      </p:sp>
    </p:spTree>
    <p:extLst>
      <p:ext uri="{BB962C8B-B14F-4D97-AF65-F5344CB8AC3E}">
        <p14:creationId xmlns:p14="http://schemas.microsoft.com/office/powerpoint/2010/main" val="2136299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"/>
                            </p:stCondLst>
                            <p:childTnLst>
                              <p:par>
                                <p:cTn id="77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60"/>
                            </p:stCondLst>
                            <p:childTnLst>
                              <p:par>
                                <p:cTn id="8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70"/>
                            </p:stCondLst>
                            <p:childTnLst>
                              <p:par>
                                <p:cTn id="8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80"/>
                            </p:stCondLst>
                            <p:childTnLst>
                              <p:par>
                                <p:cTn id="8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90"/>
                            </p:stCondLst>
                            <p:childTnLst>
                              <p:par>
                                <p:cTn id="9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800"/>
                            </p:stCondLst>
                            <p:childTnLst>
                              <p:par>
                                <p:cTn id="9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810"/>
                            </p:stCondLst>
                            <p:childTnLst>
                              <p:par>
                                <p:cTn id="9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7" grpId="1"/>
      <p:bldP spid="17" grpId="2"/>
      <p:bldP spid="18" grpId="1" build="allAtOnce"/>
      <p:bldP spid="18" grpId="2" build="allAtOnce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1409B-18DF-85F9-4E1F-FFC2401D79F6}"/>
              </a:ext>
            </a:extLst>
          </p:cNvPr>
          <p:cNvSpPr txBox="1"/>
          <p:nvPr/>
        </p:nvSpPr>
        <p:spPr>
          <a:xfrm rot="20660039">
            <a:off x="8338073" y="2037867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A8CED-9424-F98B-DD94-98F1AF775323}"/>
              </a:ext>
            </a:extLst>
          </p:cNvPr>
          <p:cNvSpPr txBox="1"/>
          <p:nvPr/>
        </p:nvSpPr>
        <p:spPr>
          <a:xfrm rot="20464716">
            <a:off x="-249682" y="-1390898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313A3-2D0E-B841-1DE6-BA1DF016E975}"/>
              </a:ext>
            </a:extLst>
          </p:cNvPr>
          <p:cNvSpPr txBox="1"/>
          <p:nvPr/>
        </p:nvSpPr>
        <p:spPr>
          <a:xfrm rot="508868">
            <a:off x="2462937" y="3738508"/>
            <a:ext cx="42744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038C2-F6FA-8F50-70A6-5F14C24C15BD}"/>
              </a:ext>
            </a:extLst>
          </p:cNvPr>
          <p:cNvSpPr txBox="1"/>
          <p:nvPr/>
        </p:nvSpPr>
        <p:spPr>
          <a:xfrm rot="884492">
            <a:off x="5021996" y="-940445"/>
            <a:ext cx="434157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4400" i="1" dirty="0">
                <a:solidFill>
                  <a:schemeClr val="bg1"/>
                </a:solidFill>
              </a:rPr>
              <a:t>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D39C1-DAE7-130B-2922-D79E64A4FA28}"/>
              </a:ext>
            </a:extLst>
          </p:cNvPr>
          <p:cNvSpPr txBox="1"/>
          <p:nvPr/>
        </p:nvSpPr>
        <p:spPr>
          <a:xfrm>
            <a:off x="-107514" y="1655738"/>
            <a:ext cx="4341576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1300" i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60249-AA8B-703E-EC78-03903E2A4182}"/>
              </a:ext>
            </a:extLst>
          </p:cNvPr>
          <p:cNvSpPr txBox="1"/>
          <p:nvPr/>
        </p:nvSpPr>
        <p:spPr>
          <a:xfrm rot="20389771">
            <a:off x="8441717" y="-200080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Р</a:t>
            </a:r>
            <a:r>
              <a:rPr lang="en-US" sz="19900" i="1" dirty="0">
                <a:solidFill>
                  <a:schemeClr val="bg1"/>
                </a:solidFill>
              </a:rPr>
              <a:t>’</a:t>
            </a:r>
            <a:endParaRPr lang="ru-RU" sz="19900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DC47A-C8BD-B73C-125C-A4B583A49560}"/>
              </a:ext>
            </a:extLst>
          </p:cNvPr>
          <p:cNvSpPr txBox="1"/>
          <p:nvPr/>
        </p:nvSpPr>
        <p:spPr>
          <a:xfrm rot="19424185">
            <a:off x="2855898" y="978496"/>
            <a:ext cx="434157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900" i="1" dirty="0">
                <a:solidFill>
                  <a:schemeClr val="bg1"/>
                </a:solidFill>
              </a:rPr>
              <a:t>Л</a:t>
            </a:r>
            <a:r>
              <a:rPr lang="en-US" sz="19900" i="1" dirty="0">
                <a:solidFill>
                  <a:schemeClr val="bg1"/>
                </a:solidFill>
              </a:rPr>
              <a:t>’</a:t>
            </a:r>
            <a:endParaRPr lang="ru-RU" sz="19900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E87B9-409A-84E1-4803-98FD1B94C6F8}"/>
              </a:ext>
            </a:extLst>
          </p:cNvPr>
          <p:cNvSpPr txBox="1"/>
          <p:nvPr/>
        </p:nvSpPr>
        <p:spPr>
          <a:xfrm rot="748821">
            <a:off x="5021996" y="2930425"/>
            <a:ext cx="4341576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700" i="1" dirty="0">
                <a:solidFill>
                  <a:schemeClr val="bg1"/>
                </a:solidFill>
              </a:rPr>
              <a:t>Л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Кости">
                <a:extLst>
                  <a:ext uri="{FF2B5EF4-FFF2-40B4-BE49-F238E27FC236}">
                    <a16:creationId xmlns:a16="http://schemas.microsoft.com/office/drawing/2014/main" id="{683A9AA2-698D-696F-025F-2F410CA99D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0661884"/>
                  </p:ext>
                </p:extLst>
              </p:nvPr>
            </p:nvGraphicFramePr>
            <p:xfrm>
              <a:off x="960398" y="-2518418"/>
              <a:ext cx="10356805" cy="119179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356805" cy="1191794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004196" ay="-2777660" az="927073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2606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Кости">
                <a:extLst>
                  <a:ext uri="{FF2B5EF4-FFF2-40B4-BE49-F238E27FC236}">
                    <a16:creationId xmlns:a16="http://schemas.microsoft.com/office/drawing/2014/main" id="{683A9AA2-698D-696F-025F-2F410CA99D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398" y="-2518418"/>
                <a:ext cx="10356805" cy="119179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2E8E14F-3EDC-8F4B-D95E-FE74CB5FE68A}"/>
              </a:ext>
            </a:extLst>
          </p:cNvPr>
          <p:cNvSpPr txBox="1"/>
          <p:nvPr/>
        </p:nvSpPr>
        <p:spPr>
          <a:xfrm>
            <a:off x="2425700" y="2828835"/>
            <a:ext cx="734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FF0000"/>
                </a:solidFill>
              </a:rPr>
              <a:t>ЛОГОПАРК</a:t>
            </a:r>
          </a:p>
        </p:txBody>
      </p:sp>
    </p:spTree>
    <p:extLst>
      <p:ext uri="{BB962C8B-B14F-4D97-AF65-F5344CB8AC3E}">
        <p14:creationId xmlns:p14="http://schemas.microsoft.com/office/powerpoint/2010/main" val="25859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8400000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xit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1371F67-78DF-74DA-5983-D5FDA883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20045-D903-5E85-B746-AE8BCCEDDF70}"/>
              </a:ext>
            </a:extLst>
          </p:cNvPr>
          <p:cNvSpPr txBox="1"/>
          <p:nvPr/>
        </p:nvSpPr>
        <p:spPr>
          <a:xfrm>
            <a:off x="-11174669" y="-1186280"/>
            <a:ext cx="34541337" cy="772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9600" dirty="0">
                <a:solidFill>
                  <a:srgbClr val="FF0000"/>
                </a:solidFill>
              </a:rPr>
              <a:t>ЛОГОПАРК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B91DD-772D-0515-22F7-2C2BB12F9A8A}"/>
              </a:ext>
            </a:extLst>
          </p:cNvPr>
          <p:cNvSpPr txBox="1"/>
          <p:nvPr/>
        </p:nvSpPr>
        <p:spPr>
          <a:xfrm>
            <a:off x="1773287" y="2350501"/>
            <a:ext cx="864542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600" dirty="0">
                <a:solidFill>
                  <a:schemeClr val="bg1"/>
                </a:solidFill>
              </a:rPr>
              <a:t>ЛОГОПАРК</a:t>
            </a:r>
          </a:p>
        </p:txBody>
      </p:sp>
    </p:spTree>
    <p:extLst>
      <p:ext uri="{BB962C8B-B14F-4D97-AF65-F5344CB8AC3E}">
        <p14:creationId xmlns:p14="http://schemas.microsoft.com/office/powerpoint/2010/main" val="27670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7" grpId="1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6A90F41-9D34-5802-23BB-88D5CD96CD42}"/>
              </a:ext>
            </a:extLst>
          </p:cNvPr>
          <p:cNvSpPr/>
          <p:nvPr/>
        </p:nvSpPr>
        <p:spPr>
          <a:xfrm>
            <a:off x="355008" y="368536"/>
            <a:ext cx="5446352" cy="781235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393700" dist="38100" dir="15480000" sx="103000" sy="103000" algn="br" rotWithShape="0">
              <a:schemeClr val="bg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BEAC072-3FB8-8F8B-B6E3-BDB37B317F24}"/>
              </a:ext>
            </a:extLst>
          </p:cNvPr>
          <p:cNvSpPr/>
          <p:nvPr/>
        </p:nvSpPr>
        <p:spPr>
          <a:xfrm>
            <a:off x="355008" y="368536"/>
            <a:ext cx="5446352" cy="781235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2C2815F-9589-CF9F-A159-C04E29CB46E5}"/>
              </a:ext>
            </a:extLst>
          </p:cNvPr>
          <p:cNvSpPr/>
          <p:nvPr/>
        </p:nvSpPr>
        <p:spPr>
          <a:xfrm>
            <a:off x="-526840" y="4805838"/>
            <a:ext cx="10180320" cy="338312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0DE821-E814-C1E8-5265-68D367D27F56}"/>
              </a:ext>
            </a:extLst>
          </p:cNvPr>
          <p:cNvSpPr/>
          <p:nvPr/>
        </p:nvSpPr>
        <p:spPr>
          <a:xfrm>
            <a:off x="9834880" y="711200"/>
            <a:ext cx="2642192" cy="7112293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46100" dist="38100" dir="4440000" sx="103000" sy="103000" algn="tl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508AD-AEEA-BDC9-9E5D-A48ED7EF5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88" y="208122"/>
            <a:ext cx="9550992" cy="3688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8000" b="1" dirty="0">
                <a:solidFill>
                  <a:schemeClr val="bg1"/>
                </a:solidFill>
              </a:rPr>
              <a:t>ЛОГОПЕДИЧЕСКОЕ ПОСОБИЕ НАСТОЛЬНАЯ ИГРА </a:t>
            </a:r>
            <a:r>
              <a:rPr lang="ru-RU" sz="10700" b="1" dirty="0">
                <a:solidFill>
                  <a:schemeClr val="bg1"/>
                </a:solidFill>
              </a:rPr>
              <a:t>«ЛОГОПАРК» 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AD213-51BE-169F-6F56-13D1EA3E1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88" y="5031966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2000" i="1" dirty="0">
                <a:solidFill>
                  <a:schemeClr val="bg1"/>
                </a:solidFill>
              </a:rPr>
              <a:t>проект </a:t>
            </a:r>
            <a:r>
              <a:rPr lang="ru-RU" sz="2000" i="1" dirty="0" err="1">
                <a:solidFill>
                  <a:schemeClr val="bg1"/>
                </a:solidFill>
              </a:rPr>
              <a:t>Щелкуновой</a:t>
            </a:r>
            <a:r>
              <a:rPr lang="ru-RU" sz="2000" i="1" dirty="0">
                <a:solidFill>
                  <a:schemeClr val="bg1"/>
                </a:solidFill>
              </a:rPr>
              <a:t> Алены, Щербаковой Марии, Фокиной Марии, студенток 3 курса Академии Психологии и Педагогики Южного Федерального Университета, направление подготовки – специальное (дефектологическое) образование, учебная группа б-о-20ПП-44.03.03.01-о1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3AF86-F4D7-6D30-E143-71DE5B7C8121}"/>
              </a:ext>
            </a:extLst>
          </p:cNvPr>
          <p:cNvSpPr txBox="1"/>
          <p:nvPr/>
        </p:nvSpPr>
        <p:spPr>
          <a:xfrm>
            <a:off x="283888" y="3660665"/>
            <a:ext cx="6260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u="sng" dirty="0">
                <a:solidFill>
                  <a:schemeClr val="bg2">
                    <a:lumMod val="75000"/>
                  </a:schemeClr>
                </a:solidFill>
              </a:rPr>
              <a:t>ПРОТОТИП</a:t>
            </a:r>
          </a:p>
        </p:txBody>
      </p:sp>
    </p:spTree>
    <p:extLst>
      <p:ext uri="{BB962C8B-B14F-4D97-AF65-F5344CB8AC3E}">
        <p14:creationId xmlns:p14="http://schemas.microsoft.com/office/powerpoint/2010/main" val="131873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3E88C65-82BF-8A02-A9FB-AF78A2AA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B9FF5-BB98-07CD-4AFC-34A5D6F5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316" y="136525"/>
            <a:ext cx="4315427" cy="5620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228598-9EF8-38C3-67D6-4E7FC248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887" y="1788982"/>
            <a:ext cx="3930192" cy="4854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D2DEEF-D81D-1860-E1A4-DFB476C3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29" y="1594970"/>
            <a:ext cx="4172532" cy="50489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63176F-6B24-B355-6279-A679BF08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258" y="214075"/>
            <a:ext cx="2915057" cy="49822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4DB130-5533-D628-A2C2-FBC9A7A0A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60" y="1405783"/>
            <a:ext cx="2657846" cy="53156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30A655-752F-A512-FFA1-E71A223BA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975" y="696011"/>
            <a:ext cx="3143689" cy="38200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E04970-7C00-FB1D-B990-79D8D3A0A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0316" y="1799786"/>
            <a:ext cx="4525006" cy="46393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CF64CD-7358-8663-1346-6E4E78C48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867" y="214075"/>
            <a:ext cx="4194693" cy="35705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943C53-7AD6-1512-19F0-8BDE4A486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754" y="866788"/>
            <a:ext cx="4085572" cy="485493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E7E526-279A-EA1B-A430-F15A81F160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2629" y="1062177"/>
            <a:ext cx="3731897" cy="56000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E87BBF-CD91-1CAE-BB5A-60717867F0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8BA741-BE1A-26CA-76BF-9E750D6B42AF}"/>
              </a:ext>
            </a:extLst>
          </p:cNvPr>
          <p:cNvSpPr txBox="1"/>
          <p:nvPr/>
        </p:nvSpPr>
        <p:spPr>
          <a:xfrm>
            <a:off x="-8616121" y="-310407"/>
            <a:ext cx="2988475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0" i="1" u="sng" dirty="0">
                <a:solidFill>
                  <a:schemeClr val="bg1"/>
                </a:solidFill>
              </a:rPr>
              <a:t>ТИМ-ЛИДЕР</a:t>
            </a:r>
          </a:p>
        </p:txBody>
      </p:sp>
    </p:spTree>
    <p:extLst>
      <p:ext uri="{BB962C8B-B14F-4D97-AF65-F5344CB8AC3E}">
        <p14:creationId xmlns:p14="http://schemas.microsoft.com/office/powerpoint/2010/main" val="33137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B78B56C-2BAC-A7B6-6024-68E8BDCA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98CFE-19F8-5A49-34EB-87F3E973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194" y="1015726"/>
            <a:ext cx="4493206" cy="45151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3C7B1E-07B7-1D4A-1B5C-42B57502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7" y="1261325"/>
            <a:ext cx="4191585" cy="5277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32ACEE-E858-E93C-2900-EC06FBD35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04" y="136525"/>
            <a:ext cx="4020111" cy="51727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A55E00-C3E5-3DDF-1047-D8B28E4C5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0848" y="1639178"/>
            <a:ext cx="3658111" cy="48774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6CC9AE-199A-8AEC-6DA5-1BE259EE8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31" y="136525"/>
            <a:ext cx="2915744" cy="36222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8D43DF-1528-8C2A-97C8-EC066DC93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450" y="380857"/>
            <a:ext cx="3415838" cy="34941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0DE863-47CF-B92F-DDD0-3EC1DEE34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853" y="1069612"/>
            <a:ext cx="3805606" cy="47187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48ABEF-704E-F895-37FF-0CDF3661B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211" y="2370976"/>
            <a:ext cx="2886472" cy="38486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E3D4D7-8C75-808A-FC77-7364A83423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708" y="1069612"/>
            <a:ext cx="3478202" cy="46292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8B194A-F537-F7FD-6475-9EFF673B52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0512" y="242578"/>
            <a:ext cx="2322938" cy="34816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DDF15B-7A72-C05B-1075-09A6F48E40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1CEF88-A9E6-6E82-80C4-62FCB71F9071}"/>
              </a:ext>
            </a:extLst>
          </p:cNvPr>
          <p:cNvSpPr txBox="1"/>
          <p:nvPr/>
        </p:nvSpPr>
        <p:spPr>
          <a:xfrm>
            <a:off x="-9035582" y="-1741647"/>
            <a:ext cx="29884758" cy="10341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3300" i="1" u="sng" dirty="0">
                <a:solidFill>
                  <a:schemeClr val="bg1"/>
                </a:solidFill>
              </a:rPr>
              <a:t>ИДЕЙНЫЙ ВДОХНОВИТЕЛЬ</a:t>
            </a:r>
          </a:p>
        </p:txBody>
      </p:sp>
    </p:spTree>
    <p:extLst>
      <p:ext uri="{BB962C8B-B14F-4D97-AF65-F5344CB8AC3E}">
        <p14:creationId xmlns:p14="http://schemas.microsoft.com/office/powerpoint/2010/main" val="8174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47821C1-6213-3AE0-56BF-0F537E38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6D04A-C284-D7F4-FA05-011A4474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57" y="1447799"/>
            <a:ext cx="5344885" cy="53448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6DA737-88D9-3185-EB8D-0D088317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33" y="2284444"/>
            <a:ext cx="3464767" cy="4330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AEE3B5-5235-B3EA-FA35-270D8630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02" y="394996"/>
            <a:ext cx="2625012" cy="32812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84E37D-844D-ADF4-6AF3-B6AF37385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51" y="206828"/>
            <a:ext cx="2926080" cy="3657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8FD016-BBD2-23DF-2262-B5366E7F6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807" y="2960173"/>
            <a:ext cx="3393429" cy="3481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C28C61-B675-EBCD-F21C-66834CC2C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039" y="242597"/>
            <a:ext cx="2578360" cy="25783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649018-BCD7-A8EC-546D-51C627139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1260" y="755876"/>
            <a:ext cx="4145202" cy="51815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E628DE-9DF3-9742-4840-082F36132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977" y="4159386"/>
            <a:ext cx="2106638" cy="2633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94178E-B8A4-1304-7111-C80959640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8336" y="2700008"/>
            <a:ext cx="2799863" cy="34998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80E6668-7E13-C23D-C97E-0A0F53B8F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042" y="2217269"/>
            <a:ext cx="3379762" cy="422470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B8A346-D70A-2E68-6A52-FB38A1176A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922" y="1"/>
            <a:ext cx="12192000" cy="68579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3FED8A-3B2E-3129-DBB6-249253EFB397}"/>
              </a:ext>
            </a:extLst>
          </p:cNvPr>
          <p:cNvSpPr txBox="1"/>
          <p:nvPr/>
        </p:nvSpPr>
        <p:spPr>
          <a:xfrm>
            <a:off x="-11729387" y="-38993"/>
            <a:ext cx="3604885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0" i="1" u="sng" dirty="0">
                <a:solidFill>
                  <a:schemeClr val="bg1"/>
                </a:solidFill>
              </a:rPr>
              <a:t>ИЛЛЮСТРАТОР</a:t>
            </a:r>
          </a:p>
        </p:txBody>
      </p:sp>
    </p:spTree>
    <p:extLst>
      <p:ext uri="{BB962C8B-B14F-4D97-AF65-F5344CB8AC3E}">
        <p14:creationId xmlns:p14="http://schemas.microsoft.com/office/powerpoint/2010/main" val="9027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DF995D2-F312-0424-2696-AD258D22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98050-6C50-AD93-3569-86EEE1AFC46E}"/>
              </a:ext>
            </a:extLst>
          </p:cNvPr>
          <p:cNvSpPr txBox="1"/>
          <p:nvPr/>
        </p:nvSpPr>
        <p:spPr>
          <a:xfrm>
            <a:off x="914400" y="452566"/>
            <a:ext cx="1656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ЦЕЛЬ</a:t>
            </a:r>
            <a:endParaRPr lang="ru-RU" sz="4800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5E268F0-BE96-15B2-D70C-4121BC9D528E}"/>
              </a:ext>
            </a:extLst>
          </p:cNvPr>
          <p:cNvCxnSpPr>
            <a:cxnSpLocks/>
          </p:cNvCxnSpPr>
          <p:nvPr/>
        </p:nvCxnSpPr>
        <p:spPr>
          <a:xfrm>
            <a:off x="3027680" y="868064"/>
            <a:ext cx="2235200" cy="79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7EDB9BF-20A3-3806-22BA-5382F4FFC595}"/>
              </a:ext>
            </a:extLst>
          </p:cNvPr>
          <p:cNvSpPr txBox="1"/>
          <p:nvPr/>
        </p:nvSpPr>
        <p:spPr>
          <a:xfrm>
            <a:off x="6014720" y="460492"/>
            <a:ext cx="5476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FFFF00"/>
                </a:solidFill>
              </a:rPr>
              <a:t>«ЛОГОПАРК»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93BE-FD6D-304C-5FFD-3959DA174C86}"/>
              </a:ext>
            </a:extLst>
          </p:cNvPr>
          <p:cNvSpPr txBox="1"/>
          <p:nvPr/>
        </p:nvSpPr>
        <p:spPr>
          <a:xfrm>
            <a:off x="914400" y="1448246"/>
            <a:ext cx="1869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i="1" u="sng" dirty="0">
                <a:solidFill>
                  <a:schemeClr val="bg1"/>
                </a:solidFill>
              </a:rPr>
              <a:t>задачи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44C80-1D17-FE5C-BDAA-FD44AA546131}"/>
              </a:ext>
            </a:extLst>
          </p:cNvPr>
          <p:cNvSpPr txBox="1"/>
          <p:nvPr/>
        </p:nvSpPr>
        <p:spPr>
          <a:xfrm>
            <a:off x="746759" y="2476261"/>
            <a:ext cx="1121146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8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1</a:t>
            </a:r>
            <a:r>
              <a:rPr lang="ru-RU" sz="4800" i="1" dirty="0">
                <a:solidFill>
                  <a:schemeClr val="bg1"/>
                </a:solidFill>
              </a:rPr>
              <a:t>  Анализ актуальности проекта и ЦА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8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2</a:t>
            </a:r>
            <a:r>
              <a:rPr lang="ru-RU" sz="4800" i="1" dirty="0">
                <a:solidFill>
                  <a:schemeClr val="bg1"/>
                </a:solidFill>
              </a:rPr>
              <a:t>  Разработка шаблона проекта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8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3</a:t>
            </a:r>
            <a:r>
              <a:rPr lang="ru-RU" sz="4800" i="1" dirty="0">
                <a:solidFill>
                  <a:schemeClr val="bg1"/>
                </a:solidFill>
              </a:rPr>
              <a:t>  Определение этапов производства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8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4</a:t>
            </a:r>
            <a:r>
              <a:rPr lang="ru-RU" sz="4800" i="1" dirty="0">
                <a:solidFill>
                  <a:schemeClr val="bg1"/>
                </a:solidFill>
              </a:rPr>
              <a:t>  Разработка настольной игры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48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5</a:t>
            </a:r>
            <a:r>
              <a:rPr lang="ru-RU" sz="4800" i="1" dirty="0">
                <a:solidFill>
                  <a:schemeClr val="bg1"/>
                </a:solidFill>
              </a:rPr>
              <a:t>  Создание руководства и апробация</a:t>
            </a:r>
          </a:p>
          <a:p>
            <a:endParaRPr lang="ru-RU" sz="1800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"/>
                            </p:stCondLst>
                            <p:childTnLst>
                              <p:par>
                                <p:cTn id="22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"/>
                            </p:stCondLst>
                            <p:childTnLst>
                              <p:par>
                                <p:cTn id="46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"/>
                            </p:stCondLst>
                            <p:childTnLst>
                              <p:par>
                                <p:cTn id="52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"/>
                            </p:stCondLst>
                            <p:childTnLst>
                              <p:par>
                                <p:cTn id="61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"/>
                            </p:stCondLst>
                            <p:childTnLst>
                              <p:par>
                                <p:cTn id="64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allAtOnce"/>
      <p:bldP spid="10" grpId="1" build="allAtOnce"/>
      <p:bldP spid="10" grpId="2" build="allAtOnce"/>
      <p:bldP spid="10" grpId="3" build="allAtOnce"/>
      <p:bldP spid="10" grpId="4" build="allAtOnce"/>
      <p:bldP spid="10" grpId="5" build="allAtOnce"/>
      <p:bldP spid="10" grpId="6" build="allAtOnce"/>
      <p:bldP spid="10" grpId="7" build="allAtOnce"/>
      <p:bldP spid="10" grpId="8" build="allAtOnce"/>
      <p:bldP spid="10" grpId="9" build="allAtOnce"/>
      <p:bldP spid="10" grpId="10" build="allAtOnce"/>
      <p:bldP spid="10" grpId="11" build="allAtOnce"/>
      <p:bldP spid="10" grpId="12" build="allAtOnce"/>
      <p:bldP spid="10" grpId="13" build="allAtOnce"/>
      <p:bldP spid="10" grpId="14" build="allAtOnce"/>
      <p:bldP spid="10" grpId="15" build="allAtOnce"/>
      <p:bldP spid="10" grpId="18" build="allAtOnce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62A69D0-8765-7BB8-2709-88BFF50A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D8DEB-05CB-9408-666A-D5A3896A2BA2}"/>
              </a:ext>
            </a:extLst>
          </p:cNvPr>
          <p:cNvSpPr txBox="1"/>
          <p:nvPr/>
        </p:nvSpPr>
        <p:spPr>
          <a:xfrm>
            <a:off x="-125349" y="2151727"/>
            <a:ext cx="74317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FFFF00"/>
                </a:solidFill>
              </a:rPr>
              <a:t>ЦЕЛЕВАЯ АУДИТОРИЯ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F85029E-1B07-45F1-8A65-A1428D0AAAF0}"/>
              </a:ext>
            </a:extLst>
          </p:cNvPr>
          <p:cNvCxnSpPr/>
          <p:nvPr/>
        </p:nvCxnSpPr>
        <p:spPr>
          <a:xfrm>
            <a:off x="8019288" y="3429000"/>
            <a:ext cx="247802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B2AEFD7-6181-C7D4-2C92-DF66FBD1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ЮФУ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CC3B3-6D10-4859-3FC9-1BFFC811338C}"/>
              </a:ext>
            </a:extLst>
          </p:cNvPr>
          <p:cNvSpPr txBox="1"/>
          <p:nvPr/>
        </p:nvSpPr>
        <p:spPr>
          <a:xfrm>
            <a:off x="1390835" y="1166842"/>
            <a:ext cx="94103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b="1" u="sng" dirty="0">
                <a:solidFill>
                  <a:schemeClr val="bg1"/>
                </a:solidFill>
              </a:rPr>
              <a:t>Логопед, работающий с детьми с нарушениями речи.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</a:rPr>
              <a:t>Родитель, имеющий ребенка с нарушениями речи.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4800" b="1" dirty="0">
                <a:solidFill>
                  <a:schemeClr val="bg1"/>
                </a:solidFill>
              </a:rPr>
              <a:t>Ребенок, страдающий дефектом речи</a:t>
            </a:r>
          </a:p>
        </p:txBody>
      </p:sp>
    </p:spTree>
    <p:extLst>
      <p:ext uri="{BB962C8B-B14F-4D97-AF65-F5344CB8AC3E}">
        <p14:creationId xmlns:p14="http://schemas.microsoft.com/office/powerpoint/2010/main" val="7437227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DA7CDFA294E6F47B4D4C69CB92A4CEC" ma:contentTypeVersion="13" ma:contentTypeDescription="Создание документа." ma:contentTypeScope="" ma:versionID="24a6c926bf2a22336c37db830e698e14">
  <xsd:schema xmlns:xsd="http://www.w3.org/2001/XMLSchema" xmlns:xs="http://www.w3.org/2001/XMLSchema" xmlns:p="http://schemas.microsoft.com/office/2006/metadata/properties" xmlns:ns2="d1316232-ddce-42e1-96d3-4b0115407656" xmlns:ns3="11d165fc-709b-459a-a467-d71e7b54b28b" targetNamespace="http://schemas.microsoft.com/office/2006/metadata/properties" ma:root="true" ma:fieldsID="19e0c5cd0cb8f2b1d5a6d435eba9e9c5" ns2:_="" ns3:_="">
    <xsd:import namespace="d1316232-ddce-42e1-96d3-4b0115407656"/>
    <xsd:import namespace="11d165fc-709b-459a-a467-d71e7b54b2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316232-ddce-42e1-96d3-4b01154076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3b1f9ad3-3015-4419-8a5a-22d4d402f4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165fc-709b-459a-a467-d71e7b54b28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4c3356b-bc79-4d0d-b7ed-05da2b67eb40}" ma:internalName="TaxCatchAll" ma:showField="CatchAllData" ma:web="11d165fc-709b-459a-a467-d71e7b54b2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316232-ddce-42e1-96d3-4b0115407656">
      <Terms xmlns="http://schemas.microsoft.com/office/infopath/2007/PartnerControls"/>
    </lcf76f155ced4ddcb4097134ff3c332f>
    <TaxCatchAll xmlns="11d165fc-709b-459a-a467-d71e7b54b28b" xsi:nil="true"/>
  </documentManagement>
</p:properties>
</file>

<file path=customXml/itemProps1.xml><?xml version="1.0" encoding="utf-8"?>
<ds:datastoreItem xmlns:ds="http://schemas.openxmlformats.org/officeDocument/2006/customXml" ds:itemID="{676A4F81-C942-485A-A136-0DBC6620B1D0}"/>
</file>

<file path=customXml/itemProps2.xml><?xml version="1.0" encoding="utf-8"?>
<ds:datastoreItem xmlns:ds="http://schemas.openxmlformats.org/officeDocument/2006/customXml" ds:itemID="{56160624-D5FD-44A6-8BF8-4CF98E359EA0}"/>
</file>

<file path=customXml/itemProps3.xml><?xml version="1.0" encoding="utf-8"?>
<ds:datastoreItem xmlns:ds="http://schemas.openxmlformats.org/officeDocument/2006/customXml" ds:itemID="{C68901B1-B22F-493D-9840-93A3FA1675EC}"/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558</Words>
  <Application>Microsoft Office PowerPoint</Application>
  <PresentationFormat>Широкоэкранный</PresentationFormat>
  <Paragraphs>258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Тема Office</vt:lpstr>
      <vt:lpstr>ЛОГОПЕДИЧЕСКОЕ ПОСОБИЕ НАСТОЛЬНАЯ ИГРА «ЛОГОПАРК»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ЛОГОПЕДИЧЕСКОЕ ПОСОБИЕ НАСТОЛЬНАЯ ИГРА «ЛОГОПАРК»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Фокина</dc:creator>
  <cp:lastModifiedBy>Мария Фокина</cp:lastModifiedBy>
  <cp:revision>182</cp:revision>
  <dcterms:created xsi:type="dcterms:W3CDTF">2023-03-23T17:50:34Z</dcterms:created>
  <dcterms:modified xsi:type="dcterms:W3CDTF">2023-04-03T07:29:30Z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0x010100DDA7CDFA294E6F47B4D4C69CB92A4CEC</vt:lpwstr>
  </property>
</Properties>
</file>