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4630400" cy="8229600"/>
  <p:notesSz cx="8229600" cy="14630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nter" panose="020B0604020202020204" charset="0"/>
      <p:regular r:id="rId19"/>
    </p:embeddedFont>
  </p:embeddedFontLst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tags" Target="tags/tag1.xml" /><Relationship Id="rId15" Type="http://schemas.openxmlformats.org/officeDocument/2006/relationships/font" Target="fonts/font1.fntdata" /><Relationship Id="rId16" Type="http://schemas.openxmlformats.org/officeDocument/2006/relationships/font" Target="fonts/font2.fntdata" /><Relationship Id="rId17" Type="http://schemas.openxmlformats.org/officeDocument/2006/relationships/font" Target="fonts/font3.fntdata" /><Relationship Id="rId18" Type="http://schemas.openxmlformats.org/officeDocument/2006/relationships/font" Target="fonts/font4.fntdata" /><Relationship Id="rId19" Type="http://schemas.openxmlformats.org/officeDocument/2006/relationships/font" Target="fonts/font5.fntdata" /><Relationship Id="rId2" Type="http://schemas.openxmlformats.org/officeDocument/2006/relationships/notesMaster" Target="notesMasters/notesMaster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32354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/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svg" /><Relationship Id="rId6" Type="http://schemas.openxmlformats.org/officeDocument/2006/relationships/image" Target="../media/image10.svg" /><Relationship Id="rId7" Type="http://schemas.openxmlformats.org/officeDocument/2006/relationships/image" Target="../media/image11.sv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2.jpeg" /><Relationship Id="rId4" Type="http://schemas.openxmlformats.org/officeDocument/2006/relationships/image" Target="../media/image8.jpeg" /><Relationship Id="rId5" Type="http://schemas.openxmlformats.org/officeDocument/2006/relationships/image" Target="../media/image13.sv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268980"/>
            <a:ext cx="7556421" cy="12401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Путешествие по водным просторам Земли</a:t>
            </a:r>
            <a:endParaRPr lang="en-US" sz="3900"/>
          </a:p>
        </p:txBody>
      </p:sp>
      <p:sp>
        <p:nvSpPr>
          <p:cNvPr id="4" name="Text 1"/>
          <p:cNvSpPr/>
          <p:nvPr/>
        </p:nvSpPr>
        <p:spPr>
          <a:xfrm>
            <a:off x="793790" y="4588431"/>
            <a:ext cx="6183868" cy="3720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Гидросфера: океаны, моря, реки и озёра</a:t>
            </a:r>
            <a:endParaRPr lang="en-US" sz="2300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04073"/>
            <a:ext cx="6803946" cy="5037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Жемчужина России — Байкал! 💎</a:t>
            </a:r>
            <a:endParaRPr lang="en-US" sz="3100"/>
          </a:p>
        </p:txBody>
      </p:sp>
      <p:sp>
        <p:nvSpPr>
          <p:cNvPr id="4" name="Text 1"/>
          <p:cNvSpPr/>
          <p:nvPr/>
        </p:nvSpPr>
        <p:spPr>
          <a:xfrm>
            <a:off x="793790" y="2905482"/>
            <a:ext cx="7556421" cy="6350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Озеро Байкал — настоящее чудо природы, расположенное в Сибири! Это не просто озеро, а целая природная лаборатория.</a:t>
            </a:r>
            <a:endParaRPr lang="en-US" sz="1550"/>
          </a:p>
        </p:txBody>
      </p:sp>
      <p:sp>
        <p:nvSpPr>
          <p:cNvPr id="5" name="Text 2"/>
          <p:cNvSpPr/>
          <p:nvPr/>
        </p:nvSpPr>
        <p:spPr>
          <a:xfrm>
            <a:off x="793790" y="3763804"/>
            <a:ext cx="7556421" cy="6350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Tx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Это </a:t>
            </a:r>
            <a:r>
              <a:rPr lang="en-US" sz="1550" b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самое глубокое</a:t>
            </a: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озеро в мире, его глубина достигает более 1600 метров — это как четыре Эйфелевы башни, поставленные друг на друга!</a:t>
            </a:r>
            <a:endParaRPr lang="en-US" sz="1550"/>
          </a:p>
        </p:txBody>
      </p:sp>
      <p:sp>
        <p:nvSpPr>
          <p:cNvPr id="6" name="Text 3"/>
          <p:cNvSpPr/>
          <p:nvPr/>
        </p:nvSpPr>
        <p:spPr>
          <a:xfrm>
            <a:off x="793790" y="4468297"/>
            <a:ext cx="7556421" cy="9526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Tx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нём содержится </a:t>
            </a:r>
            <a:r>
              <a:rPr lang="en-US" sz="1550" b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самая чистая</a:t>
            </a: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пресная вода на планете, пригодная для питья прямо из озера. Байкал хранит около 20% всех мировых запасов пресной воды.</a:t>
            </a:r>
            <a:endParaRPr lang="en-US" sz="1550"/>
          </a:p>
        </p:txBody>
      </p:sp>
      <p:sp>
        <p:nvSpPr>
          <p:cNvPr id="7" name="Text 4"/>
          <p:cNvSpPr/>
          <p:nvPr/>
        </p:nvSpPr>
        <p:spPr>
          <a:xfrm>
            <a:off x="793790" y="5490329"/>
            <a:ext cx="7556421" cy="6350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Tx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Зимой его лёд настолько прозрачный, что видно дно на десятки метров, создавая завораживающие ледяные скульптуры и узоры.</a:t>
            </a:r>
            <a:endParaRPr lang="en-US" sz="1550"/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008667" y="1159495"/>
            <a:ext cx="129430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/>
              <a:t>Задание</a:t>
            </a:r>
          </a:p>
          <a:p>
            <a:endParaRPr lang="ru-RU" sz="3200" smtClean="0"/>
          </a:p>
          <a:p>
            <a:r>
              <a:rPr lang="ru-RU" sz="3200" smtClean="0"/>
              <a:t>Подготовьте презентацию о морях, реках и озерах Китая. Расскажите о водных богатствах Вашей страны</a:t>
            </a:r>
          </a:p>
          <a:p>
            <a:endParaRPr lang="ru-RU" sz="3200"/>
          </a:p>
          <a:p>
            <a:r>
              <a:rPr lang="zh-CN" altLang="en-US" sz="3200" smtClean="0">
                <a:effectLst/>
              </a:rPr>
              <a:t>任务 </a:t>
            </a:r>
            <a:endParaRPr lang="ru-RU" altLang="zh-CN" sz="3200" smtClean="0">
              <a:effectLst/>
            </a:endParaRPr>
          </a:p>
          <a:p>
            <a:endParaRPr lang="ru-RU" altLang="zh-CN" sz="3200"/>
          </a:p>
          <a:p>
            <a:r>
              <a:rPr lang="zh-CN" altLang="en-US" sz="3200" smtClean="0">
                <a:effectLst/>
              </a:rPr>
              <a:t>准备一份关于中国海洋、河流和湖泊的报告</a:t>
            </a:r>
            <a:r>
              <a:rPr lang="en-US" altLang="zh-CN" sz="3200" smtClean="0">
                <a:effectLst/>
              </a:rPr>
              <a:t>. </a:t>
            </a:r>
            <a:r>
              <a:rPr lang="zh-CN" altLang="en-US" sz="3200" smtClean="0">
                <a:effectLst/>
              </a:rPr>
              <a:t>告诉我们贵国的水资源</a:t>
            </a:r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89004093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494955"/>
            <a:ext cx="7556421" cy="9922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Гидросфера — это вся вода на нашей планете!</a:t>
            </a:r>
            <a:endParaRPr lang="en-US" sz="3100"/>
          </a:p>
        </p:txBody>
      </p:sp>
      <p:sp>
        <p:nvSpPr>
          <p:cNvPr id="4" name="Text 1"/>
          <p:cNvSpPr/>
          <p:nvPr/>
        </p:nvSpPr>
        <p:spPr>
          <a:xfrm>
            <a:off x="793790" y="3784878"/>
            <a:ext cx="7556421" cy="3175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Tx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Это огромные океаны и солёные моря.</a:t>
            </a:r>
            <a:endParaRPr lang="en-US" sz="1550"/>
          </a:p>
        </p:txBody>
      </p:sp>
      <p:sp>
        <p:nvSpPr>
          <p:cNvPr id="5" name="Text 2"/>
          <p:cNvSpPr/>
          <p:nvPr/>
        </p:nvSpPr>
        <p:spPr>
          <a:xfrm>
            <a:off x="793790" y="4171831"/>
            <a:ext cx="7556421" cy="3175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Tx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Это быстрые реки и тихие озёза.</a:t>
            </a:r>
            <a:endParaRPr lang="en-US" sz="1550"/>
          </a:p>
        </p:txBody>
      </p:sp>
      <p:sp>
        <p:nvSpPr>
          <p:cNvPr id="6" name="Text 3"/>
          <p:cNvSpPr/>
          <p:nvPr/>
        </p:nvSpPr>
        <p:spPr>
          <a:xfrm>
            <a:off x="793790" y="4558784"/>
            <a:ext cx="7556421" cy="3175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Tx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Даже ледники, облака и подземные ручьи — это всё часть гидросферы!</a:t>
            </a:r>
            <a:endParaRPr lang="en-US" sz="1550"/>
          </a:p>
        </p:txBody>
      </p:sp>
      <p:sp>
        <p:nvSpPr>
          <p:cNvPr id="7" name="Text 4"/>
          <p:cNvSpPr/>
          <p:nvPr/>
        </p:nvSpPr>
        <p:spPr>
          <a:xfrm>
            <a:off x="793790" y="5099566"/>
            <a:ext cx="7556421" cy="6350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>
                <a:solidFill>
                  <a:srgbClr val="2B0A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Интересный факт:</a:t>
            </a: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Если посмотреть на Землю из космоса, она кажется голубой, потому что водой покрыто больше половины нашей планеты.</a:t>
            </a:r>
            <a:endParaRPr lang="en-US" sz="1550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704255" y="485775"/>
            <a:ext cx="7477363" cy="440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b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Мировой океан — это все океаны вместе.</a:t>
            </a:r>
            <a:endParaRPr lang="en-US" sz="2750"/>
          </a:p>
        </p:txBody>
      </p:sp>
      <p:sp>
        <p:nvSpPr>
          <p:cNvPr id="3" name="Text 1"/>
          <p:cNvSpPr/>
          <p:nvPr/>
        </p:nvSpPr>
        <p:spPr>
          <a:xfrm>
            <a:off x="704255" y="1278017"/>
            <a:ext cx="13221891" cy="2817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Всего на Земле </a:t>
            </a:r>
            <a:r>
              <a:rPr lang="en-US" sz="1350" b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 океанов</a:t>
            </a:r>
            <a:r>
              <a:rPr lang="en-US" sz="13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</a:t>
            </a:r>
            <a:endParaRPr lang="en-US" sz="1350"/>
          </a:p>
        </p:txBody>
      </p:sp>
      <p:sp>
        <p:nvSpPr>
          <p:cNvPr id="4" name="Shape 2"/>
          <p:cNvSpPr/>
          <p:nvPr/>
        </p:nvSpPr>
        <p:spPr>
          <a:xfrm>
            <a:off x="704255" y="1757720"/>
            <a:ext cx="704255" cy="1056442"/>
          </a:xfrm>
          <a:prstGeom prst="roundRect">
            <a:avLst>
              <a:gd name="adj" fmla="val 360033"/>
            </a:avLst>
          </a:prstGeom>
          <a:solidFill>
            <a:srgbClr val="D3CCFF"/>
          </a:solidFill>
          <a:ln w="7620">
            <a:solidFill>
              <a:srgbClr val="B9B2E5"/>
            </a:solidFill>
            <a:prstDash val="solid"/>
          </a:ln>
        </p:spPr>
        <p:txBody>
          <a:bodyPr/>
          <a:lstStyle/>
          <a:p/>
        </p:txBody>
      </p:sp>
      <p:sp>
        <p:nvSpPr>
          <p:cNvPr id="5" name="Text 3"/>
          <p:cNvSpPr/>
          <p:nvPr/>
        </p:nvSpPr>
        <p:spPr>
          <a:xfrm>
            <a:off x="924282" y="2120860"/>
            <a:ext cx="264081" cy="3300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5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050"/>
          </a:p>
        </p:txBody>
      </p:sp>
      <p:sp>
        <p:nvSpPr>
          <p:cNvPr id="6" name="Text 4"/>
          <p:cNvSpPr/>
          <p:nvPr/>
        </p:nvSpPr>
        <p:spPr>
          <a:xfrm>
            <a:off x="1584484" y="1933694"/>
            <a:ext cx="2200989" cy="2751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Тихий</a:t>
            </a:r>
            <a:endParaRPr lang="en-US" sz="1700"/>
          </a:p>
        </p:txBody>
      </p:sp>
      <p:sp>
        <p:nvSpPr>
          <p:cNvPr id="7" name="Text 5"/>
          <p:cNvSpPr/>
          <p:nvPr/>
        </p:nvSpPr>
        <p:spPr>
          <a:xfrm>
            <a:off x="1584484" y="2314456"/>
            <a:ext cx="12341662" cy="2817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самый большой!</a:t>
            </a:r>
            <a:endParaRPr lang="en-US" sz="1350"/>
          </a:p>
        </p:txBody>
      </p:sp>
      <p:sp>
        <p:nvSpPr>
          <p:cNvPr id="8" name="Shape 6"/>
          <p:cNvSpPr/>
          <p:nvPr/>
        </p:nvSpPr>
        <p:spPr>
          <a:xfrm>
            <a:off x="704255" y="2990136"/>
            <a:ext cx="704255" cy="1056442"/>
          </a:xfrm>
          <a:prstGeom prst="roundRect">
            <a:avLst>
              <a:gd name="adj" fmla="val 360033"/>
            </a:avLst>
          </a:prstGeom>
          <a:solidFill>
            <a:srgbClr val="D3CCFF"/>
          </a:solidFill>
          <a:ln w="7620">
            <a:solidFill>
              <a:srgbClr val="B9B2E5"/>
            </a:solidFill>
            <a:prstDash val="solid"/>
          </a:ln>
        </p:spPr>
        <p:txBody>
          <a:bodyPr/>
          <a:lstStyle/>
          <a:p/>
        </p:txBody>
      </p:sp>
      <p:sp>
        <p:nvSpPr>
          <p:cNvPr id="9" name="Text 7"/>
          <p:cNvSpPr/>
          <p:nvPr/>
        </p:nvSpPr>
        <p:spPr>
          <a:xfrm>
            <a:off x="924282" y="3353276"/>
            <a:ext cx="264081" cy="3300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5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050"/>
          </a:p>
        </p:txBody>
      </p:sp>
      <p:sp>
        <p:nvSpPr>
          <p:cNvPr id="10" name="Text 8"/>
          <p:cNvSpPr/>
          <p:nvPr/>
        </p:nvSpPr>
        <p:spPr>
          <a:xfrm>
            <a:off x="1584484" y="3166110"/>
            <a:ext cx="2200989" cy="2751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Атлантический</a:t>
            </a:r>
            <a:endParaRPr lang="en-US" sz="1700"/>
          </a:p>
        </p:txBody>
      </p:sp>
      <p:sp>
        <p:nvSpPr>
          <p:cNvPr id="11" name="Text 9"/>
          <p:cNvSpPr/>
          <p:nvPr/>
        </p:nvSpPr>
        <p:spPr>
          <a:xfrm>
            <a:off x="1584484" y="3546872"/>
            <a:ext cx="12341662" cy="2817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самый солёный.</a:t>
            </a:r>
            <a:endParaRPr lang="en-US" sz="1350"/>
          </a:p>
        </p:txBody>
      </p:sp>
      <p:sp>
        <p:nvSpPr>
          <p:cNvPr id="12" name="Shape 10"/>
          <p:cNvSpPr/>
          <p:nvPr/>
        </p:nvSpPr>
        <p:spPr>
          <a:xfrm>
            <a:off x="704255" y="4222552"/>
            <a:ext cx="704255" cy="1056442"/>
          </a:xfrm>
          <a:prstGeom prst="roundRect">
            <a:avLst>
              <a:gd name="adj" fmla="val 360033"/>
            </a:avLst>
          </a:prstGeom>
          <a:solidFill>
            <a:srgbClr val="D3CCFF"/>
          </a:solidFill>
          <a:ln w="7620">
            <a:solidFill>
              <a:srgbClr val="B9B2E5"/>
            </a:solidFill>
            <a:prstDash val="solid"/>
          </a:ln>
        </p:spPr>
        <p:txBody>
          <a:bodyPr/>
          <a:lstStyle/>
          <a:p/>
        </p:txBody>
      </p:sp>
      <p:sp>
        <p:nvSpPr>
          <p:cNvPr id="13" name="Text 11"/>
          <p:cNvSpPr/>
          <p:nvPr/>
        </p:nvSpPr>
        <p:spPr>
          <a:xfrm>
            <a:off x="924282" y="4585692"/>
            <a:ext cx="264081" cy="3300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5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050"/>
          </a:p>
        </p:txBody>
      </p:sp>
      <p:sp>
        <p:nvSpPr>
          <p:cNvPr id="14" name="Text 12"/>
          <p:cNvSpPr/>
          <p:nvPr/>
        </p:nvSpPr>
        <p:spPr>
          <a:xfrm>
            <a:off x="1584484" y="4398526"/>
            <a:ext cx="2200989" cy="2751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Индийский</a:t>
            </a:r>
            <a:endParaRPr lang="en-US" sz="1700"/>
          </a:p>
        </p:txBody>
      </p:sp>
      <p:sp>
        <p:nvSpPr>
          <p:cNvPr id="15" name="Text 13"/>
          <p:cNvSpPr/>
          <p:nvPr/>
        </p:nvSpPr>
        <p:spPr>
          <a:xfrm>
            <a:off x="1584484" y="4779288"/>
            <a:ext cx="12341662" cy="2817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самый тёплый.</a:t>
            </a:r>
            <a:endParaRPr lang="en-US" sz="1350"/>
          </a:p>
        </p:txBody>
      </p:sp>
      <p:sp>
        <p:nvSpPr>
          <p:cNvPr id="16" name="Shape 14"/>
          <p:cNvSpPr/>
          <p:nvPr/>
        </p:nvSpPr>
        <p:spPr>
          <a:xfrm>
            <a:off x="704255" y="5454968"/>
            <a:ext cx="704255" cy="1056442"/>
          </a:xfrm>
          <a:prstGeom prst="roundRect">
            <a:avLst>
              <a:gd name="adj" fmla="val 360033"/>
            </a:avLst>
          </a:prstGeom>
          <a:solidFill>
            <a:srgbClr val="D3CCFF"/>
          </a:solidFill>
          <a:ln w="7620">
            <a:solidFill>
              <a:srgbClr val="B9B2E5"/>
            </a:solidFill>
            <a:prstDash val="solid"/>
          </a:ln>
        </p:spPr>
        <p:txBody>
          <a:bodyPr/>
          <a:lstStyle/>
          <a:p/>
        </p:txBody>
      </p:sp>
      <p:sp>
        <p:nvSpPr>
          <p:cNvPr id="17" name="Text 15"/>
          <p:cNvSpPr/>
          <p:nvPr/>
        </p:nvSpPr>
        <p:spPr>
          <a:xfrm>
            <a:off x="924282" y="5818108"/>
            <a:ext cx="264081" cy="3300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5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2050"/>
          </a:p>
        </p:txBody>
      </p:sp>
      <p:sp>
        <p:nvSpPr>
          <p:cNvPr id="18" name="Text 16"/>
          <p:cNvSpPr/>
          <p:nvPr/>
        </p:nvSpPr>
        <p:spPr>
          <a:xfrm>
            <a:off x="1584484" y="5630942"/>
            <a:ext cx="2457331" cy="2751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Северный Ледовитый</a:t>
            </a:r>
            <a:endParaRPr lang="en-US" sz="1700"/>
          </a:p>
        </p:txBody>
      </p:sp>
      <p:sp>
        <p:nvSpPr>
          <p:cNvPr id="19" name="Text 17"/>
          <p:cNvSpPr/>
          <p:nvPr/>
        </p:nvSpPr>
        <p:spPr>
          <a:xfrm>
            <a:off x="1584484" y="6011704"/>
            <a:ext cx="12341662" cy="2817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самый холодный.</a:t>
            </a:r>
            <a:endParaRPr lang="en-US" sz="1350"/>
          </a:p>
        </p:txBody>
      </p:sp>
      <p:sp>
        <p:nvSpPr>
          <p:cNvPr id="20" name="Shape 18"/>
          <p:cNvSpPr/>
          <p:nvPr/>
        </p:nvSpPr>
        <p:spPr>
          <a:xfrm>
            <a:off x="704255" y="6687383"/>
            <a:ext cx="704255" cy="1056442"/>
          </a:xfrm>
          <a:prstGeom prst="roundRect">
            <a:avLst>
              <a:gd name="adj" fmla="val 360033"/>
            </a:avLst>
          </a:prstGeom>
          <a:solidFill>
            <a:srgbClr val="D3CCFF"/>
          </a:solidFill>
          <a:ln w="7620">
            <a:solidFill>
              <a:srgbClr val="B9B2E5"/>
            </a:solidFill>
            <a:prstDash val="solid"/>
          </a:ln>
        </p:spPr>
        <p:txBody>
          <a:bodyPr/>
          <a:lstStyle/>
          <a:p/>
        </p:txBody>
      </p:sp>
      <p:sp>
        <p:nvSpPr>
          <p:cNvPr id="21" name="Text 19"/>
          <p:cNvSpPr/>
          <p:nvPr/>
        </p:nvSpPr>
        <p:spPr>
          <a:xfrm>
            <a:off x="924282" y="7050524"/>
            <a:ext cx="264081" cy="3300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5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5</a:t>
            </a:r>
            <a:endParaRPr lang="en-US" sz="2050"/>
          </a:p>
        </p:txBody>
      </p:sp>
      <p:sp>
        <p:nvSpPr>
          <p:cNvPr id="22" name="Text 20"/>
          <p:cNvSpPr/>
          <p:nvPr/>
        </p:nvSpPr>
        <p:spPr>
          <a:xfrm>
            <a:off x="1584484" y="6863358"/>
            <a:ext cx="2200989" cy="2751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Южный</a:t>
            </a:r>
            <a:endParaRPr lang="en-US" sz="1700"/>
          </a:p>
        </p:txBody>
      </p:sp>
      <p:sp>
        <p:nvSpPr>
          <p:cNvPr id="23" name="Text 21"/>
          <p:cNvSpPr/>
          <p:nvPr/>
        </p:nvSpPr>
        <p:spPr>
          <a:xfrm>
            <a:off x="1584484" y="7244120"/>
            <a:ext cx="12341662" cy="2817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самый молодой, он окружает Антарктиду.</a:t>
            </a:r>
            <a:endParaRPr lang="en-US" sz="1350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573524" y="394335"/>
            <a:ext cx="3562826" cy="35849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Знакомство с гигантами</a:t>
            </a:r>
            <a:endParaRPr lang="en-US" sz="2250"/>
          </a:p>
        </p:txBody>
      </p:sp>
      <p:sp>
        <p:nvSpPr>
          <p:cNvPr id="3" name="Text 1"/>
          <p:cNvSpPr/>
          <p:nvPr/>
        </p:nvSpPr>
        <p:spPr>
          <a:xfrm>
            <a:off x="573524" y="1111210"/>
            <a:ext cx="1792486" cy="2316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Тихий океан 🌊</a:t>
            </a:r>
            <a:endParaRPr lang="en-US" sz="1400"/>
          </a:p>
        </p:txBody>
      </p:sp>
      <p:sp>
        <p:nvSpPr>
          <p:cNvPr id="4" name="Text 2"/>
          <p:cNvSpPr/>
          <p:nvPr/>
        </p:nvSpPr>
        <p:spPr>
          <a:xfrm>
            <a:off x="573524" y="1486257"/>
            <a:ext cx="6566773" cy="4586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b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Самый большой и глубокий.</a:t>
            </a:r>
            <a:r>
              <a:rPr lang="en-US" sz="110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 нём находится самое глубокое место на планете — Марианская впадина, которая уходит на глубину более 11 километров!</a:t>
            </a:r>
            <a:endParaRPr lang="en-US" sz="110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24" y="2106216"/>
            <a:ext cx="6566773" cy="656677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497723" y="1111210"/>
            <a:ext cx="2234922" cy="2316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Атлантический океан 🚢</a:t>
            </a:r>
            <a:endParaRPr lang="en-US" sz="1400"/>
          </a:p>
        </p:txBody>
      </p:sp>
      <p:sp>
        <p:nvSpPr>
          <p:cNvPr id="7" name="Text 4"/>
          <p:cNvSpPr/>
          <p:nvPr/>
        </p:nvSpPr>
        <p:spPr>
          <a:xfrm>
            <a:off x="7497723" y="1486257"/>
            <a:ext cx="6566773" cy="4586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b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Второй по величине.</a:t>
            </a:r>
            <a:r>
              <a:rPr lang="en-US" sz="110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Через него пролегают важные морские пути, связывающие континенты Европы, Африки и Америки. Это океан великих открытий и путешествий.</a:t>
            </a:r>
            <a:endParaRPr lang="en-US" sz="110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723" y="2106216"/>
            <a:ext cx="6566773" cy="656677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793790" y="2556867"/>
            <a:ext cx="5899071" cy="496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Тёплый, холодный и ледяной</a:t>
            </a:r>
            <a:endParaRPr lang="en-US" sz="3100"/>
          </a:p>
        </p:txBody>
      </p:sp>
      <p:sp>
        <p:nvSpPr>
          <p:cNvPr id="3" name="Text 1"/>
          <p:cNvSpPr/>
          <p:nvPr/>
        </p:nvSpPr>
        <p:spPr>
          <a:xfrm>
            <a:off x="793790" y="3648194"/>
            <a:ext cx="2580918" cy="3177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Индийский океан </a:t>
            </a:r>
            <a:r>
              <a:rPr lang="en-US" sz="1950" b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🐠</a:t>
            </a:r>
            <a:endParaRPr lang="en-US" sz="1950"/>
          </a:p>
        </p:txBody>
      </p:sp>
      <p:sp>
        <p:nvSpPr>
          <p:cNvPr id="4" name="Text 2"/>
          <p:cNvSpPr/>
          <p:nvPr/>
        </p:nvSpPr>
        <p:spPr>
          <a:xfrm>
            <a:off x="793790" y="4085034"/>
            <a:ext cx="4182189" cy="15876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Самый тёплый. В его водах живут удивительные коралловые рифы, где обитают тысячи видов разноцветных рыб и других морских животных. Это настоящий подводный сад!</a:t>
            </a:r>
            <a:endParaRPr lang="en-US" sz="1550"/>
          </a:p>
        </p:txBody>
      </p:sp>
      <p:sp>
        <p:nvSpPr>
          <p:cNvPr id="5" name="Text 3"/>
          <p:cNvSpPr/>
          <p:nvPr/>
        </p:nvSpPr>
        <p:spPr>
          <a:xfrm>
            <a:off x="5223986" y="3648194"/>
            <a:ext cx="3935492" cy="3177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Северный Ледовитый океан </a:t>
            </a:r>
            <a:r>
              <a:rPr lang="en-US" sz="1950" b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🐻‍❄️</a:t>
            </a:r>
            <a:endParaRPr lang="en-US" sz="1950"/>
          </a:p>
        </p:txBody>
      </p:sp>
      <p:sp>
        <p:nvSpPr>
          <p:cNvPr id="6" name="Text 4"/>
          <p:cNvSpPr/>
          <p:nvPr/>
        </p:nvSpPr>
        <p:spPr>
          <a:xfrm>
            <a:off x="5223986" y="4085034"/>
            <a:ext cx="4182308" cy="15876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Самый маленький и холодный. Большую часть года он покрыт толстым слоем льда. Здесь обитают белые медведи, моржи и тюлени, приспособленные к суровым условиям.</a:t>
            </a:r>
            <a:endParaRPr lang="en-US" sz="1550"/>
          </a:p>
        </p:txBody>
      </p:sp>
      <p:sp>
        <p:nvSpPr>
          <p:cNvPr id="7" name="Text 5"/>
          <p:cNvSpPr/>
          <p:nvPr/>
        </p:nvSpPr>
        <p:spPr>
          <a:xfrm>
            <a:off x="9654302" y="3648194"/>
            <a:ext cx="2480905" cy="31777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Южный океан </a:t>
            </a:r>
            <a:r>
              <a:rPr lang="en-US" sz="1950" b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🐧</a:t>
            </a:r>
            <a:endParaRPr lang="en-US" sz="1950"/>
          </a:p>
        </p:txBody>
      </p:sp>
      <p:sp>
        <p:nvSpPr>
          <p:cNvPr id="8" name="Text 6"/>
          <p:cNvSpPr/>
          <p:nvPr/>
        </p:nvSpPr>
        <p:spPr>
          <a:xfrm>
            <a:off x="9654302" y="4085034"/>
            <a:ext cx="4182308" cy="15876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Омывает ледяную Антарктиду. Это дом для многочисленных колоний пингвинов, а также гигантских китов и тюленей. Здесь природа показывает свою мощь и красоту.</a:t>
            </a:r>
            <a:endParaRPr lang="en-US" sz="1550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43470"/>
            <a:ext cx="3969425" cy="496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 что такое море?</a:t>
            </a:r>
            <a:endParaRPr lang="en-US" sz="3100"/>
          </a:p>
        </p:txBody>
      </p:sp>
      <p:sp>
        <p:nvSpPr>
          <p:cNvPr id="4" name="Text 1"/>
          <p:cNvSpPr/>
          <p:nvPr/>
        </p:nvSpPr>
        <p:spPr>
          <a:xfrm>
            <a:off x="1091446" y="3060502"/>
            <a:ext cx="7258764" cy="6350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Море — это часть океана, которая находится у берегов суши и частично отделена от него островами или полуостровами.</a:t>
            </a:r>
            <a:endParaRPr lang="en-US" sz="1550"/>
          </a:p>
        </p:txBody>
      </p:sp>
      <p:sp>
        <p:nvSpPr>
          <p:cNvPr id="5" name="Shape 2"/>
          <p:cNvSpPr/>
          <p:nvPr/>
        </p:nvSpPr>
        <p:spPr>
          <a:xfrm>
            <a:off x="793790" y="2837259"/>
            <a:ext cx="22860" cy="1081564"/>
          </a:xfrm>
          <a:prstGeom prst="rect">
            <a:avLst/>
          </a:prstGeom>
          <a:solidFill>
            <a:srgbClr val="2B0AFF"/>
          </a:solidFill>
        </p:spPr>
        <p:txBody>
          <a:bodyPr/>
          <a:lstStyle/>
          <a:p/>
        </p:txBody>
      </p:sp>
      <p:sp>
        <p:nvSpPr>
          <p:cNvPr id="6" name="Text 3"/>
          <p:cNvSpPr/>
          <p:nvPr/>
        </p:nvSpPr>
        <p:spPr>
          <a:xfrm>
            <a:off x="793790" y="4142065"/>
            <a:ext cx="7556421" cy="6350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Tx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Вода в морях, как правило, солёная, как и в океане, но её солёность может немного отличаться.</a:t>
            </a:r>
            <a:endParaRPr lang="en-US" sz="1550"/>
          </a:p>
        </p:txBody>
      </p:sp>
      <p:sp>
        <p:nvSpPr>
          <p:cNvPr id="7" name="Text 4"/>
          <p:cNvSpPr/>
          <p:nvPr/>
        </p:nvSpPr>
        <p:spPr>
          <a:xfrm>
            <a:off x="793790" y="4846558"/>
            <a:ext cx="7556421" cy="6350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Tx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Всего на Земле насчитывается около </a:t>
            </a:r>
            <a:r>
              <a:rPr lang="en-US" sz="1550" b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90 морей</a:t>
            </a: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каждое из которых имеет свои уникальные особенности.</a:t>
            </a:r>
            <a:endParaRPr lang="en-US" sz="1550"/>
          </a:p>
        </p:txBody>
      </p:sp>
      <p:sp>
        <p:nvSpPr>
          <p:cNvPr id="8" name="Text 5"/>
          <p:cNvSpPr/>
          <p:nvPr/>
        </p:nvSpPr>
        <p:spPr>
          <a:xfrm>
            <a:off x="793790" y="5551051"/>
            <a:ext cx="7556421" cy="6350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Tx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Например, очень известное море для летнего отдыха в России — это </a:t>
            </a:r>
            <a:r>
              <a:rPr lang="en-US" sz="1550">
                <a:solidFill>
                  <a:srgbClr val="2B0A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Чёрное море</a:t>
            </a: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550"/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0812" y="537805"/>
            <a:ext cx="6096238" cy="48791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b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Моря нашей Родины — России</a:t>
            </a:r>
            <a:endParaRPr lang="en-US" sz="3050"/>
          </a:p>
        </p:txBody>
      </p:sp>
      <p:sp>
        <p:nvSpPr>
          <p:cNvPr id="4" name="Text 1"/>
          <p:cNvSpPr/>
          <p:nvPr/>
        </p:nvSpPr>
        <p:spPr>
          <a:xfrm>
            <a:off x="780812" y="1318498"/>
            <a:ext cx="7582376" cy="6248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b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Россию омывают 13 морей!</a:t>
            </a:r>
            <a:r>
              <a:rPr lang="en-US" sz="150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Это очень много, и каждое из них по-своему красиво и важно.</a:t>
            </a:r>
            <a:endParaRPr lang="en-US" sz="1500"/>
          </a:p>
        </p:txBody>
      </p:sp>
      <p:sp>
        <p:nvSpPr>
          <p:cNvPr id="5" name="Shape 2"/>
          <p:cNvSpPr/>
          <p:nvPr/>
        </p:nvSpPr>
        <p:spPr>
          <a:xfrm>
            <a:off x="780812" y="2455664"/>
            <a:ext cx="3693557" cy="2995255"/>
          </a:xfrm>
          <a:prstGeom prst="roundRect">
            <a:avLst>
              <a:gd name="adj" fmla="val 3663"/>
            </a:avLst>
          </a:prstGeom>
          <a:solidFill>
            <a:srgbClr val="FFFFFF"/>
          </a:solidFill>
        </p:spPr>
        <p:txBody>
          <a:bodyPr/>
          <a:lstStyle/>
          <a:p/>
        </p:txBody>
      </p:sp>
      <p:sp>
        <p:nvSpPr>
          <p:cNvPr id="6" name="Shape 3"/>
          <p:cNvSpPr/>
          <p:nvPr/>
        </p:nvSpPr>
        <p:spPr>
          <a:xfrm>
            <a:off x="780812" y="2432804"/>
            <a:ext cx="3693557" cy="91440"/>
          </a:xfrm>
          <a:prstGeom prst="roundRect">
            <a:avLst>
              <a:gd name="adj" fmla="val 89668"/>
            </a:avLst>
          </a:prstGeom>
          <a:solidFill>
            <a:srgbClr val="2B0AFF"/>
          </a:solidFill>
        </p:spPr>
        <p:txBody>
          <a:bodyPr/>
          <a:lstStyle/>
          <a:p/>
        </p:txBody>
      </p:sp>
      <p:sp>
        <p:nvSpPr>
          <p:cNvPr id="7" name="Shape 4"/>
          <p:cNvSpPr/>
          <p:nvPr/>
        </p:nvSpPr>
        <p:spPr>
          <a:xfrm>
            <a:off x="2334816" y="2162889"/>
            <a:ext cx="585549" cy="585549"/>
          </a:xfrm>
          <a:prstGeom prst="roundRect">
            <a:avLst>
              <a:gd name="adj" fmla="val 156161"/>
            </a:avLst>
          </a:prstGeom>
          <a:solidFill>
            <a:srgbClr val="2B0AFF"/>
          </a:solidFill>
        </p:spPr>
        <p:txBody>
          <a:bodyPr/>
          <a:lstStyle/>
          <a:p/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10433" y="2338507"/>
            <a:ext cx="234196" cy="23419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98815" y="2943701"/>
            <a:ext cx="3257550" cy="61007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Северный Ледовитый океан</a:t>
            </a:r>
            <a:endParaRPr lang="en-US" sz="1900"/>
          </a:p>
        </p:txBody>
      </p:sp>
      <p:sp>
        <p:nvSpPr>
          <p:cNvPr id="10" name="Text 6"/>
          <p:cNvSpPr/>
          <p:nvPr/>
        </p:nvSpPr>
        <p:spPr>
          <a:xfrm>
            <a:off x="998815" y="3670816"/>
            <a:ext cx="3257550" cy="1562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 нему относятся такие моря, как Баренцево, Карское, Лаптевых, Восточно-Сибирское и Чукотское. Это холодные, но полные жизни моря.</a:t>
            </a:r>
            <a:endParaRPr lang="en-US" sz="1500"/>
          </a:p>
        </p:txBody>
      </p:sp>
      <p:sp>
        <p:nvSpPr>
          <p:cNvPr id="11" name="Shape 7"/>
          <p:cNvSpPr/>
          <p:nvPr/>
        </p:nvSpPr>
        <p:spPr>
          <a:xfrm>
            <a:off x="4669512" y="2455664"/>
            <a:ext cx="3693676" cy="2995255"/>
          </a:xfrm>
          <a:prstGeom prst="roundRect">
            <a:avLst>
              <a:gd name="adj" fmla="val 3663"/>
            </a:avLst>
          </a:prstGeom>
          <a:solidFill>
            <a:srgbClr val="FFFFFF"/>
          </a:solidFill>
        </p:spPr>
        <p:txBody>
          <a:bodyPr/>
          <a:lstStyle/>
          <a:p/>
        </p:txBody>
      </p:sp>
      <p:sp>
        <p:nvSpPr>
          <p:cNvPr id="12" name="Shape 8"/>
          <p:cNvSpPr/>
          <p:nvPr/>
        </p:nvSpPr>
        <p:spPr>
          <a:xfrm>
            <a:off x="4669512" y="2432804"/>
            <a:ext cx="3693676" cy="91440"/>
          </a:xfrm>
          <a:prstGeom prst="roundRect">
            <a:avLst>
              <a:gd name="adj" fmla="val 89668"/>
            </a:avLst>
          </a:prstGeom>
          <a:solidFill>
            <a:srgbClr val="2B0AFF"/>
          </a:solidFill>
        </p:spPr>
        <p:txBody>
          <a:bodyPr/>
          <a:lstStyle/>
          <a:p/>
        </p:txBody>
      </p:sp>
      <p:sp>
        <p:nvSpPr>
          <p:cNvPr id="13" name="Shape 9"/>
          <p:cNvSpPr/>
          <p:nvPr/>
        </p:nvSpPr>
        <p:spPr>
          <a:xfrm>
            <a:off x="6223516" y="2162889"/>
            <a:ext cx="585549" cy="585549"/>
          </a:xfrm>
          <a:prstGeom prst="roundRect">
            <a:avLst>
              <a:gd name="adj" fmla="val 156161"/>
            </a:avLst>
          </a:prstGeom>
          <a:solidFill>
            <a:srgbClr val="2B0AFF"/>
          </a:solidFill>
        </p:spPr>
        <p:txBody>
          <a:bodyPr/>
          <a:lstStyle/>
          <a:p/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99133" y="2338507"/>
            <a:ext cx="234196" cy="234196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4887516" y="2943701"/>
            <a:ext cx="2440186" cy="30503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Тихий океан</a:t>
            </a:r>
            <a:endParaRPr lang="en-US" sz="1900"/>
          </a:p>
        </p:txBody>
      </p:sp>
      <p:sp>
        <p:nvSpPr>
          <p:cNvPr id="16" name="Text 11"/>
          <p:cNvSpPr/>
          <p:nvPr/>
        </p:nvSpPr>
        <p:spPr>
          <a:xfrm>
            <a:off x="4887516" y="3365778"/>
            <a:ext cx="3257669" cy="1562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 этой стороны Россию омывают Берингово, Охотское и Японское моря. Они славятся богатым подводным миром и суровыми берегами.</a:t>
            </a:r>
            <a:endParaRPr lang="en-US" sz="1500"/>
          </a:p>
        </p:txBody>
      </p:sp>
      <p:sp>
        <p:nvSpPr>
          <p:cNvPr id="17" name="Shape 12"/>
          <p:cNvSpPr/>
          <p:nvPr/>
        </p:nvSpPr>
        <p:spPr>
          <a:xfrm>
            <a:off x="780812" y="5938838"/>
            <a:ext cx="7582376" cy="1752957"/>
          </a:xfrm>
          <a:prstGeom prst="roundRect">
            <a:avLst>
              <a:gd name="adj" fmla="val 6260"/>
            </a:avLst>
          </a:prstGeom>
          <a:solidFill>
            <a:srgbClr val="FFFFFF"/>
          </a:solidFill>
        </p:spPr>
        <p:txBody>
          <a:bodyPr/>
          <a:lstStyle/>
          <a:p/>
        </p:txBody>
      </p:sp>
      <p:sp>
        <p:nvSpPr>
          <p:cNvPr id="18" name="Shape 13"/>
          <p:cNvSpPr/>
          <p:nvPr/>
        </p:nvSpPr>
        <p:spPr>
          <a:xfrm>
            <a:off x="780812" y="5915978"/>
            <a:ext cx="7582376" cy="91440"/>
          </a:xfrm>
          <a:prstGeom prst="roundRect">
            <a:avLst>
              <a:gd name="adj" fmla="val 89668"/>
            </a:avLst>
          </a:prstGeom>
          <a:solidFill>
            <a:srgbClr val="2B0AFF"/>
          </a:solidFill>
        </p:spPr>
        <p:txBody>
          <a:bodyPr/>
          <a:lstStyle/>
          <a:p/>
        </p:txBody>
      </p:sp>
      <p:sp>
        <p:nvSpPr>
          <p:cNvPr id="19" name="Shape 14"/>
          <p:cNvSpPr/>
          <p:nvPr/>
        </p:nvSpPr>
        <p:spPr>
          <a:xfrm>
            <a:off x="4279225" y="5646063"/>
            <a:ext cx="585549" cy="585549"/>
          </a:xfrm>
          <a:prstGeom prst="roundRect">
            <a:avLst>
              <a:gd name="adj" fmla="val 156161"/>
            </a:avLst>
          </a:prstGeom>
          <a:solidFill>
            <a:srgbClr val="2B0AFF"/>
          </a:solidFill>
        </p:spPr>
        <p:txBody>
          <a:bodyPr/>
          <a:lstStyle/>
          <a:p/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54843" y="5821680"/>
            <a:ext cx="234196" cy="234196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998815" y="6426875"/>
            <a:ext cx="2681168" cy="30503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Атлантический океан</a:t>
            </a:r>
            <a:endParaRPr lang="en-US" sz="1900"/>
          </a:p>
        </p:txBody>
      </p:sp>
      <p:sp>
        <p:nvSpPr>
          <p:cNvPr id="22" name="Text 16"/>
          <p:cNvSpPr/>
          <p:nvPr/>
        </p:nvSpPr>
        <p:spPr>
          <a:xfrm>
            <a:off x="998815" y="6848951"/>
            <a:ext cx="7146369" cy="6248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Здесь расположены Чёрное, Балтийское, Азовское моря. Они более тёплые и играют важную роль в торговле и туризме.</a:t>
            </a:r>
            <a:endParaRPr lang="en-US" sz="1500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6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666" y="521613"/>
            <a:ext cx="7626667" cy="9482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b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Пресноводные сокровища: Реки и Озёра</a:t>
            </a:r>
            <a:endParaRPr lang="en-US" sz="2950"/>
          </a:p>
        </p:txBody>
      </p:sp>
      <p:sp>
        <p:nvSpPr>
          <p:cNvPr id="4" name="Shape 1"/>
          <p:cNvSpPr/>
          <p:nvPr/>
        </p:nvSpPr>
        <p:spPr>
          <a:xfrm>
            <a:off x="758666" y="1754267"/>
            <a:ext cx="7626667" cy="2473523"/>
          </a:xfrm>
          <a:prstGeom prst="roundRect">
            <a:avLst>
              <a:gd name="adj" fmla="val 3221"/>
            </a:avLst>
          </a:prstGeom>
          <a:solidFill>
            <a:srgbClr val="D3CCFF"/>
          </a:solidFill>
          <a:ln w="7620">
            <a:solidFill>
              <a:srgbClr val="B9B2E5"/>
            </a:solidFill>
            <a:prstDash val="solid"/>
          </a:ln>
        </p:spPr>
        <p:txBody>
          <a:bodyPr/>
          <a:lstStyle/>
          <a:p/>
        </p:txBody>
      </p:sp>
      <p:sp>
        <p:nvSpPr>
          <p:cNvPr id="5" name="Shape 2"/>
          <p:cNvSpPr/>
          <p:nvPr/>
        </p:nvSpPr>
        <p:spPr>
          <a:xfrm>
            <a:off x="955953" y="1951553"/>
            <a:ext cx="569000" cy="569000"/>
          </a:xfrm>
          <a:prstGeom prst="roundRect">
            <a:avLst>
              <a:gd name="adj" fmla="val 16068692"/>
            </a:avLst>
          </a:prstGeom>
          <a:solidFill>
            <a:srgbClr val="2B0AFF"/>
          </a:solidFill>
        </p:spPr>
        <p:txBody>
          <a:bodyPr/>
          <a:lstStyle/>
          <a:p/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2401" y="2108002"/>
            <a:ext cx="255984" cy="2559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5953" y="2710220"/>
            <a:ext cx="2371130" cy="29646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Реки</a:t>
            </a:r>
            <a:endParaRPr lang="en-US" sz="1850"/>
          </a:p>
        </p:txBody>
      </p:sp>
      <p:sp>
        <p:nvSpPr>
          <p:cNvPr id="8" name="Text 4"/>
          <p:cNvSpPr/>
          <p:nvPr/>
        </p:nvSpPr>
        <p:spPr>
          <a:xfrm>
            <a:off x="955953" y="3120390"/>
            <a:ext cx="7232094" cy="9101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Реки — это природные водные потоки, которые текут по суше и несут свои воды в моря, озёра или другие реки. Они являются источником пресной воды и домом для множества животных.</a:t>
            </a:r>
            <a:endParaRPr lang="en-US" sz="1450"/>
          </a:p>
        </p:txBody>
      </p:sp>
      <p:sp>
        <p:nvSpPr>
          <p:cNvPr id="9" name="Shape 5"/>
          <p:cNvSpPr/>
          <p:nvPr/>
        </p:nvSpPr>
        <p:spPr>
          <a:xfrm>
            <a:off x="758666" y="4417457"/>
            <a:ext cx="7626667" cy="2473523"/>
          </a:xfrm>
          <a:prstGeom prst="roundRect">
            <a:avLst>
              <a:gd name="adj" fmla="val 3221"/>
            </a:avLst>
          </a:prstGeom>
          <a:solidFill>
            <a:srgbClr val="D3CCFF"/>
          </a:solidFill>
          <a:ln w="7620">
            <a:solidFill>
              <a:srgbClr val="B9B2E5"/>
            </a:solidFill>
            <a:prstDash val="solid"/>
          </a:ln>
        </p:spPr>
        <p:txBody>
          <a:bodyPr/>
          <a:lstStyle/>
          <a:p/>
        </p:txBody>
      </p:sp>
      <p:sp>
        <p:nvSpPr>
          <p:cNvPr id="10" name="Shape 6"/>
          <p:cNvSpPr/>
          <p:nvPr/>
        </p:nvSpPr>
        <p:spPr>
          <a:xfrm>
            <a:off x="955953" y="4614743"/>
            <a:ext cx="569000" cy="569000"/>
          </a:xfrm>
          <a:prstGeom prst="roundRect">
            <a:avLst>
              <a:gd name="adj" fmla="val 16068692"/>
            </a:avLst>
          </a:prstGeom>
          <a:solidFill>
            <a:srgbClr val="2B0AFF"/>
          </a:solidFill>
        </p:spPr>
        <p:txBody>
          <a:bodyPr/>
          <a:lstStyle/>
          <a:p/>
        </p:txBody>
      </p:sp>
      <p:sp>
        <p:nvSpPr>
          <p:cNvPr id="11" name="Text 7"/>
          <p:cNvSpPr/>
          <p:nvPr/>
        </p:nvSpPr>
        <p:spPr>
          <a:xfrm>
            <a:off x="955953" y="5373410"/>
            <a:ext cx="2371130" cy="29646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Озёра</a:t>
            </a:r>
            <a:endParaRPr lang="en-US" sz="1850"/>
          </a:p>
        </p:txBody>
      </p:sp>
      <p:sp>
        <p:nvSpPr>
          <p:cNvPr id="12" name="Text 8"/>
          <p:cNvSpPr/>
          <p:nvPr/>
        </p:nvSpPr>
        <p:spPr>
          <a:xfrm>
            <a:off x="955953" y="5783580"/>
            <a:ext cx="7232094" cy="9101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Озёра — это естественные водоёмы, заполненные водой и окружённые со всех сторон сушей. Они бывают пресными и солёными, глубокими и мелкими, но всегда представляют собой уникальные экосистемы.</a:t>
            </a:r>
            <a:endParaRPr lang="en-US" sz="1450"/>
          </a:p>
        </p:txBody>
      </p:sp>
      <p:sp>
        <p:nvSpPr>
          <p:cNvPr id="13" name="Text 9"/>
          <p:cNvSpPr/>
          <p:nvPr/>
        </p:nvSpPr>
        <p:spPr>
          <a:xfrm>
            <a:off x="758666" y="7104340"/>
            <a:ext cx="7626667" cy="60674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 Земле огромное количество рек и озёр, и каждое из них играет свою роль в природе и жизни человека.</a:t>
            </a:r>
            <a:endParaRPr lang="en-US" sz="1450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60032"/>
            <a:ext cx="7320558" cy="496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Загадка природы: Каспийское море</a:t>
            </a:r>
            <a:endParaRPr lang="en-US" sz="3100"/>
          </a:p>
        </p:txBody>
      </p:sp>
      <p:sp>
        <p:nvSpPr>
          <p:cNvPr id="4" name="Text 1"/>
          <p:cNvSpPr/>
          <p:nvPr/>
        </p:nvSpPr>
        <p:spPr>
          <a:xfrm>
            <a:off x="793790" y="2953822"/>
            <a:ext cx="7556421" cy="3175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Самое большое озеро в мире — Каспийское.</a:t>
            </a:r>
            <a:endParaRPr lang="en-US" sz="1550"/>
          </a:p>
        </p:txBody>
      </p:sp>
      <p:sp>
        <p:nvSpPr>
          <p:cNvPr id="5" name="Text 2"/>
          <p:cNvSpPr/>
          <p:nvPr/>
        </p:nvSpPr>
        <p:spPr>
          <a:xfrm>
            <a:off x="1091446" y="3717846"/>
            <a:ext cx="7258764" cy="3175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</a:t>
            </a:r>
            <a:r>
              <a:rPr lang="en-US" sz="1550" i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Постойте, но ведь его называют морем?</a:t>
            </a:r>
            <a:endParaRPr lang="en-US" sz="1550"/>
          </a:p>
        </p:txBody>
      </p:sp>
      <p:sp>
        <p:nvSpPr>
          <p:cNvPr id="6" name="Shape 3"/>
          <p:cNvSpPr/>
          <p:nvPr/>
        </p:nvSpPr>
        <p:spPr>
          <a:xfrm>
            <a:off x="793790" y="3494603"/>
            <a:ext cx="22860" cy="764024"/>
          </a:xfrm>
          <a:prstGeom prst="rect">
            <a:avLst/>
          </a:prstGeom>
          <a:solidFill>
            <a:srgbClr val="2B0AFF"/>
          </a:solidFill>
        </p:spPr>
        <p:txBody>
          <a:bodyPr/>
          <a:lstStyle/>
          <a:p/>
        </p:txBody>
      </p:sp>
      <p:sp>
        <p:nvSpPr>
          <p:cNvPr id="7" name="Text 4"/>
          <p:cNvSpPr/>
          <p:nvPr/>
        </p:nvSpPr>
        <p:spPr>
          <a:xfrm>
            <a:off x="793790" y="4481870"/>
            <a:ext cx="7556421" cy="15876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Всё верно! Его назвали морем за </a:t>
            </a:r>
            <a:r>
              <a:rPr lang="en-US" sz="1550" b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огромные размеры</a:t>
            </a: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и </a:t>
            </a:r>
            <a:r>
              <a:rPr lang="en-US" sz="1550" b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солёную воду</a:t>
            </a: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которая по вкусу напоминает морскую. Но с точки зрения науки это </a:t>
            </a:r>
            <a:r>
              <a:rPr lang="en-US" sz="1550">
                <a:solidFill>
                  <a:srgbClr val="2B0A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озеро</a:t>
            </a: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потому что оно не соединено с Мировым океаном и не имеет прямого стока в него. Каспийское море-озеро — уникальный водоём, который таит в себе множество секретов.</a:t>
            </a:r>
            <a:endParaRPr lang="en-US" sz="1550"/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68</Paragraphs>
  <Slides>11</Slides>
  <Notes>10</Notes>
  <TotalTime>3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7">
      <vt:lpstr>Arial</vt:lpstr>
      <vt:lpstr>Calibri Light</vt:lpstr>
      <vt:lpstr>Calibri</vt:lpstr>
      <vt:lpstr>Inter Bold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cp:lastModifiedBy>Student</cp:lastModifiedBy>
  <cp:revision>2</cp:revision>
  <dcterms:created xsi:type="dcterms:W3CDTF">2025-11-16T21:34:50Z</dcterms:created>
  <dcterms:modified xsi:type="dcterms:W3CDTF">2026-02-04T09:52:06Z</dcterms:modified>
</cp:coreProperties>
</file>