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8" r:id="rId9"/>
    <p:sldId id="269" r:id="rId10"/>
    <p:sldId id="267" r:id="rId11"/>
    <p:sldId id="270" r:id="rId12"/>
    <p:sldId id="271" r:id="rId13"/>
    <p:sldId id="274" r:id="rId14"/>
    <p:sldId id="257" r:id="rId15"/>
    <p:sldId id="258" r:id="rId16"/>
    <p:sldId id="277" r:id="rId17"/>
    <p:sldId id="259" r:id="rId18"/>
    <p:sldId id="273" r:id="rId19"/>
    <p:sldId id="275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79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F2B1D2-CB72-4CDA-BA01-CE40D990E5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2CB7779-0941-43BC-A3E2-FF72776BC6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FE90A1-ACDE-4E91-8FF6-C70700D43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AA156-AD43-46F8-B5AD-BFCA2EC7811E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A5B7ED-0542-429F-8DB9-44EB49E62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580292-AA06-4F58-9899-4CBA7E2B6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6C472-514D-4A0A-842C-5AAB63605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839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B574D4-0AEF-483D-96EF-D0B8A86B3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BA9E012-7C4B-4B5B-8751-7B53BB2B47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F0A367-9B1B-43A8-92B0-271855EC8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AA156-AD43-46F8-B5AD-BFCA2EC7811E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FD72C0-10E3-440B-909B-7D3EB2732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73CDF0-16D4-4F44-9A6C-0A30DC674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6C472-514D-4A0A-842C-5AAB63605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998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EF5AF8C-4464-44C7-AEA3-7B7554E342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0AC83ED-1312-41CE-BAD9-F316765CDB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F55691-95A2-498C-A7F0-5FB937611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AA156-AD43-46F8-B5AD-BFCA2EC7811E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0148CA-FF49-45F7-B9FE-F8318C210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333F3A-4158-4EC4-9A87-FE2B16B2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6C472-514D-4A0A-842C-5AAB63605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57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12D28B-9F6C-4E23-83FA-7D8A48E5F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F8C59C-7098-49F7-9B35-46C4ABFC98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58BC68-59A9-4BAD-8543-342EB0B01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AA156-AD43-46F8-B5AD-BFCA2EC7811E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442280-9801-46F0-8D1C-0F128B06E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2D9E12-10E3-407E-96C8-49EEA951D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6C472-514D-4A0A-842C-5AAB63605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51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1DA38F-A742-4B4D-8BDE-19636F386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B603DC-FC4C-44EA-AD73-56AB8A8AC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63BB5F-C0A8-4C8F-B592-1FC18384D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AA156-AD43-46F8-B5AD-BFCA2EC7811E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B73CA8-18A5-4A40-8B46-D83143338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3F1FD3-B104-4477-83A2-196ED1E45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6C472-514D-4A0A-842C-5AAB63605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615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AF16C8-ED21-4478-85B7-114EC5CBE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9C791F-7D6E-48D3-9862-D1314077D5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CF69CAA-56C2-43D3-833E-CCEA149BF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87F6180-61F7-43F6-BFEA-2B9E98C3D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AA156-AD43-46F8-B5AD-BFCA2EC7811E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44782B7-CC39-4F72-88AD-41FB861B6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AA01739-BA85-436B-B862-08326D751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6C472-514D-4A0A-842C-5AAB63605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761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F3E73A-B695-41D2-88BA-A849420D7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F2155F-5D19-4008-ACBE-24D9148E25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D04D51A-8C7E-43BA-8D8D-4CABAD35E1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048452F-56F8-4595-AA38-9303B56E06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418F117-F659-45D4-B96A-ADB2B2CBCA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92654F1-A44A-440F-AB42-AD0F4630D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AA156-AD43-46F8-B5AD-BFCA2EC7811E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926D762-802C-4ACE-94A2-54C7F2F2F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C1327FB-FD8E-4AA8-82B4-8D364F50C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6C472-514D-4A0A-842C-5AAB63605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297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14FAE3-D001-4F09-9343-4B857C9CD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2DFAF5D-57B0-4751-976E-F10A2B68D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AA156-AD43-46F8-B5AD-BFCA2EC7811E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2071478-F5EC-46A5-8E6D-2BFBE9997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94C251D-7DA9-4D45-B828-EAE685D3F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6C472-514D-4A0A-842C-5AAB63605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599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FA8E6DA-C021-495C-B1F0-B8243E49A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AA156-AD43-46F8-B5AD-BFCA2EC7811E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19638C3-C313-468C-8296-EC3205B91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7FD36F4-524D-4699-9F72-C873E6EBF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6C472-514D-4A0A-842C-5AAB63605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265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CE74D5-FFA5-4322-AFAF-68A340C1A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1C0713-840A-4D33-96EA-6D1FC8497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1F4D86D-D109-41F9-8765-C4EFA82362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12B570-4871-4ED6-B00E-A82CEC8D6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AA156-AD43-46F8-B5AD-BFCA2EC7811E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40F0A5C-300A-4031-AA23-778E83141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0D39BB-EAA0-411B-9720-22AC6A18F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6C472-514D-4A0A-842C-5AAB63605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282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D9C2C3-7C19-4460-A40E-01DD7FCD1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9AF7E4F-4F81-4102-BDDF-DC4B9D671F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76D4C9D-7EC2-47CB-9B2D-EA427F2535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485D669-41EE-4F82-88E6-55DCBA704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AA156-AD43-46F8-B5AD-BFCA2EC7811E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DAEB372-FD49-44AC-82D5-26D3EB926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1D625E2-3A3F-4CD4-A2E3-BD3CF59D0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6C472-514D-4A0A-842C-5AAB63605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329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578E78-0DE5-492E-9624-E90627A04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8A1D1E-8C46-4336-909A-0D74DFBFF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9726A1-0653-4D53-9FCB-B68E16C090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AA156-AD43-46F8-B5AD-BFCA2EC7811E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A015A9-7610-4E15-8C2D-2097A01505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827DAD-7511-490A-9F2B-3C78B5E91C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6C472-514D-4A0A-842C-5AAB63605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349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034EACECB4903459E7D7F9CBB886ADB34BEC0C72FD9650659225928081D47DFF9A7C93606106778BDCE02EC1FB3B628B7F09CD66D222C5YDO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756C272D59866BB1F994B71112BD04D21455A09F0E0EF9D0CF256CC9385B4347BC4F2FCECB1B73AD4F62A8492E011924EE81954273831BAAtAf1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B492E4A421BC3C1B43F572166360E07A659E40DEE382745231D7AC5CAF5770190E59F18DD42B74E05578FF27E9A3774D580FEF21F9B2D573tFFA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pd.nalog.ru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FB90AD355D99082B137BFAC720684C2049615409F54E4B6955B4E39A185E30E5D0C73989DED0170EB00E08381A1E9A4074096C238E744509B1n6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4BB163-0707-4674-BA69-6BFC376EEA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21048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Особенности закупок у субъектов малого и среднего предпринимательства в рамках 223-ФЗ с 1.01.2022 г. </a:t>
            </a:r>
          </a:p>
        </p:txBody>
      </p:sp>
    </p:spTree>
    <p:extLst>
      <p:ext uri="{BB962C8B-B14F-4D97-AF65-F5344CB8AC3E}">
        <p14:creationId xmlns:p14="http://schemas.microsoft.com/office/powerpoint/2010/main" val="3804178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9BA2A1-13E2-4D8F-BEEB-2A461EEF2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5940"/>
            <a:ext cx="10515600" cy="64204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Перечень мероприятий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BFEDA5-09B4-4C30-9D87-F7C8D8B56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7166"/>
            <a:ext cx="10515600" cy="4604130"/>
          </a:xfrm>
        </p:spPr>
        <p:txBody>
          <a:bodyPr>
            <a:noAutofit/>
          </a:bodyPr>
          <a:lstStyle/>
          <a:p>
            <a:r>
              <a:rPr lang="ru-RU" sz="3600" dirty="0"/>
              <a:t>1. Внести в Положение о закупке главу о закупках у </a:t>
            </a:r>
            <a:r>
              <a:rPr lang="ru-RU" sz="3600" dirty="0" err="1"/>
              <a:t>СМиСП</a:t>
            </a:r>
            <a:r>
              <a:rPr lang="ru-RU" sz="3600" dirty="0"/>
              <a:t>.</a:t>
            </a:r>
          </a:p>
          <a:p>
            <a:r>
              <a:rPr lang="ru-RU" sz="3600" dirty="0"/>
              <a:t>2. Утвердить перечень товаров, закупаемых у </a:t>
            </a:r>
            <a:r>
              <a:rPr lang="ru-RU" sz="3600" dirty="0" err="1"/>
              <a:t>СМиСП</a:t>
            </a:r>
            <a:endParaRPr lang="ru-RU" sz="3600" dirty="0"/>
          </a:p>
          <a:p>
            <a:r>
              <a:rPr lang="ru-RU" sz="3600" dirty="0"/>
              <a:t>3. Включить в план закупок новый раздел у </a:t>
            </a:r>
            <a:r>
              <a:rPr lang="ru-RU" sz="3600" dirty="0" err="1"/>
              <a:t>СМиСП</a:t>
            </a:r>
            <a:r>
              <a:rPr lang="ru-RU" sz="3600" dirty="0"/>
              <a:t> – </a:t>
            </a:r>
            <a:r>
              <a:rPr lang="ru-RU" sz="2000" dirty="0"/>
              <a:t>указать сумму, которая не учитывается для расчета объема у </a:t>
            </a:r>
            <a:r>
              <a:rPr lang="ru-RU" sz="2000" dirty="0" err="1"/>
              <a:t>СмиСП</a:t>
            </a:r>
            <a:r>
              <a:rPr lang="ru-RU" sz="2000" dirty="0"/>
              <a:t> в рамках п. 7 ПП1352, предусмотреть не менее 20% СГОД</a:t>
            </a:r>
          </a:p>
          <a:p>
            <a:r>
              <a:rPr lang="ru-RU" sz="3600" dirty="0"/>
              <a:t>4. Провести закупки у </a:t>
            </a:r>
            <a:r>
              <a:rPr lang="ru-RU" sz="3600" dirty="0" err="1"/>
              <a:t>СМиСП</a:t>
            </a:r>
            <a:r>
              <a:rPr lang="ru-RU" sz="3600" dirty="0"/>
              <a:t> в необходимом объеме.</a:t>
            </a:r>
          </a:p>
          <a:p>
            <a:r>
              <a:rPr lang="ru-RU" sz="3600" dirty="0"/>
              <a:t>5. Разместить отчет о закупках у </a:t>
            </a:r>
            <a:r>
              <a:rPr lang="ru-RU" sz="3600" dirty="0" err="1"/>
              <a:t>СМиСП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992267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82EC56-567D-4F33-9394-38DA210A8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8461"/>
          </a:xfrm>
        </p:spPr>
        <p:txBody>
          <a:bodyPr/>
          <a:lstStyle/>
          <a:p>
            <a:r>
              <a:rPr lang="ru-RU" b="1" dirty="0"/>
              <a:t>Утверждение перечня закупок у </a:t>
            </a:r>
            <a:r>
              <a:rPr lang="ru-RU" b="1" dirty="0" err="1"/>
              <a:t>СМиСП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640D59-88B4-48A9-B113-0E9F4E5D3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8538"/>
            <a:ext cx="10515600" cy="4868425"/>
          </a:xfrm>
        </p:spPr>
        <p:txBody>
          <a:bodyPr>
            <a:normAutofit/>
          </a:bodyPr>
          <a:lstStyle/>
          <a:p>
            <a:pPr marL="415290" indent="0">
              <a:lnSpc>
                <a:spcPct val="100000"/>
              </a:lnSpc>
              <a:spcBef>
                <a:spcPts val="95"/>
              </a:spcBef>
              <a:buNone/>
            </a:pPr>
            <a:r>
              <a:rPr lang="ru-RU" sz="2800" dirty="0">
                <a:latin typeface="Times New Roman"/>
                <a:cs typeface="Times New Roman"/>
              </a:rPr>
              <a:t>Для</a:t>
            </a:r>
            <a:r>
              <a:rPr lang="ru-RU" sz="2800" spc="-5" dirty="0">
                <a:latin typeface="Times New Roman"/>
                <a:cs typeface="Times New Roman"/>
              </a:rPr>
              <a:t> </a:t>
            </a:r>
            <a:r>
              <a:rPr lang="ru-RU" sz="2800" spc="-40" dirty="0">
                <a:latin typeface="Times New Roman"/>
                <a:cs typeface="Times New Roman"/>
              </a:rPr>
              <a:t>осуществления закупок</a:t>
            </a:r>
            <a:r>
              <a:rPr lang="ru-RU" sz="2800" spc="-10" dirty="0">
                <a:latin typeface="Times New Roman"/>
                <a:cs typeface="Times New Roman"/>
              </a:rPr>
              <a:t> исключительно у </a:t>
            </a:r>
            <a:r>
              <a:rPr lang="ru-RU" sz="2800" spc="-10" dirty="0" err="1">
                <a:latin typeface="Times New Roman"/>
                <a:cs typeface="Times New Roman"/>
              </a:rPr>
              <a:t>СМиСП</a:t>
            </a:r>
            <a:r>
              <a:rPr lang="ru-RU" sz="2800" spc="-10" dirty="0">
                <a:latin typeface="Times New Roman"/>
                <a:cs typeface="Times New Roman"/>
              </a:rPr>
              <a:t> </a:t>
            </a:r>
            <a:r>
              <a:rPr lang="ru-RU" sz="2800" spc="-20" dirty="0">
                <a:latin typeface="Times New Roman"/>
                <a:cs typeface="Times New Roman"/>
              </a:rPr>
              <a:t>заказчики</a:t>
            </a:r>
            <a:r>
              <a:rPr lang="ru-RU" sz="2800" spc="-160" dirty="0">
                <a:latin typeface="Times New Roman"/>
                <a:cs typeface="Times New Roman"/>
              </a:rPr>
              <a:t> </a:t>
            </a:r>
            <a:r>
              <a:rPr lang="ru-RU" sz="2800" spc="-50" dirty="0">
                <a:latin typeface="Times New Roman"/>
                <a:cs typeface="Times New Roman"/>
              </a:rPr>
              <a:t>ОБЯЗАНЫ </a:t>
            </a:r>
            <a:r>
              <a:rPr lang="ru-RU" sz="2800" spc="-20" dirty="0">
                <a:latin typeface="Times New Roman"/>
                <a:cs typeface="Times New Roman"/>
              </a:rPr>
              <a:t>утвердить</a:t>
            </a:r>
            <a:r>
              <a:rPr lang="ru-RU" sz="2800" spc="5" dirty="0">
                <a:latin typeface="Times New Roman"/>
                <a:cs typeface="Times New Roman"/>
              </a:rPr>
              <a:t> </a:t>
            </a:r>
            <a:r>
              <a:rPr lang="ru-RU" sz="2800" spc="-10" dirty="0">
                <a:latin typeface="Times New Roman"/>
                <a:cs typeface="Times New Roman"/>
              </a:rPr>
              <a:t>перечень товаров, работ, услуг на основе ОКПД2, который включает в себя наименование ТРУ и соответствующий код  </a:t>
            </a:r>
            <a:r>
              <a:rPr lang="ru-RU" sz="2800" i="1" spc="-40" dirty="0">
                <a:latin typeface="Times New Roman"/>
                <a:cs typeface="Times New Roman"/>
              </a:rPr>
              <a:t>(с </a:t>
            </a:r>
            <a:r>
              <a:rPr lang="ru-RU" sz="2800" i="1" spc="-35" dirty="0">
                <a:latin typeface="Times New Roman"/>
                <a:cs typeface="Times New Roman"/>
              </a:rPr>
              <a:t> </a:t>
            </a:r>
            <a:r>
              <a:rPr lang="ru-RU" sz="2800" i="1" spc="-40" dirty="0">
                <a:latin typeface="Times New Roman"/>
                <a:cs typeface="Times New Roman"/>
              </a:rPr>
              <a:t>обязательным</a:t>
            </a:r>
            <a:r>
              <a:rPr lang="ru-RU" sz="2800" i="1" spc="-10" dirty="0">
                <a:latin typeface="Times New Roman"/>
                <a:cs typeface="Times New Roman"/>
              </a:rPr>
              <a:t> </a:t>
            </a:r>
            <a:r>
              <a:rPr lang="ru-RU" sz="2800" i="1" spc="-40" dirty="0">
                <a:latin typeface="Times New Roman"/>
                <a:cs typeface="Times New Roman"/>
              </a:rPr>
              <a:t>указанием</a:t>
            </a:r>
            <a:r>
              <a:rPr lang="ru-RU" sz="2800" i="1" spc="15" dirty="0">
                <a:latin typeface="Times New Roman"/>
                <a:cs typeface="Times New Roman"/>
              </a:rPr>
              <a:t> </a:t>
            </a:r>
            <a:r>
              <a:rPr lang="ru-RU" sz="2800" i="1" spc="-10" dirty="0">
                <a:latin typeface="Times New Roman"/>
                <a:cs typeface="Times New Roman"/>
              </a:rPr>
              <a:t>разделов,</a:t>
            </a:r>
            <a:r>
              <a:rPr lang="ru-RU" sz="2800" i="1" spc="-40" dirty="0">
                <a:latin typeface="Times New Roman"/>
                <a:cs typeface="Times New Roman"/>
              </a:rPr>
              <a:t> </a:t>
            </a:r>
            <a:r>
              <a:rPr lang="ru-RU" sz="2800" i="1" dirty="0">
                <a:latin typeface="Times New Roman"/>
                <a:cs typeface="Times New Roman"/>
              </a:rPr>
              <a:t>классов</a:t>
            </a:r>
            <a:r>
              <a:rPr lang="ru-RU" sz="2800" i="1" spc="-5" dirty="0">
                <a:latin typeface="Times New Roman"/>
                <a:cs typeface="Times New Roman"/>
              </a:rPr>
              <a:t> и </a:t>
            </a:r>
            <a:r>
              <a:rPr lang="ru-RU" sz="2800" i="1" dirty="0">
                <a:latin typeface="Times New Roman"/>
                <a:cs typeface="Times New Roman"/>
              </a:rPr>
              <a:t> </a:t>
            </a:r>
            <a:r>
              <a:rPr lang="ru-RU" sz="2800" i="1" spc="-60" dirty="0">
                <a:latin typeface="Times New Roman"/>
                <a:cs typeface="Times New Roman"/>
              </a:rPr>
              <a:t>рекомендуемым</a:t>
            </a:r>
            <a:r>
              <a:rPr lang="ru-RU" sz="2800" i="1" spc="-80" dirty="0">
                <a:latin typeface="Times New Roman"/>
                <a:cs typeface="Times New Roman"/>
              </a:rPr>
              <a:t> </a:t>
            </a:r>
            <a:r>
              <a:rPr lang="ru-RU" sz="2800" i="1" spc="-40" dirty="0">
                <a:latin typeface="Times New Roman"/>
                <a:cs typeface="Times New Roman"/>
              </a:rPr>
              <a:t>указанием</a:t>
            </a:r>
            <a:r>
              <a:rPr lang="ru-RU" sz="2800" i="1" spc="-35" dirty="0">
                <a:latin typeface="Times New Roman"/>
                <a:cs typeface="Times New Roman"/>
              </a:rPr>
              <a:t> </a:t>
            </a:r>
            <a:r>
              <a:rPr lang="ru-RU" sz="2800" i="1" spc="-5" dirty="0">
                <a:latin typeface="Times New Roman"/>
                <a:cs typeface="Times New Roman"/>
              </a:rPr>
              <a:t>подклассов,</a:t>
            </a:r>
            <a:r>
              <a:rPr lang="ru-RU" sz="2800" i="1" spc="35" dirty="0">
                <a:latin typeface="Times New Roman"/>
                <a:cs typeface="Times New Roman"/>
              </a:rPr>
              <a:t> </a:t>
            </a:r>
            <a:r>
              <a:rPr lang="ru-RU" sz="2800" i="1" spc="-15" dirty="0">
                <a:latin typeface="Times New Roman"/>
                <a:cs typeface="Times New Roman"/>
              </a:rPr>
              <a:t>групп</a:t>
            </a:r>
            <a:r>
              <a:rPr lang="ru-RU" sz="2800" i="1" spc="-90" dirty="0">
                <a:latin typeface="Times New Roman"/>
                <a:cs typeface="Times New Roman"/>
              </a:rPr>
              <a:t> </a:t>
            </a:r>
            <a:r>
              <a:rPr lang="ru-RU" sz="2800" i="1" spc="-5" dirty="0">
                <a:latin typeface="Times New Roman"/>
                <a:cs typeface="Times New Roman"/>
              </a:rPr>
              <a:t>и </a:t>
            </a:r>
            <a:r>
              <a:rPr lang="ru-RU" sz="2800" i="1" spc="-10" dirty="0">
                <a:latin typeface="Times New Roman"/>
                <a:cs typeface="Times New Roman"/>
              </a:rPr>
              <a:t>подгрупп, </a:t>
            </a:r>
            <a:r>
              <a:rPr lang="ru-RU" sz="2800" i="1" spc="-5" dirty="0">
                <a:latin typeface="Times New Roman"/>
                <a:cs typeface="Times New Roman"/>
              </a:rPr>
              <a:t>видов </a:t>
            </a:r>
            <a:r>
              <a:rPr lang="ru-RU" sz="2800" i="1" spc="-10" dirty="0">
                <a:latin typeface="Times New Roman"/>
                <a:cs typeface="Times New Roman"/>
              </a:rPr>
              <a:t>продукции </a:t>
            </a:r>
            <a:r>
              <a:rPr lang="ru-RU" sz="2800" i="1" spc="-15" dirty="0">
                <a:latin typeface="Times New Roman"/>
                <a:cs typeface="Times New Roman"/>
              </a:rPr>
              <a:t>(услуг, </a:t>
            </a:r>
            <a:r>
              <a:rPr lang="ru-RU" sz="2800" i="1" spc="-10" dirty="0">
                <a:latin typeface="Times New Roman"/>
                <a:cs typeface="Times New Roman"/>
              </a:rPr>
              <a:t>работ), </a:t>
            </a:r>
            <a:r>
              <a:rPr lang="ru-RU" sz="2800" i="1" spc="-5" dirty="0">
                <a:latin typeface="Times New Roman"/>
                <a:cs typeface="Times New Roman"/>
              </a:rPr>
              <a:t>а </a:t>
            </a:r>
            <a:r>
              <a:rPr lang="ru-RU" sz="2800" i="1" dirty="0">
                <a:latin typeface="Times New Roman"/>
                <a:cs typeface="Times New Roman"/>
              </a:rPr>
              <a:t> </a:t>
            </a:r>
            <a:r>
              <a:rPr lang="ru-RU" sz="2800" i="1" spc="-5" dirty="0">
                <a:latin typeface="Times New Roman"/>
                <a:cs typeface="Times New Roman"/>
              </a:rPr>
              <a:t>также </a:t>
            </a:r>
            <a:r>
              <a:rPr lang="ru-RU" sz="2800" i="1" spc="-15" dirty="0">
                <a:latin typeface="Times New Roman"/>
                <a:cs typeface="Times New Roman"/>
              </a:rPr>
              <a:t>категорий </a:t>
            </a:r>
            <a:r>
              <a:rPr lang="ru-RU" sz="2800" i="1" spc="-5" dirty="0">
                <a:latin typeface="Times New Roman"/>
                <a:cs typeface="Times New Roman"/>
              </a:rPr>
              <a:t>и </a:t>
            </a:r>
            <a:r>
              <a:rPr lang="ru-RU" sz="2800" i="1" spc="-20" dirty="0">
                <a:latin typeface="Times New Roman"/>
                <a:cs typeface="Times New Roman"/>
              </a:rPr>
              <a:t>подкатегорий </a:t>
            </a:r>
            <a:r>
              <a:rPr lang="ru-RU" sz="2800" i="1" spc="-15" dirty="0">
                <a:latin typeface="Times New Roman"/>
                <a:cs typeface="Times New Roman"/>
              </a:rPr>
              <a:t>продукции </a:t>
            </a:r>
            <a:r>
              <a:rPr lang="ru-RU" sz="2800" i="1" spc="-785" dirty="0">
                <a:latin typeface="Times New Roman"/>
                <a:cs typeface="Times New Roman"/>
              </a:rPr>
              <a:t> </a:t>
            </a:r>
            <a:r>
              <a:rPr lang="ru-RU" sz="2800" i="1" spc="-15" dirty="0">
                <a:latin typeface="Times New Roman"/>
                <a:cs typeface="Times New Roman"/>
              </a:rPr>
              <a:t>(услуг,</a:t>
            </a:r>
            <a:r>
              <a:rPr lang="ru-RU" sz="2800" i="1" spc="-10" dirty="0">
                <a:latin typeface="Times New Roman"/>
                <a:cs typeface="Times New Roman"/>
              </a:rPr>
              <a:t> работ).</a:t>
            </a:r>
            <a:endParaRPr lang="ru-RU" sz="2800" dirty="0">
              <a:latin typeface="Times New Roman"/>
              <a:cs typeface="Times New Roman"/>
            </a:endParaRPr>
          </a:p>
          <a:p>
            <a:pPr marL="12700" marR="374015" indent="0">
              <a:lnSpc>
                <a:spcPct val="90000"/>
              </a:lnSpc>
              <a:spcBef>
                <a:spcPts val="475"/>
              </a:spcBef>
              <a:buNone/>
            </a:pPr>
            <a:r>
              <a:rPr lang="ru-RU" sz="2800" spc="-10" dirty="0">
                <a:latin typeface="Times New Roman"/>
                <a:cs typeface="Times New Roman"/>
              </a:rPr>
              <a:t> Заказчик размещает перечень в ЕИС, а также на сайте заказчика  в информационно-телекоммуникационной сети  "Интернет".</a:t>
            </a:r>
          </a:p>
          <a:p>
            <a:pPr marL="12700" marR="374015" indent="0">
              <a:lnSpc>
                <a:spcPct val="90000"/>
              </a:lnSpc>
              <a:spcBef>
                <a:spcPts val="475"/>
              </a:spcBef>
              <a:buNone/>
            </a:pPr>
            <a:endParaRPr lang="ru-RU" sz="2800" dirty="0">
              <a:latin typeface="Times New Roman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3E170B-F1D5-4C63-9648-E026A41141BC}"/>
              </a:ext>
            </a:extLst>
          </p:cNvPr>
          <p:cNvSpPr txBox="1"/>
          <p:nvPr/>
        </p:nvSpPr>
        <p:spPr>
          <a:xfrm>
            <a:off x="204952" y="5549462"/>
            <a:ext cx="117768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Заказчик не правомерно проводит закупку исключительно у </a:t>
            </a:r>
            <a:r>
              <a:rPr lang="ru-RU" sz="2000" dirty="0" err="1"/>
              <a:t>СМиСП</a:t>
            </a:r>
            <a:r>
              <a:rPr lang="ru-RU" sz="2000" dirty="0"/>
              <a:t>, т.к. предмет закупки – «оказание брокерских услуг», т.к. в утвержденном им перечни такие закупки отсутствуют.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35B796-4DC1-42A2-AED1-A56CE4168675}"/>
              </a:ext>
            </a:extLst>
          </p:cNvPr>
          <p:cNvSpPr txBox="1"/>
          <p:nvPr/>
        </p:nvSpPr>
        <p:spPr>
          <a:xfrm>
            <a:off x="4146331" y="6381915"/>
            <a:ext cx="8045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Решение Московского УФАС по делу 077/07/00-5515/2021 от 05.04.2021</a:t>
            </a:r>
          </a:p>
        </p:txBody>
      </p:sp>
    </p:spTree>
    <p:extLst>
      <p:ext uri="{BB962C8B-B14F-4D97-AF65-F5344CB8AC3E}">
        <p14:creationId xmlns:p14="http://schemas.microsoft.com/office/powerpoint/2010/main" val="947501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B95ABD-1F34-4E9E-BD73-8EAF2203A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Особенности закупок товаров, работ, услуг, включенных в перечень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91D80F-FAEB-4E44-B0F3-5C9F1E4B9A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59410" marR="5080" indent="-344805">
              <a:lnSpc>
                <a:spcPct val="81200"/>
              </a:lnSpc>
              <a:spcBef>
                <a:spcPts val="1215"/>
              </a:spcBef>
              <a:buClr>
                <a:srgbClr val="EEA02C"/>
              </a:buClr>
              <a:buSzPct val="69565"/>
              <a:buFont typeface="Wingdings"/>
              <a:buChar char=""/>
              <a:tabLst>
                <a:tab pos="359410" algn="l"/>
                <a:tab pos="360045" algn="l"/>
              </a:tabLst>
            </a:pPr>
            <a:r>
              <a:rPr lang="ru-RU" sz="2800" b="1" dirty="0">
                <a:latin typeface="Times New Roman"/>
                <a:cs typeface="Times New Roman"/>
              </a:rPr>
              <a:t>В </a:t>
            </a:r>
            <a:r>
              <a:rPr lang="ru-RU" sz="2800" b="1" spc="-5" dirty="0">
                <a:latin typeface="Times New Roman"/>
                <a:cs typeface="Times New Roman"/>
              </a:rPr>
              <a:t>случае </a:t>
            </a:r>
            <a:r>
              <a:rPr lang="ru-RU" sz="2800" b="1" spc="5" dirty="0">
                <a:latin typeface="Times New Roman"/>
                <a:cs typeface="Times New Roman"/>
              </a:rPr>
              <a:t>если </a:t>
            </a:r>
            <a:r>
              <a:rPr lang="ru-RU" sz="2800" b="1" spc="-35" dirty="0">
                <a:latin typeface="Times New Roman"/>
                <a:cs typeface="Times New Roman"/>
              </a:rPr>
              <a:t>начальная </a:t>
            </a:r>
            <a:r>
              <a:rPr lang="ru-RU" sz="2800" b="1" spc="-15" dirty="0">
                <a:latin typeface="Times New Roman"/>
                <a:cs typeface="Times New Roman"/>
              </a:rPr>
              <a:t>(максимальная) </a:t>
            </a:r>
            <a:r>
              <a:rPr lang="ru-RU" sz="2800" b="1" spc="-5" dirty="0">
                <a:latin typeface="Times New Roman"/>
                <a:cs typeface="Times New Roman"/>
              </a:rPr>
              <a:t>цена </a:t>
            </a:r>
            <a:r>
              <a:rPr lang="ru-RU" sz="2800" b="1" spc="-35" dirty="0">
                <a:latin typeface="Times New Roman"/>
                <a:cs typeface="Times New Roman"/>
              </a:rPr>
              <a:t>договора </a:t>
            </a:r>
            <a:r>
              <a:rPr lang="ru-RU" sz="2800" b="1" spc="-30" dirty="0">
                <a:latin typeface="Times New Roman"/>
                <a:cs typeface="Times New Roman"/>
              </a:rPr>
              <a:t> </a:t>
            </a:r>
            <a:r>
              <a:rPr lang="ru-RU" sz="2800" b="1" dirty="0">
                <a:latin typeface="Times New Roman"/>
                <a:cs typeface="Times New Roman"/>
              </a:rPr>
              <a:t>(</a:t>
            </a:r>
            <a:r>
              <a:rPr lang="ru-RU" sz="2800" b="1" spc="-10" dirty="0">
                <a:latin typeface="Times New Roman"/>
                <a:cs typeface="Times New Roman"/>
              </a:rPr>
              <a:t>ц</a:t>
            </a:r>
            <a:r>
              <a:rPr lang="ru-RU" sz="2800" b="1" spc="5" dirty="0">
                <a:latin typeface="Times New Roman"/>
                <a:cs typeface="Times New Roman"/>
              </a:rPr>
              <a:t>е</a:t>
            </a:r>
            <a:r>
              <a:rPr lang="ru-RU" sz="2800" b="1" spc="-10" dirty="0">
                <a:latin typeface="Times New Roman"/>
                <a:cs typeface="Times New Roman"/>
              </a:rPr>
              <a:t>н</a:t>
            </a:r>
            <a:r>
              <a:rPr lang="ru-RU" sz="2800" b="1" dirty="0">
                <a:latin typeface="Times New Roman"/>
                <a:cs typeface="Times New Roman"/>
              </a:rPr>
              <a:t>а</a:t>
            </a:r>
            <a:r>
              <a:rPr lang="ru-RU" sz="2800" b="1" spc="-25" dirty="0">
                <a:latin typeface="Times New Roman"/>
                <a:cs typeface="Times New Roman"/>
              </a:rPr>
              <a:t> </a:t>
            </a:r>
            <a:r>
              <a:rPr lang="ru-RU" sz="2800" b="1" spc="-5" dirty="0">
                <a:latin typeface="Times New Roman"/>
                <a:cs typeface="Times New Roman"/>
              </a:rPr>
              <a:t>л</a:t>
            </a:r>
            <a:r>
              <a:rPr lang="ru-RU" sz="2800" b="1" spc="-25" dirty="0">
                <a:latin typeface="Times New Roman"/>
                <a:cs typeface="Times New Roman"/>
              </a:rPr>
              <a:t>о</a:t>
            </a:r>
            <a:r>
              <a:rPr lang="ru-RU" sz="2800" b="1" spc="15" dirty="0">
                <a:latin typeface="Times New Roman"/>
                <a:cs typeface="Times New Roman"/>
              </a:rPr>
              <a:t>т</a:t>
            </a:r>
            <a:r>
              <a:rPr lang="ru-RU" sz="2800" b="1" dirty="0">
                <a:latin typeface="Times New Roman"/>
                <a:cs typeface="Times New Roman"/>
              </a:rPr>
              <a:t>а)</a:t>
            </a:r>
            <a:r>
              <a:rPr lang="ru-RU" sz="2800" b="1" spc="-75" dirty="0">
                <a:latin typeface="Times New Roman"/>
                <a:cs typeface="Times New Roman"/>
              </a:rPr>
              <a:t> </a:t>
            </a:r>
            <a:r>
              <a:rPr lang="ru-RU" sz="2800" b="1" spc="-10" dirty="0">
                <a:latin typeface="Times New Roman"/>
                <a:cs typeface="Times New Roman"/>
              </a:rPr>
              <a:t>н</a:t>
            </a:r>
            <a:r>
              <a:rPr lang="ru-RU" sz="2800" b="1" dirty="0">
                <a:latin typeface="Times New Roman"/>
                <a:cs typeface="Times New Roman"/>
              </a:rPr>
              <a:t>а</a:t>
            </a:r>
            <a:r>
              <a:rPr lang="ru-RU" sz="2800" b="1" spc="10" dirty="0">
                <a:latin typeface="Times New Roman"/>
                <a:cs typeface="Times New Roman"/>
              </a:rPr>
              <a:t> </a:t>
            </a:r>
            <a:r>
              <a:rPr lang="ru-RU" sz="2800" b="1" spc="-10" dirty="0">
                <a:latin typeface="Times New Roman"/>
                <a:cs typeface="Times New Roman"/>
              </a:rPr>
              <a:t>п</a:t>
            </a:r>
            <a:r>
              <a:rPr lang="ru-RU" sz="2800" b="1" dirty="0">
                <a:latin typeface="Times New Roman"/>
                <a:cs typeface="Times New Roman"/>
              </a:rPr>
              <a:t>ос</a:t>
            </a:r>
            <a:r>
              <a:rPr lang="ru-RU" sz="2800" b="1" spc="20" dirty="0">
                <a:latin typeface="Times New Roman"/>
                <a:cs typeface="Times New Roman"/>
              </a:rPr>
              <a:t>т</a:t>
            </a:r>
            <a:r>
              <a:rPr lang="ru-RU" sz="2800" b="1" dirty="0">
                <a:latin typeface="Times New Roman"/>
                <a:cs typeface="Times New Roman"/>
              </a:rPr>
              <a:t>ав</a:t>
            </a:r>
            <a:r>
              <a:rPr lang="ru-RU" sz="2800" b="1" spc="-60" dirty="0">
                <a:latin typeface="Times New Roman"/>
                <a:cs typeface="Times New Roman"/>
              </a:rPr>
              <a:t>к</a:t>
            </a:r>
            <a:r>
              <a:rPr lang="ru-RU" sz="2800" b="1" dirty="0">
                <a:latin typeface="Times New Roman"/>
                <a:cs typeface="Times New Roman"/>
              </a:rPr>
              <a:t>у</a:t>
            </a:r>
            <a:r>
              <a:rPr lang="ru-RU" sz="2800" b="1" spc="-95" dirty="0">
                <a:latin typeface="Times New Roman"/>
                <a:cs typeface="Times New Roman"/>
              </a:rPr>
              <a:t> </a:t>
            </a:r>
            <a:r>
              <a:rPr lang="ru-RU" sz="2800" b="1" spc="-55" dirty="0">
                <a:latin typeface="Times New Roman"/>
                <a:cs typeface="Times New Roman"/>
              </a:rPr>
              <a:t>т</a:t>
            </a:r>
            <a:r>
              <a:rPr lang="ru-RU" sz="2800" b="1" spc="-75" dirty="0">
                <a:latin typeface="Times New Roman"/>
                <a:cs typeface="Times New Roman"/>
              </a:rPr>
              <a:t>о</a:t>
            </a:r>
            <a:r>
              <a:rPr lang="ru-RU" sz="2800" b="1" spc="-25" dirty="0">
                <a:latin typeface="Times New Roman"/>
                <a:cs typeface="Times New Roman"/>
              </a:rPr>
              <a:t>в</a:t>
            </a:r>
            <a:r>
              <a:rPr lang="ru-RU" sz="2800" b="1" spc="-30" dirty="0">
                <a:latin typeface="Times New Roman"/>
                <a:cs typeface="Times New Roman"/>
              </a:rPr>
              <a:t>а</a:t>
            </a:r>
            <a:r>
              <a:rPr lang="ru-RU" sz="2800" b="1" spc="-35" dirty="0">
                <a:latin typeface="Times New Roman"/>
                <a:cs typeface="Times New Roman"/>
              </a:rPr>
              <a:t>р</a:t>
            </a:r>
            <a:r>
              <a:rPr lang="ru-RU" sz="2800" b="1" spc="-75" dirty="0">
                <a:latin typeface="Times New Roman"/>
                <a:cs typeface="Times New Roman"/>
              </a:rPr>
              <a:t>о</a:t>
            </a:r>
            <a:r>
              <a:rPr lang="ru-RU" sz="2800" b="1" spc="-25" dirty="0">
                <a:latin typeface="Times New Roman"/>
                <a:cs typeface="Times New Roman"/>
              </a:rPr>
              <a:t>в</a:t>
            </a:r>
            <a:r>
              <a:rPr lang="ru-RU" sz="2800" b="1" dirty="0">
                <a:latin typeface="Times New Roman"/>
                <a:cs typeface="Times New Roman"/>
              </a:rPr>
              <a:t>,</a:t>
            </a:r>
            <a:r>
              <a:rPr lang="ru-RU" sz="2800" b="1" spc="-120" dirty="0">
                <a:latin typeface="Times New Roman"/>
                <a:cs typeface="Times New Roman"/>
              </a:rPr>
              <a:t> </a:t>
            </a:r>
            <a:r>
              <a:rPr lang="ru-RU" sz="2800" b="1" spc="-25" dirty="0">
                <a:latin typeface="Times New Roman"/>
                <a:cs typeface="Times New Roman"/>
              </a:rPr>
              <a:t>вы</a:t>
            </a:r>
            <a:r>
              <a:rPr lang="ru-RU" sz="2800" b="1" spc="-35" dirty="0">
                <a:latin typeface="Times New Roman"/>
                <a:cs typeface="Times New Roman"/>
              </a:rPr>
              <a:t>п</a:t>
            </a:r>
            <a:r>
              <a:rPr lang="ru-RU" sz="2800" b="1" spc="-50" dirty="0">
                <a:latin typeface="Times New Roman"/>
                <a:cs typeface="Times New Roman"/>
              </a:rPr>
              <a:t>о</a:t>
            </a:r>
            <a:r>
              <a:rPr lang="ru-RU" sz="2800" b="1" spc="-25" dirty="0">
                <a:latin typeface="Times New Roman"/>
                <a:cs typeface="Times New Roman"/>
              </a:rPr>
              <a:t>л</a:t>
            </a:r>
            <a:r>
              <a:rPr lang="ru-RU" sz="2800" b="1" spc="-35" dirty="0">
                <a:latin typeface="Times New Roman"/>
                <a:cs typeface="Times New Roman"/>
              </a:rPr>
              <a:t>н</a:t>
            </a:r>
            <a:r>
              <a:rPr lang="ru-RU" sz="2800" b="1" spc="-20" dirty="0">
                <a:latin typeface="Times New Roman"/>
                <a:cs typeface="Times New Roman"/>
              </a:rPr>
              <a:t>е</a:t>
            </a:r>
            <a:r>
              <a:rPr lang="ru-RU" sz="2800" b="1" spc="-35" dirty="0">
                <a:latin typeface="Times New Roman"/>
                <a:cs typeface="Times New Roman"/>
              </a:rPr>
              <a:t>ни</a:t>
            </a:r>
            <a:r>
              <a:rPr lang="ru-RU" sz="2800" b="1" dirty="0">
                <a:latin typeface="Times New Roman"/>
                <a:cs typeface="Times New Roman"/>
              </a:rPr>
              <a:t>е</a:t>
            </a:r>
            <a:r>
              <a:rPr lang="ru-RU" sz="2800" b="1" spc="55" dirty="0">
                <a:latin typeface="Times New Roman"/>
                <a:cs typeface="Times New Roman"/>
              </a:rPr>
              <a:t> </a:t>
            </a:r>
            <a:r>
              <a:rPr lang="ru-RU" sz="2800" b="1" spc="-60" dirty="0">
                <a:latin typeface="Times New Roman"/>
                <a:cs typeface="Times New Roman"/>
              </a:rPr>
              <a:t>р</a:t>
            </a:r>
            <a:r>
              <a:rPr lang="ru-RU" sz="2800" b="1" spc="-50" dirty="0">
                <a:latin typeface="Times New Roman"/>
                <a:cs typeface="Times New Roman"/>
              </a:rPr>
              <a:t>а</a:t>
            </a:r>
            <a:r>
              <a:rPr lang="ru-RU" sz="2800" b="1" spc="-75" dirty="0">
                <a:latin typeface="Times New Roman"/>
                <a:cs typeface="Times New Roman"/>
              </a:rPr>
              <a:t>бо</a:t>
            </a:r>
            <a:r>
              <a:rPr lang="ru-RU" sz="2800" b="1" spc="-225" dirty="0">
                <a:latin typeface="Times New Roman"/>
                <a:cs typeface="Times New Roman"/>
              </a:rPr>
              <a:t>т</a:t>
            </a:r>
            <a:r>
              <a:rPr lang="ru-RU" sz="2800" b="1" dirty="0">
                <a:latin typeface="Times New Roman"/>
                <a:cs typeface="Times New Roman"/>
              </a:rPr>
              <a:t>,  </a:t>
            </a:r>
            <a:r>
              <a:rPr lang="ru-RU" sz="2800" b="1" spc="-5" dirty="0">
                <a:latin typeface="Times New Roman"/>
                <a:cs typeface="Times New Roman"/>
              </a:rPr>
              <a:t>оказание </a:t>
            </a:r>
            <a:r>
              <a:rPr lang="ru-RU" sz="2800" b="1" spc="-35" dirty="0">
                <a:latin typeface="Times New Roman"/>
                <a:cs typeface="Times New Roman"/>
              </a:rPr>
              <a:t>услуг </a:t>
            </a:r>
            <a:r>
              <a:rPr lang="ru-RU" sz="28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НЕ </a:t>
            </a:r>
            <a:r>
              <a:rPr lang="ru-RU" sz="2800" b="1" dirty="0">
                <a:solidFill>
                  <a:srgbClr val="C00000"/>
                </a:solidFill>
                <a:latin typeface="Times New Roman"/>
                <a:cs typeface="Times New Roman"/>
              </a:rPr>
              <a:t>ПРЕВЫШАЕТ 200 МИЛЛИОНОВ </a:t>
            </a:r>
            <a:r>
              <a:rPr lang="ru-RU" sz="28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ru-RU" sz="2800" b="1" spc="-65" dirty="0">
                <a:solidFill>
                  <a:srgbClr val="C00000"/>
                </a:solidFill>
                <a:latin typeface="Times New Roman"/>
                <a:cs typeface="Times New Roman"/>
              </a:rPr>
              <a:t>Р</a:t>
            </a:r>
            <a:r>
              <a:rPr lang="ru-RU" sz="2800" b="1" spc="-40" dirty="0">
                <a:solidFill>
                  <a:srgbClr val="C00000"/>
                </a:solidFill>
                <a:latin typeface="Times New Roman"/>
                <a:cs typeface="Times New Roman"/>
              </a:rPr>
              <a:t>УБ</a:t>
            </a:r>
            <a:r>
              <a:rPr lang="ru-RU" sz="28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Л</a:t>
            </a:r>
            <a:r>
              <a:rPr lang="ru-RU" sz="28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Е</a:t>
            </a:r>
            <a:r>
              <a:rPr lang="ru-RU" sz="28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Й</a:t>
            </a:r>
            <a:r>
              <a:rPr lang="ru-RU" sz="2800" b="1" spc="-1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ru-RU" sz="2800" b="1" dirty="0">
                <a:latin typeface="Times New Roman"/>
                <a:cs typeface="Times New Roman"/>
              </a:rPr>
              <a:t>и</a:t>
            </a:r>
            <a:r>
              <a:rPr lang="ru-RU" sz="2800" b="1" spc="-10" dirty="0">
                <a:latin typeface="Times New Roman"/>
                <a:cs typeface="Times New Roman"/>
              </a:rPr>
              <a:t> </a:t>
            </a:r>
            <a:r>
              <a:rPr lang="ru-RU" sz="2800" b="1" dirty="0">
                <a:latin typeface="Times New Roman"/>
                <a:cs typeface="Times New Roman"/>
              </a:rPr>
              <a:t>у</a:t>
            </a:r>
            <a:r>
              <a:rPr lang="ru-RU" sz="2800" b="1" spc="-30" dirty="0">
                <a:latin typeface="Times New Roman"/>
                <a:cs typeface="Times New Roman"/>
              </a:rPr>
              <a:t>к</a:t>
            </a:r>
            <a:r>
              <a:rPr lang="ru-RU" sz="2800" b="1" dirty="0">
                <a:latin typeface="Times New Roman"/>
                <a:cs typeface="Times New Roman"/>
              </a:rPr>
              <a:t>а</a:t>
            </a:r>
            <a:r>
              <a:rPr lang="ru-RU" sz="2800" b="1" spc="5" dirty="0">
                <a:latin typeface="Times New Roman"/>
                <a:cs typeface="Times New Roman"/>
              </a:rPr>
              <a:t>з</a:t>
            </a:r>
            <a:r>
              <a:rPr lang="ru-RU" sz="2800" b="1" dirty="0">
                <a:latin typeface="Times New Roman"/>
                <a:cs typeface="Times New Roman"/>
              </a:rPr>
              <a:t>а</a:t>
            </a:r>
            <a:r>
              <a:rPr lang="ru-RU" sz="2800" b="1" spc="-30" dirty="0">
                <a:latin typeface="Times New Roman"/>
                <a:cs typeface="Times New Roman"/>
              </a:rPr>
              <a:t>н</a:t>
            </a:r>
            <a:r>
              <a:rPr lang="ru-RU" sz="2800" b="1" spc="-5" dirty="0">
                <a:latin typeface="Times New Roman"/>
                <a:cs typeface="Times New Roman"/>
              </a:rPr>
              <a:t>ны</a:t>
            </a:r>
            <a:r>
              <a:rPr lang="ru-RU" sz="2800" b="1" dirty="0">
                <a:latin typeface="Times New Roman"/>
                <a:cs typeface="Times New Roman"/>
              </a:rPr>
              <a:t>е</a:t>
            </a:r>
            <a:r>
              <a:rPr lang="ru-RU" sz="2800" b="1" spc="-100" dirty="0">
                <a:latin typeface="Times New Roman"/>
                <a:cs typeface="Times New Roman"/>
              </a:rPr>
              <a:t> </a:t>
            </a:r>
            <a:r>
              <a:rPr lang="ru-RU" sz="2800" b="1" spc="-55" dirty="0">
                <a:latin typeface="Times New Roman"/>
                <a:cs typeface="Times New Roman"/>
              </a:rPr>
              <a:t>т</a:t>
            </a:r>
            <a:r>
              <a:rPr lang="ru-RU" sz="2800" b="1" spc="-75" dirty="0">
                <a:latin typeface="Times New Roman"/>
                <a:cs typeface="Times New Roman"/>
              </a:rPr>
              <a:t>о</a:t>
            </a:r>
            <a:r>
              <a:rPr lang="ru-RU" sz="2800" b="1" spc="-25" dirty="0">
                <a:latin typeface="Times New Roman"/>
                <a:cs typeface="Times New Roman"/>
              </a:rPr>
              <a:t>в</a:t>
            </a:r>
            <a:r>
              <a:rPr lang="ru-RU" sz="2800" b="1" spc="-30" dirty="0">
                <a:latin typeface="Times New Roman"/>
                <a:cs typeface="Times New Roman"/>
              </a:rPr>
              <a:t>а</a:t>
            </a:r>
            <a:r>
              <a:rPr lang="ru-RU" sz="2800" b="1" spc="-35" dirty="0">
                <a:latin typeface="Times New Roman"/>
                <a:cs typeface="Times New Roman"/>
              </a:rPr>
              <a:t>р</a:t>
            </a:r>
            <a:r>
              <a:rPr lang="ru-RU" sz="2800" b="1" spc="-20" dirty="0">
                <a:latin typeface="Times New Roman"/>
                <a:cs typeface="Times New Roman"/>
              </a:rPr>
              <a:t>ы</a:t>
            </a:r>
            <a:r>
              <a:rPr lang="ru-RU" sz="2800" b="1" dirty="0">
                <a:latin typeface="Times New Roman"/>
                <a:cs typeface="Times New Roman"/>
              </a:rPr>
              <a:t>,</a:t>
            </a:r>
            <a:r>
              <a:rPr lang="ru-RU" sz="2800" b="1" spc="-45" dirty="0">
                <a:latin typeface="Times New Roman"/>
                <a:cs typeface="Times New Roman"/>
              </a:rPr>
              <a:t> </a:t>
            </a:r>
            <a:r>
              <a:rPr lang="ru-RU" sz="2800" b="1" spc="-35" dirty="0">
                <a:latin typeface="Times New Roman"/>
                <a:cs typeface="Times New Roman"/>
              </a:rPr>
              <a:t>р</a:t>
            </a:r>
            <a:r>
              <a:rPr lang="ru-RU" sz="2800" b="1" spc="-30" dirty="0">
                <a:latin typeface="Times New Roman"/>
                <a:cs typeface="Times New Roman"/>
              </a:rPr>
              <a:t>а</a:t>
            </a:r>
            <a:r>
              <a:rPr lang="ru-RU" sz="2800" b="1" spc="-50" dirty="0">
                <a:latin typeface="Times New Roman"/>
                <a:cs typeface="Times New Roman"/>
              </a:rPr>
              <a:t>бо</a:t>
            </a:r>
            <a:r>
              <a:rPr lang="ru-RU" sz="2800" b="1" spc="-30" dirty="0">
                <a:latin typeface="Times New Roman"/>
                <a:cs typeface="Times New Roman"/>
              </a:rPr>
              <a:t>т</a:t>
            </a:r>
            <a:r>
              <a:rPr lang="ru-RU" sz="2800" b="1" spc="-20" dirty="0">
                <a:latin typeface="Times New Roman"/>
                <a:cs typeface="Times New Roman"/>
              </a:rPr>
              <a:t>ы</a:t>
            </a:r>
            <a:r>
              <a:rPr lang="ru-RU" sz="2800" b="1" dirty="0">
                <a:latin typeface="Times New Roman"/>
                <a:cs typeface="Times New Roman"/>
              </a:rPr>
              <a:t>,</a:t>
            </a:r>
            <a:r>
              <a:rPr lang="ru-RU" sz="2800" b="1" spc="-5" dirty="0">
                <a:latin typeface="Times New Roman"/>
                <a:cs typeface="Times New Roman"/>
              </a:rPr>
              <a:t> </a:t>
            </a:r>
            <a:r>
              <a:rPr lang="ru-RU" sz="2800" b="1" spc="-100" dirty="0">
                <a:latin typeface="Times New Roman"/>
                <a:cs typeface="Times New Roman"/>
              </a:rPr>
              <a:t>у</a:t>
            </a:r>
            <a:r>
              <a:rPr lang="ru-RU" sz="2800" b="1" spc="-20" dirty="0">
                <a:latin typeface="Times New Roman"/>
                <a:cs typeface="Times New Roman"/>
              </a:rPr>
              <a:t>с</a:t>
            </a:r>
            <a:r>
              <a:rPr lang="ru-RU" sz="2800" b="1" spc="-25" dirty="0">
                <a:latin typeface="Times New Roman"/>
                <a:cs typeface="Times New Roman"/>
              </a:rPr>
              <a:t>л</a:t>
            </a:r>
            <a:r>
              <a:rPr lang="ru-RU" sz="2800" b="1" spc="-30" dirty="0">
                <a:latin typeface="Times New Roman"/>
                <a:cs typeface="Times New Roman"/>
              </a:rPr>
              <a:t>у</a:t>
            </a:r>
            <a:r>
              <a:rPr lang="ru-RU" sz="2800" b="1" spc="-20" dirty="0">
                <a:latin typeface="Times New Roman"/>
                <a:cs typeface="Times New Roman"/>
              </a:rPr>
              <a:t>г</a:t>
            </a:r>
            <a:r>
              <a:rPr lang="ru-RU" sz="2800" b="1" dirty="0">
                <a:latin typeface="Times New Roman"/>
                <a:cs typeface="Times New Roman"/>
              </a:rPr>
              <a:t>и</a:t>
            </a:r>
            <a:r>
              <a:rPr lang="ru-RU" sz="2800" b="1" spc="-5" dirty="0">
                <a:latin typeface="Times New Roman"/>
                <a:cs typeface="Times New Roman"/>
              </a:rPr>
              <a:t> </a:t>
            </a:r>
            <a:r>
              <a:rPr lang="ru-RU" sz="2800" b="1" spc="-25" dirty="0">
                <a:latin typeface="Times New Roman"/>
                <a:cs typeface="Times New Roman"/>
              </a:rPr>
              <a:t>в</a:t>
            </a:r>
            <a:r>
              <a:rPr lang="ru-RU" sz="2800" b="1" spc="-35" dirty="0">
                <a:latin typeface="Times New Roman"/>
                <a:cs typeface="Times New Roman"/>
              </a:rPr>
              <a:t>к</a:t>
            </a:r>
            <a:r>
              <a:rPr lang="ru-RU" sz="2800" b="1" spc="-25" dirty="0">
                <a:latin typeface="Times New Roman"/>
                <a:cs typeface="Times New Roman"/>
              </a:rPr>
              <a:t>л</a:t>
            </a:r>
            <a:r>
              <a:rPr lang="ru-RU" sz="2800" b="1" spc="-130" dirty="0">
                <a:latin typeface="Times New Roman"/>
                <a:cs typeface="Times New Roman"/>
              </a:rPr>
              <a:t>ю</a:t>
            </a:r>
            <a:r>
              <a:rPr lang="ru-RU" sz="2800" b="1" spc="-30" dirty="0">
                <a:latin typeface="Times New Roman"/>
                <a:cs typeface="Times New Roman"/>
              </a:rPr>
              <a:t>ч</a:t>
            </a:r>
            <a:r>
              <a:rPr lang="ru-RU" sz="2800" b="1" spc="-20" dirty="0">
                <a:latin typeface="Times New Roman"/>
                <a:cs typeface="Times New Roman"/>
              </a:rPr>
              <a:t>е</a:t>
            </a:r>
            <a:r>
              <a:rPr lang="ru-RU" sz="2800" b="1" spc="-35" dirty="0">
                <a:latin typeface="Times New Roman"/>
                <a:cs typeface="Times New Roman"/>
              </a:rPr>
              <a:t>н</a:t>
            </a:r>
            <a:r>
              <a:rPr lang="ru-RU" sz="2800" b="1" spc="5" dirty="0">
                <a:latin typeface="Times New Roman"/>
                <a:cs typeface="Times New Roman"/>
              </a:rPr>
              <a:t>ы</a:t>
            </a:r>
            <a:r>
              <a:rPr lang="ru-RU" sz="2800" b="1" spc="-30" dirty="0">
                <a:latin typeface="Times New Roman"/>
                <a:cs typeface="Times New Roman"/>
              </a:rPr>
              <a:t> </a:t>
            </a:r>
            <a:r>
              <a:rPr lang="ru-RU" sz="2800" b="1" dirty="0">
                <a:latin typeface="Times New Roman"/>
                <a:cs typeface="Times New Roman"/>
              </a:rPr>
              <a:t>в  </a:t>
            </a:r>
            <a:r>
              <a:rPr lang="ru-RU" sz="2800" b="1" spc="-30" dirty="0">
                <a:latin typeface="Times New Roman"/>
                <a:cs typeface="Times New Roman"/>
              </a:rPr>
              <a:t>перечень, заказчик </a:t>
            </a:r>
            <a:r>
              <a:rPr lang="ru-RU" sz="28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ОБЯЗАН </a:t>
            </a:r>
            <a:r>
              <a:rPr lang="ru-RU" sz="2800" b="1" dirty="0">
                <a:latin typeface="Times New Roman"/>
                <a:cs typeface="Times New Roman"/>
              </a:rPr>
              <a:t>осуществить </a:t>
            </a:r>
            <a:r>
              <a:rPr lang="ru-RU" sz="2800" b="1" spc="-5" dirty="0">
                <a:latin typeface="Times New Roman"/>
                <a:cs typeface="Times New Roman"/>
              </a:rPr>
              <a:t>закупки </a:t>
            </a:r>
            <a:r>
              <a:rPr lang="ru-RU" sz="2800" b="1" dirty="0">
                <a:latin typeface="Times New Roman"/>
                <a:cs typeface="Times New Roman"/>
              </a:rPr>
              <a:t>таких </a:t>
            </a:r>
            <a:r>
              <a:rPr lang="ru-RU" sz="2800" b="1" spc="5" dirty="0">
                <a:latin typeface="Times New Roman"/>
                <a:cs typeface="Times New Roman"/>
              </a:rPr>
              <a:t> </a:t>
            </a:r>
            <a:r>
              <a:rPr lang="ru-RU" sz="2800" b="1" spc="-40" dirty="0">
                <a:latin typeface="Times New Roman"/>
                <a:cs typeface="Times New Roman"/>
              </a:rPr>
              <a:t>товаров, </a:t>
            </a:r>
            <a:r>
              <a:rPr lang="ru-RU" sz="2800" b="1" spc="-80" dirty="0">
                <a:latin typeface="Times New Roman"/>
                <a:cs typeface="Times New Roman"/>
              </a:rPr>
              <a:t>работ, </a:t>
            </a:r>
            <a:r>
              <a:rPr lang="ru-RU" sz="2800" b="1" spc="-35" dirty="0">
                <a:latin typeface="Times New Roman"/>
                <a:cs typeface="Times New Roman"/>
              </a:rPr>
              <a:t>услуг </a:t>
            </a:r>
            <a:r>
              <a:rPr lang="ru-RU" sz="2800" b="1" dirty="0">
                <a:latin typeface="Times New Roman"/>
                <a:cs typeface="Times New Roman"/>
              </a:rPr>
              <a:t>у </a:t>
            </a:r>
            <a:r>
              <a:rPr lang="ru-RU" sz="2800" b="1" spc="-45" dirty="0">
                <a:latin typeface="Times New Roman"/>
                <a:cs typeface="Times New Roman"/>
              </a:rPr>
              <a:t>субъектов </a:t>
            </a:r>
            <a:r>
              <a:rPr lang="ru-RU" sz="2800" b="1" spc="-30" dirty="0">
                <a:latin typeface="Times New Roman"/>
                <a:cs typeface="Times New Roman"/>
              </a:rPr>
              <a:t>малого </a:t>
            </a:r>
            <a:r>
              <a:rPr lang="ru-RU" sz="2800" b="1" dirty="0">
                <a:latin typeface="Times New Roman"/>
                <a:cs typeface="Times New Roman"/>
              </a:rPr>
              <a:t>и </a:t>
            </a:r>
            <a:r>
              <a:rPr lang="ru-RU" sz="2800" b="1" spc="-30" dirty="0">
                <a:latin typeface="Times New Roman"/>
                <a:cs typeface="Times New Roman"/>
              </a:rPr>
              <a:t>среднего </a:t>
            </a:r>
            <a:r>
              <a:rPr lang="ru-RU" sz="2800" b="1" spc="-25" dirty="0">
                <a:latin typeface="Times New Roman"/>
                <a:cs typeface="Times New Roman"/>
              </a:rPr>
              <a:t> </a:t>
            </a:r>
            <a:r>
              <a:rPr lang="ru-RU" sz="2800" b="1" spc="-30" dirty="0">
                <a:latin typeface="Times New Roman"/>
                <a:cs typeface="Times New Roman"/>
              </a:rPr>
              <a:t>предпринимательства.</a:t>
            </a:r>
            <a:endParaRPr lang="ru-RU"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EEA02C"/>
              </a:buClr>
              <a:buFont typeface="Wingdings"/>
              <a:buChar char=""/>
            </a:pPr>
            <a:endParaRPr lang="ru-RU" sz="3600" dirty="0">
              <a:latin typeface="Times New Roman"/>
              <a:cs typeface="Times New Roman"/>
            </a:endParaRPr>
          </a:p>
          <a:p>
            <a:pPr marL="359410" marR="193675" indent="-344805">
              <a:lnSpc>
                <a:spcPct val="81000"/>
              </a:lnSpc>
              <a:spcBef>
                <a:spcPts val="5"/>
              </a:spcBef>
              <a:buClr>
                <a:srgbClr val="EEA02C"/>
              </a:buClr>
              <a:buSzPct val="69565"/>
              <a:buFont typeface="Wingdings"/>
              <a:buChar char=""/>
              <a:tabLst>
                <a:tab pos="359410" algn="l"/>
                <a:tab pos="360045" algn="l"/>
              </a:tabLst>
            </a:pPr>
            <a:r>
              <a:rPr lang="ru-RU" sz="2800" b="1" dirty="0">
                <a:latin typeface="Times New Roman"/>
                <a:cs typeface="Times New Roman"/>
              </a:rPr>
              <a:t>В </a:t>
            </a:r>
            <a:r>
              <a:rPr lang="ru-RU" sz="2800" b="1" spc="-5" dirty="0">
                <a:latin typeface="Times New Roman"/>
                <a:cs typeface="Times New Roman"/>
              </a:rPr>
              <a:t>случае </a:t>
            </a:r>
            <a:r>
              <a:rPr lang="ru-RU" sz="2800" b="1" spc="5" dirty="0">
                <a:latin typeface="Times New Roman"/>
                <a:cs typeface="Times New Roman"/>
              </a:rPr>
              <a:t>если </a:t>
            </a:r>
            <a:r>
              <a:rPr lang="ru-RU" sz="2800" b="1" spc="-35" dirty="0">
                <a:latin typeface="Times New Roman"/>
                <a:cs typeface="Times New Roman"/>
              </a:rPr>
              <a:t>начальная </a:t>
            </a:r>
            <a:r>
              <a:rPr lang="ru-RU" sz="2800" b="1" spc="-15" dirty="0">
                <a:latin typeface="Times New Roman"/>
                <a:cs typeface="Times New Roman"/>
              </a:rPr>
              <a:t>(максимальная) </a:t>
            </a:r>
            <a:r>
              <a:rPr lang="ru-RU" sz="2800" b="1" spc="-5" dirty="0">
                <a:latin typeface="Times New Roman"/>
                <a:cs typeface="Times New Roman"/>
              </a:rPr>
              <a:t>цена </a:t>
            </a:r>
            <a:r>
              <a:rPr lang="ru-RU" sz="2800" b="1" spc="-35" dirty="0">
                <a:latin typeface="Times New Roman"/>
                <a:cs typeface="Times New Roman"/>
              </a:rPr>
              <a:t>договора </a:t>
            </a:r>
            <a:r>
              <a:rPr lang="ru-RU" sz="2800" b="1" spc="-30" dirty="0">
                <a:latin typeface="Times New Roman"/>
                <a:cs typeface="Times New Roman"/>
              </a:rPr>
              <a:t> </a:t>
            </a:r>
            <a:r>
              <a:rPr lang="ru-RU" sz="2800" b="1" dirty="0">
                <a:latin typeface="Times New Roman"/>
                <a:cs typeface="Times New Roman"/>
              </a:rPr>
              <a:t>(</a:t>
            </a:r>
            <a:r>
              <a:rPr lang="ru-RU" sz="2800" b="1" spc="-10" dirty="0">
                <a:latin typeface="Times New Roman"/>
                <a:cs typeface="Times New Roman"/>
              </a:rPr>
              <a:t>ц</a:t>
            </a:r>
            <a:r>
              <a:rPr lang="ru-RU" sz="2800" b="1" spc="5" dirty="0">
                <a:latin typeface="Times New Roman"/>
                <a:cs typeface="Times New Roman"/>
              </a:rPr>
              <a:t>е</a:t>
            </a:r>
            <a:r>
              <a:rPr lang="ru-RU" sz="2800" b="1" spc="-10" dirty="0">
                <a:latin typeface="Times New Roman"/>
                <a:cs typeface="Times New Roman"/>
              </a:rPr>
              <a:t>н</a:t>
            </a:r>
            <a:r>
              <a:rPr lang="ru-RU" sz="2800" b="1" dirty="0">
                <a:latin typeface="Times New Roman"/>
                <a:cs typeface="Times New Roman"/>
              </a:rPr>
              <a:t>а</a:t>
            </a:r>
            <a:r>
              <a:rPr lang="ru-RU" sz="2800" b="1" spc="-25" dirty="0">
                <a:latin typeface="Times New Roman"/>
                <a:cs typeface="Times New Roman"/>
              </a:rPr>
              <a:t> </a:t>
            </a:r>
            <a:r>
              <a:rPr lang="ru-RU" sz="2800" b="1" spc="-5" dirty="0">
                <a:latin typeface="Times New Roman"/>
                <a:cs typeface="Times New Roman"/>
              </a:rPr>
              <a:t>л</a:t>
            </a:r>
            <a:r>
              <a:rPr lang="ru-RU" sz="2800" b="1" spc="-25" dirty="0">
                <a:latin typeface="Times New Roman"/>
                <a:cs typeface="Times New Roman"/>
              </a:rPr>
              <a:t>о</a:t>
            </a:r>
            <a:r>
              <a:rPr lang="ru-RU" sz="2800" b="1" spc="15" dirty="0">
                <a:latin typeface="Times New Roman"/>
                <a:cs typeface="Times New Roman"/>
              </a:rPr>
              <a:t>т</a:t>
            </a:r>
            <a:r>
              <a:rPr lang="ru-RU" sz="2800" b="1" dirty="0">
                <a:latin typeface="Times New Roman"/>
                <a:cs typeface="Times New Roman"/>
              </a:rPr>
              <a:t>а)</a:t>
            </a:r>
            <a:r>
              <a:rPr lang="ru-RU" sz="2800" b="1" spc="-75" dirty="0">
                <a:latin typeface="Times New Roman"/>
                <a:cs typeface="Times New Roman"/>
              </a:rPr>
              <a:t> </a:t>
            </a:r>
            <a:r>
              <a:rPr lang="ru-RU" sz="2800" b="1" spc="-10" dirty="0">
                <a:latin typeface="Times New Roman"/>
                <a:cs typeface="Times New Roman"/>
              </a:rPr>
              <a:t>н</a:t>
            </a:r>
            <a:r>
              <a:rPr lang="ru-RU" sz="2800" b="1" dirty="0">
                <a:latin typeface="Times New Roman"/>
                <a:cs typeface="Times New Roman"/>
              </a:rPr>
              <a:t>а</a:t>
            </a:r>
            <a:r>
              <a:rPr lang="ru-RU" sz="2800" b="1" spc="10" dirty="0">
                <a:latin typeface="Times New Roman"/>
                <a:cs typeface="Times New Roman"/>
              </a:rPr>
              <a:t> </a:t>
            </a:r>
            <a:r>
              <a:rPr lang="ru-RU" sz="2800" b="1" spc="-10" dirty="0">
                <a:latin typeface="Times New Roman"/>
                <a:cs typeface="Times New Roman"/>
              </a:rPr>
              <a:t>п</a:t>
            </a:r>
            <a:r>
              <a:rPr lang="ru-RU" sz="2800" b="1" dirty="0">
                <a:latin typeface="Times New Roman"/>
                <a:cs typeface="Times New Roman"/>
              </a:rPr>
              <a:t>ос</a:t>
            </a:r>
            <a:r>
              <a:rPr lang="ru-RU" sz="2800" b="1" spc="20" dirty="0">
                <a:latin typeface="Times New Roman"/>
                <a:cs typeface="Times New Roman"/>
              </a:rPr>
              <a:t>т</a:t>
            </a:r>
            <a:r>
              <a:rPr lang="ru-RU" sz="2800" b="1" dirty="0">
                <a:latin typeface="Times New Roman"/>
                <a:cs typeface="Times New Roman"/>
              </a:rPr>
              <a:t>ав</a:t>
            </a:r>
            <a:r>
              <a:rPr lang="ru-RU" sz="2800" b="1" spc="-60" dirty="0">
                <a:latin typeface="Times New Roman"/>
                <a:cs typeface="Times New Roman"/>
              </a:rPr>
              <a:t>к</a:t>
            </a:r>
            <a:r>
              <a:rPr lang="ru-RU" sz="2800" b="1" dirty="0">
                <a:latin typeface="Times New Roman"/>
                <a:cs typeface="Times New Roman"/>
              </a:rPr>
              <a:t>у</a:t>
            </a:r>
            <a:r>
              <a:rPr lang="ru-RU" sz="2800" b="1" spc="-95" dirty="0">
                <a:latin typeface="Times New Roman"/>
                <a:cs typeface="Times New Roman"/>
              </a:rPr>
              <a:t> </a:t>
            </a:r>
            <a:r>
              <a:rPr lang="ru-RU" sz="2800" b="1" spc="-55" dirty="0">
                <a:latin typeface="Times New Roman"/>
                <a:cs typeface="Times New Roman"/>
              </a:rPr>
              <a:t>т</a:t>
            </a:r>
            <a:r>
              <a:rPr lang="ru-RU" sz="2800" b="1" spc="-75" dirty="0">
                <a:latin typeface="Times New Roman"/>
                <a:cs typeface="Times New Roman"/>
              </a:rPr>
              <a:t>о</a:t>
            </a:r>
            <a:r>
              <a:rPr lang="ru-RU" sz="2800" b="1" spc="-25" dirty="0">
                <a:latin typeface="Times New Roman"/>
                <a:cs typeface="Times New Roman"/>
              </a:rPr>
              <a:t>в</a:t>
            </a:r>
            <a:r>
              <a:rPr lang="ru-RU" sz="2800" b="1" spc="-30" dirty="0">
                <a:latin typeface="Times New Roman"/>
                <a:cs typeface="Times New Roman"/>
              </a:rPr>
              <a:t>а</a:t>
            </a:r>
            <a:r>
              <a:rPr lang="ru-RU" sz="2800" b="1" spc="-35" dirty="0">
                <a:latin typeface="Times New Roman"/>
                <a:cs typeface="Times New Roman"/>
              </a:rPr>
              <a:t>р</a:t>
            </a:r>
            <a:r>
              <a:rPr lang="ru-RU" sz="2800" b="1" spc="-75" dirty="0">
                <a:latin typeface="Times New Roman"/>
                <a:cs typeface="Times New Roman"/>
              </a:rPr>
              <a:t>о</a:t>
            </a:r>
            <a:r>
              <a:rPr lang="ru-RU" sz="2800" b="1" spc="-25" dirty="0">
                <a:latin typeface="Times New Roman"/>
                <a:cs typeface="Times New Roman"/>
              </a:rPr>
              <a:t>в</a:t>
            </a:r>
            <a:r>
              <a:rPr lang="ru-RU" sz="2800" b="1" dirty="0">
                <a:latin typeface="Times New Roman"/>
                <a:cs typeface="Times New Roman"/>
              </a:rPr>
              <a:t>,</a:t>
            </a:r>
            <a:r>
              <a:rPr lang="ru-RU" sz="2800" b="1" spc="-120" dirty="0">
                <a:latin typeface="Times New Roman"/>
                <a:cs typeface="Times New Roman"/>
              </a:rPr>
              <a:t> </a:t>
            </a:r>
            <a:r>
              <a:rPr lang="ru-RU" sz="2800" b="1" spc="-25" dirty="0">
                <a:latin typeface="Times New Roman"/>
                <a:cs typeface="Times New Roman"/>
              </a:rPr>
              <a:t>вы</a:t>
            </a:r>
            <a:r>
              <a:rPr lang="ru-RU" sz="2800" b="1" spc="-35" dirty="0">
                <a:latin typeface="Times New Roman"/>
                <a:cs typeface="Times New Roman"/>
              </a:rPr>
              <a:t>п</a:t>
            </a:r>
            <a:r>
              <a:rPr lang="ru-RU" sz="2800" b="1" spc="-50" dirty="0">
                <a:latin typeface="Times New Roman"/>
                <a:cs typeface="Times New Roman"/>
              </a:rPr>
              <a:t>о</a:t>
            </a:r>
            <a:r>
              <a:rPr lang="ru-RU" sz="2800" b="1" spc="-25" dirty="0">
                <a:latin typeface="Times New Roman"/>
                <a:cs typeface="Times New Roman"/>
              </a:rPr>
              <a:t>л</a:t>
            </a:r>
            <a:r>
              <a:rPr lang="ru-RU" sz="2800" b="1" spc="-35" dirty="0">
                <a:latin typeface="Times New Roman"/>
                <a:cs typeface="Times New Roman"/>
              </a:rPr>
              <a:t>н</a:t>
            </a:r>
            <a:r>
              <a:rPr lang="ru-RU" sz="2800" b="1" spc="-20" dirty="0">
                <a:latin typeface="Times New Roman"/>
                <a:cs typeface="Times New Roman"/>
              </a:rPr>
              <a:t>е</a:t>
            </a:r>
            <a:r>
              <a:rPr lang="ru-RU" sz="2800" b="1" spc="-35" dirty="0">
                <a:latin typeface="Times New Roman"/>
                <a:cs typeface="Times New Roman"/>
              </a:rPr>
              <a:t>ни</a:t>
            </a:r>
            <a:r>
              <a:rPr lang="ru-RU" sz="2800" b="1" dirty="0">
                <a:latin typeface="Times New Roman"/>
                <a:cs typeface="Times New Roman"/>
              </a:rPr>
              <a:t>е</a:t>
            </a:r>
            <a:r>
              <a:rPr lang="ru-RU" sz="2800" b="1" spc="55" dirty="0">
                <a:latin typeface="Times New Roman"/>
                <a:cs typeface="Times New Roman"/>
              </a:rPr>
              <a:t> </a:t>
            </a:r>
            <a:r>
              <a:rPr lang="ru-RU" sz="2800" b="1" spc="-60" dirty="0">
                <a:latin typeface="Times New Roman"/>
                <a:cs typeface="Times New Roman"/>
              </a:rPr>
              <a:t>р</a:t>
            </a:r>
            <a:r>
              <a:rPr lang="ru-RU" sz="2800" b="1" spc="-50" dirty="0">
                <a:latin typeface="Times New Roman"/>
                <a:cs typeface="Times New Roman"/>
              </a:rPr>
              <a:t>а</a:t>
            </a:r>
            <a:r>
              <a:rPr lang="ru-RU" sz="2800" b="1" spc="-75" dirty="0">
                <a:latin typeface="Times New Roman"/>
                <a:cs typeface="Times New Roman"/>
              </a:rPr>
              <a:t>бо</a:t>
            </a:r>
            <a:r>
              <a:rPr lang="ru-RU" sz="2800" b="1" spc="-225" dirty="0">
                <a:latin typeface="Times New Roman"/>
                <a:cs typeface="Times New Roman"/>
              </a:rPr>
              <a:t>т</a:t>
            </a:r>
            <a:r>
              <a:rPr lang="ru-RU" sz="2800" b="1" dirty="0">
                <a:latin typeface="Times New Roman"/>
                <a:cs typeface="Times New Roman"/>
              </a:rPr>
              <a:t>,  </a:t>
            </a:r>
            <a:r>
              <a:rPr lang="ru-RU" sz="2800" b="1" spc="-5" dirty="0">
                <a:latin typeface="Times New Roman"/>
                <a:cs typeface="Times New Roman"/>
              </a:rPr>
              <a:t>оказание </a:t>
            </a:r>
            <a:r>
              <a:rPr lang="ru-RU" sz="2800" b="1" spc="-35" dirty="0">
                <a:latin typeface="Times New Roman"/>
                <a:cs typeface="Times New Roman"/>
              </a:rPr>
              <a:t>услуг </a:t>
            </a:r>
            <a:r>
              <a:rPr lang="ru-RU" sz="2800" b="1" dirty="0">
                <a:solidFill>
                  <a:srgbClr val="C00000"/>
                </a:solidFill>
                <a:latin typeface="Times New Roman"/>
                <a:cs typeface="Times New Roman"/>
              </a:rPr>
              <a:t>ПРЕВЫШАЕТ 200 МИЛЛИОНОВ </a:t>
            </a:r>
            <a:r>
              <a:rPr lang="ru-RU" sz="28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ru-RU" sz="2800" b="1" spc="-65" dirty="0">
                <a:solidFill>
                  <a:srgbClr val="C00000"/>
                </a:solidFill>
                <a:latin typeface="Times New Roman"/>
                <a:cs typeface="Times New Roman"/>
              </a:rPr>
              <a:t>Р</a:t>
            </a:r>
            <a:r>
              <a:rPr lang="ru-RU" sz="2800" b="1" spc="-35" dirty="0">
                <a:solidFill>
                  <a:srgbClr val="C00000"/>
                </a:solidFill>
                <a:latin typeface="Times New Roman"/>
                <a:cs typeface="Times New Roman"/>
              </a:rPr>
              <a:t>УБ</a:t>
            </a:r>
            <a:r>
              <a:rPr lang="ru-RU" sz="28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Л</a:t>
            </a:r>
            <a:r>
              <a:rPr lang="ru-RU" sz="28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Е</a:t>
            </a:r>
            <a:r>
              <a:rPr lang="ru-RU" sz="28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Й</a:t>
            </a:r>
            <a:r>
              <a:rPr lang="ru-RU" sz="2800" b="1" dirty="0">
                <a:latin typeface="Times New Roman"/>
                <a:cs typeface="Times New Roman"/>
              </a:rPr>
              <a:t>,</a:t>
            </a:r>
            <a:r>
              <a:rPr lang="ru-RU" sz="2800" b="1" spc="-95" dirty="0">
                <a:latin typeface="Times New Roman"/>
                <a:cs typeface="Times New Roman"/>
              </a:rPr>
              <a:t> </a:t>
            </a:r>
            <a:r>
              <a:rPr lang="ru-RU" sz="2800" b="1" spc="-10" dirty="0">
                <a:latin typeface="Times New Roman"/>
                <a:cs typeface="Times New Roman"/>
              </a:rPr>
              <a:t>н</a:t>
            </a:r>
            <a:r>
              <a:rPr lang="ru-RU" sz="2800" b="1" dirty="0">
                <a:latin typeface="Times New Roman"/>
                <a:cs typeface="Times New Roman"/>
              </a:rPr>
              <a:t>о</a:t>
            </a:r>
            <a:r>
              <a:rPr lang="ru-RU" sz="2800" b="1" spc="-25" dirty="0">
                <a:latin typeface="Times New Roman"/>
                <a:cs typeface="Times New Roman"/>
              </a:rPr>
              <a:t> </a:t>
            </a:r>
            <a:r>
              <a:rPr lang="ru-RU" sz="2800" b="1" spc="-10" dirty="0">
                <a:latin typeface="Times New Roman"/>
                <a:cs typeface="Times New Roman"/>
              </a:rPr>
              <a:t>н</a:t>
            </a:r>
            <a:r>
              <a:rPr lang="ru-RU" sz="2800" b="1" dirty="0">
                <a:latin typeface="Times New Roman"/>
                <a:cs typeface="Times New Roman"/>
              </a:rPr>
              <a:t>е</a:t>
            </a:r>
            <a:r>
              <a:rPr lang="ru-RU" sz="2800" b="1" spc="-15" dirty="0">
                <a:latin typeface="Times New Roman"/>
                <a:cs typeface="Times New Roman"/>
              </a:rPr>
              <a:t> </a:t>
            </a:r>
            <a:r>
              <a:rPr lang="ru-RU" sz="2800" b="1" spc="-10" dirty="0">
                <a:latin typeface="Times New Roman"/>
                <a:cs typeface="Times New Roman"/>
              </a:rPr>
              <a:t>пр</a:t>
            </a:r>
            <a:r>
              <a:rPr lang="ru-RU" sz="2800" b="1" spc="5" dirty="0">
                <a:latin typeface="Times New Roman"/>
                <a:cs typeface="Times New Roman"/>
              </a:rPr>
              <a:t>е</a:t>
            </a:r>
            <a:r>
              <a:rPr lang="ru-RU" sz="2800" b="1" spc="-5" dirty="0">
                <a:latin typeface="Times New Roman"/>
                <a:cs typeface="Times New Roman"/>
              </a:rPr>
              <a:t>выша</a:t>
            </a:r>
            <a:r>
              <a:rPr lang="ru-RU" sz="2800" b="1" spc="-15" dirty="0">
                <a:latin typeface="Times New Roman"/>
                <a:cs typeface="Times New Roman"/>
              </a:rPr>
              <a:t>е</a:t>
            </a:r>
            <a:r>
              <a:rPr lang="ru-RU" sz="2800" b="1" dirty="0">
                <a:latin typeface="Times New Roman"/>
                <a:cs typeface="Times New Roman"/>
              </a:rPr>
              <a:t>т</a:t>
            </a:r>
            <a:r>
              <a:rPr lang="ru-RU" sz="2800" b="1" spc="-95" dirty="0">
                <a:latin typeface="Times New Roman"/>
                <a:cs typeface="Times New Roman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Times New Roman"/>
                <a:cs typeface="Times New Roman"/>
              </a:rPr>
              <a:t>800</a:t>
            </a:r>
            <a:r>
              <a:rPr lang="ru-RU" sz="28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ru-RU" sz="2800" b="1" spc="-35" dirty="0">
                <a:solidFill>
                  <a:srgbClr val="C00000"/>
                </a:solidFill>
                <a:latin typeface="Times New Roman"/>
                <a:cs typeface="Times New Roman"/>
              </a:rPr>
              <a:t>ми</a:t>
            </a:r>
            <a:r>
              <a:rPr lang="ru-RU" sz="28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лл</a:t>
            </a:r>
            <a:r>
              <a:rPr lang="ru-RU" sz="2800" b="1" spc="-35" dirty="0">
                <a:solidFill>
                  <a:srgbClr val="C00000"/>
                </a:solidFill>
                <a:latin typeface="Times New Roman"/>
                <a:cs typeface="Times New Roman"/>
              </a:rPr>
              <a:t>и</a:t>
            </a:r>
            <a:r>
              <a:rPr lang="ru-RU" sz="28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о</a:t>
            </a:r>
            <a:r>
              <a:rPr lang="ru-RU" sz="2800" b="1" spc="-35" dirty="0">
                <a:solidFill>
                  <a:srgbClr val="C00000"/>
                </a:solidFill>
                <a:latin typeface="Times New Roman"/>
                <a:cs typeface="Times New Roman"/>
              </a:rPr>
              <a:t>н</a:t>
            </a:r>
            <a:r>
              <a:rPr lang="ru-RU" sz="2800" b="1" spc="-75" dirty="0">
                <a:solidFill>
                  <a:srgbClr val="C00000"/>
                </a:solidFill>
                <a:latin typeface="Times New Roman"/>
                <a:cs typeface="Times New Roman"/>
              </a:rPr>
              <a:t>о</a:t>
            </a:r>
            <a:r>
              <a:rPr lang="ru-RU" sz="2800" b="1" dirty="0">
                <a:solidFill>
                  <a:srgbClr val="C00000"/>
                </a:solidFill>
                <a:latin typeface="Times New Roman"/>
                <a:cs typeface="Times New Roman"/>
              </a:rPr>
              <a:t>в </a:t>
            </a:r>
            <a:r>
              <a:rPr lang="ru-RU" sz="2800" b="1" spc="-60" dirty="0">
                <a:solidFill>
                  <a:srgbClr val="C00000"/>
                </a:solidFill>
                <a:latin typeface="Times New Roman"/>
                <a:cs typeface="Times New Roman"/>
              </a:rPr>
              <a:t>р</a:t>
            </a:r>
            <a:r>
              <a:rPr lang="ru-RU" sz="2800" b="1" spc="-50" dirty="0">
                <a:solidFill>
                  <a:srgbClr val="C00000"/>
                </a:solidFill>
                <a:latin typeface="Times New Roman"/>
                <a:cs typeface="Times New Roman"/>
              </a:rPr>
              <a:t>у</a:t>
            </a:r>
            <a:r>
              <a:rPr lang="ru-RU" sz="2800" b="1" spc="-75" dirty="0">
                <a:solidFill>
                  <a:srgbClr val="C00000"/>
                </a:solidFill>
                <a:latin typeface="Times New Roman"/>
                <a:cs typeface="Times New Roman"/>
              </a:rPr>
              <a:t>б</a:t>
            </a:r>
            <a:r>
              <a:rPr lang="ru-RU" sz="28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л</a:t>
            </a:r>
            <a:r>
              <a:rPr lang="ru-RU" sz="28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е</a:t>
            </a:r>
            <a:r>
              <a:rPr lang="ru-RU" sz="2800" b="1" dirty="0">
                <a:solidFill>
                  <a:srgbClr val="C00000"/>
                </a:solidFill>
                <a:latin typeface="Times New Roman"/>
                <a:cs typeface="Times New Roman"/>
              </a:rPr>
              <a:t>й</a:t>
            </a:r>
            <a:r>
              <a:rPr lang="ru-RU" sz="2800" b="1" spc="-1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ru-RU" sz="2800" b="1" dirty="0">
                <a:latin typeface="Times New Roman"/>
                <a:cs typeface="Times New Roman"/>
              </a:rPr>
              <a:t>и  </a:t>
            </a:r>
            <a:r>
              <a:rPr lang="ru-RU" sz="2800" b="1" spc="-10" dirty="0">
                <a:latin typeface="Times New Roman"/>
                <a:cs typeface="Times New Roman"/>
              </a:rPr>
              <a:t>указанные </a:t>
            </a:r>
            <a:r>
              <a:rPr lang="ru-RU" sz="2800" b="1" spc="-35" dirty="0">
                <a:latin typeface="Times New Roman"/>
                <a:cs typeface="Times New Roman"/>
              </a:rPr>
              <a:t>товары, </a:t>
            </a:r>
            <a:r>
              <a:rPr lang="ru-RU" sz="2800" b="1" spc="-30" dirty="0">
                <a:latin typeface="Times New Roman"/>
                <a:cs typeface="Times New Roman"/>
              </a:rPr>
              <a:t>работы, услуги </a:t>
            </a:r>
            <a:r>
              <a:rPr lang="ru-RU" sz="2800" b="1" spc="-35" dirty="0">
                <a:latin typeface="Times New Roman"/>
                <a:cs typeface="Times New Roman"/>
              </a:rPr>
              <a:t>включены </a:t>
            </a:r>
            <a:r>
              <a:rPr lang="ru-RU" sz="2800" b="1" dirty="0">
                <a:latin typeface="Times New Roman"/>
                <a:cs typeface="Times New Roman"/>
              </a:rPr>
              <a:t>в </a:t>
            </a:r>
            <a:r>
              <a:rPr lang="ru-RU" sz="2800" b="1" spc="-30" dirty="0">
                <a:latin typeface="Times New Roman"/>
                <a:cs typeface="Times New Roman"/>
              </a:rPr>
              <a:t>перечень, </a:t>
            </a:r>
            <a:r>
              <a:rPr lang="ru-RU" sz="2800" b="1" spc="-560" dirty="0">
                <a:latin typeface="Times New Roman"/>
                <a:cs typeface="Times New Roman"/>
              </a:rPr>
              <a:t> </a:t>
            </a:r>
            <a:r>
              <a:rPr lang="ru-RU" sz="2800" b="1" spc="-15" dirty="0">
                <a:latin typeface="Times New Roman"/>
                <a:cs typeface="Times New Roman"/>
              </a:rPr>
              <a:t>з</a:t>
            </a:r>
            <a:r>
              <a:rPr lang="ru-RU" sz="2800" b="1" spc="-25" dirty="0">
                <a:latin typeface="Times New Roman"/>
                <a:cs typeface="Times New Roman"/>
              </a:rPr>
              <a:t>а</a:t>
            </a:r>
            <a:r>
              <a:rPr lang="ru-RU" sz="2800" b="1" spc="-60" dirty="0">
                <a:latin typeface="Times New Roman"/>
                <a:cs typeface="Times New Roman"/>
              </a:rPr>
              <a:t>к</a:t>
            </a:r>
            <a:r>
              <a:rPr lang="ru-RU" sz="2800" b="1" spc="-25" dirty="0">
                <a:latin typeface="Times New Roman"/>
                <a:cs typeface="Times New Roman"/>
              </a:rPr>
              <a:t>а</a:t>
            </a:r>
            <a:r>
              <a:rPr lang="ru-RU" sz="2800" b="1" spc="-65" dirty="0">
                <a:latin typeface="Times New Roman"/>
                <a:cs typeface="Times New Roman"/>
              </a:rPr>
              <a:t>з</a:t>
            </a:r>
            <a:r>
              <a:rPr lang="ru-RU" sz="2800" b="1" spc="-30" dirty="0">
                <a:latin typeface="Times New Roman"/>
                <a:cs typeface="Times New Roman"/>
              </a:rPr>
              <a:t>ч</a:t>
            </a:r>
            <a:r>
              <a:rPr lang="ru-RU" sz="2800" b="1" spc="-35" dirty="0">
                <a:latin typeface="Times New Roman"/>
                <a:cs typeface="Times New Roman"/>
              </a:rPr>
              <a:t>и</a:t>
            </a:r>
            <a:r>
              <a:rPr lang="ru-RU" sz="2800" b="1" dirty="0">
                <a:latin typeface="Times New Roman"/>
                <a:cs typeface="Times New Roman"/>
              </a:rPr>
              <a:t>к</a:t>
            </a:r>
            <a:r>
              <a:rPr lang="ru-RU" sz="2800" b="1" spc="15" dirty="0">
                <a:latin typeface="Times New Roman"/>
                <a:cs typeface="Times New Roman"/>
              </a:rPr>
              <a:t> </a:t>
            </a:r>
            <a:r>
              <a:rPr lang="ru-RU" sz="2800" b="1" kern="0" dirty="0">
                <a:solidFill>
                  <a:srgbClr val="C00000"/>
                </a:solidFill>
                <a:latin typeface="Times New Roman"/>
                <a:cs typeface="Times New Roman"/>
              </a:rPr>
              <a:t>ВПРАВЕ</a:t>
            </a:r>
            <a:r>
              <a:rPr lang="ru-RU" sz="2800" b="1" spc="-9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ru-RU" sz="2800" b="1" dirty="0">
                <a:latin typeface="Times New Roman"/>
                <a:cs typeface="Times New Roman"/>
              </a:rPr>
              <a:t>о</a:t>
            </a:r>
            <a:r>
              <a:rPr lang="ru-RU" sz="2800" b="1" spc="-20" dirty="0">
                <a:latin typeface="Times New Roman"/>
                <a:cs typeface="Times New Roman"/>
              </a:rPr>
              <a:t>с</a:t>
            </a:r>
            <a:r>
              <a:rPr lang="ru-RU" sz="2800" b="1" dirty="0">
                <a:latin typeface="Times New Roman"/>
                <a:cs typeface="Times New Roman"/>
              </a:rPr>
              <a:t>ущ</a:t>
            </a:r>
            <a:r>
              <a:rPr lang="ru-RU" sz="2800" b="1" spc="30" dirty="0">
                <a:latin typeface="Times New Roman"/>
                <a:cs typeface="Times New Roman"/>
              </a:rPr>
              <a:t>е</a:t>
            </a:r>
            <a:r>
              <a:rPr lang="ru-RU" sz="2800" b="1" spc="5" dirty="0">
                <a:latin typeface="Times New Roman"/>
                <a:cs typeface="Times New Roman"/>
              </a:rPr>
              <a:t>с</a:t>
            </a:r>
            <a:r>
              <a:rPr lang="ru-RU" sz="2800" b="1" spc="-5" dirty="0">
                <a:latin typeface="Times New Roman"/>
                <a:cs typeface="Times New Roman"/>
              </a:rPr>
              <a:t>тви</a:t>
            </a:r>
            <a:r>
              <a:rPr lang="ru-RU" sz="2800" b="1" spc="-35" dirty="0">
                <a:latin typeface="Times New Roman"/>
                <a:cs typeface="Times New Roman"/>
              </a:rPr>
              <a:t>т</a:t>
            </a:r>
            <a:r>
              <a:rPr lang="ru-RU" sz="2800" b="1" dirty="0">
                <a:latin typeface="Times New Roman"/>
                <a:cs typeface="Times New Roman"/>
              </a:rPr>
              <a:t>ь</a:t>
            </a:r>
            <a:r>
              <a:rPr lang="ru-RU" sz="2800" b="1" spc="-80" dirty="0">
                <a:latin typeface="Times New Roman"/>
                <a:cs typeface="Times New Roman"/>
              </a:rPr>
              <a:t> </a:t>
            </a:r>
            <a:r>
              <a:rPr lang="ru-RU" sz="2800" b="1" spc="5" dirty="0">
                <a:latin typeface="Times New Roman"/>
                <a:cs typeface="Times New Roman"/>
              </a:rPr>
              <a:t>з</a:t>
            </a:r>
            <a:r>
              <a:rPr lang="ru-RU" sz="2800" b="1" dirty="0">
                <a:latin typeface="Times New Roman"/>
                <a:cs typeface="Times New Roman"/>
              </a:rPr>
              <a:t>а</a:t>
            </a:r>
            <a:r>
              <a:rPr lang="ru-RU" sz="2800" b="1" spc="-30" dirty="0">
                <a:latin typeface="Times New Roman"/>
                <a:cs typeface="Times New Roman"/>
              </a:rPr>
              <a:t>к</a:t>
            </a:r>
            <a:r>
              <a:rPr lang="ru-RU" sz="2800" b="1" dirty="0">
                <a:latin typeface="Times New Roman"/>
                <a:cs typeface="Times New Roman"/>
              </a:rPr>
              <a:t>у</a:t>
            </a:r>
            <a:r>
              <a:rPr lang="ru-RU" sz="2800" b="1" spc="-10" dirty="0">
                <a:latin typeface="Times New Roman"/>
                <a:cs typeface="Times New Roman"/>
              </a:rPr>
              <a:t>пк</a:t>
            </a:r>
            <a:r>
              <a:rPr lang="ru-RU" sz="2800" b="1" dirty="0">
                <a:latin typeface="Times New Roman"/>
                <a:cs typeface="Times New Roman"/>
              </a:rPr>
              <a:t>и</a:t>
            </a:r>
            <a:r>
              <a:rPr lang="ru-RU" sz="2800" b="1" spc="-75" dirty="0">
                <a:latin typeface="Times New Roman"/>
                <a:cs typeface="Times New Roman"/>
              </a:rPr>
              <a:t> </a:t>
            </a:r>
            <a:r>
              <a:rPr lang="ru-RU" sz="2800" b="1" spc="15" dirty="0">
                <a:latin typeface="Times New Roman"/>
                <a:cs typeface="Times New Roman"/>
              </a:rPr>
              <a:t>т</a:t>
            </a:r>
            <a:r>
              <a:rPr lang="ru-RU" sz="2800" b="1" dirty="0">
                <a:latin typeface="Times New Roman"/>
                <a:cs typeface="Times New Roman"/>
              </a:rPr>
              <a:t>а</a:t>
            </a:r>
            <a:r>
              <a:rPr lang="ru-RU" sz="2800" b="1" spc="-10" dirty="0">
                <a:latin typeface="Times New Roman"/>
                <a:cs typeface="Times New Roman"/>
              </a:rPr>
              <a:t>ки</a:t>
            </a:r>
            <a:r>
              <a:rPr lang="ru-RU" sz="2800" b="1" dirty="0">
                <a:latin typeface="Times New Roman"/>
                <a:cs typeface="Times New Roman"/>
              </a:rPr>
              <a:t>х </a:t>
            </a:r>
            <a:r>
              <a:rPr lang="ru-RU" sz="2800" b="1" spc="-55" dirty="0">
                <a:latin typeface="Times New Roman"/>
                <a:cs typeface="Times New Roman"/>
              </a:rPr>
              <a:t>т</a:t>
            </a:r>
            <a:r>
              <a:rPr lang="ru-RU" sz="2800" b="1" spc="-75" dirty="0">
                <a:latin typeface="Times New Roman"/>
                <a:cs typeface="Times New Roman"/>
              </a:rPr>
              <a:t>о</a:t>
            </a:r>
            <a:r>
              <a:rPr lang="ru-RU" sz="2800" b="1" spc="-25" dirty="0">
                <a:latin typeface="Times New Roman"/>
                <a:cs typeface="Times New Roman"/>
              </a:rPr>
              <a:t>ва</a:t>
            </a:r>
            <a:r>
              <a:rPr lang="ru-RU" sz="2800" b="1" spc="-35" dirty="0">
                <a:latin typeface="Times New Roman"/>
                <a:cs typeface="Times New Roman"/>
              </a:rPr>
              <a:t>р</a:t>
            </a:r>
            <a:r>
              <a:rPr lang="ru-RU" sz="2800" b="1" spc="-75" dirty="0">
                <a:latin typeface="Times New Roman"/>
                <a:cs typeface="Times New Roman"/>
              </a:rPr>
              <a:t>о</a:t>
            </a:r>
            <a:r>
              <a:rPr lang="ru-RU" sz="2800" b="1" spc="-45" dirty="0">
                <a:latin typeface="Times New Roman"/>
                <a:cs typeface="Times New Roman"/>
              </a:rPr>
              <a:t>в</a:t>
            </a:r>
            <a:r>
              <a:rPr lang="ru-RU" sz="2800" b="1" dirty="0">
                <a:latin typeface="Times New Roman"/>
                <a:cs typeface="Times New Roman"/>
              </a:rPr>
              <a:t>,  </a:t>
            </a:r>
            <a:r>
              <a:rPr lang="ru-RU" sz="2800" b="1" spc="-60" dirty="0">
                <a:latin typeface="Times New Roman"/>
                <a:cs typeface="Times New Roman"/>
              </a:rPr>
              <a:t>р</a:t>
            </a:r>
            <a:r>
              <a:rPr lang="ru-RU" sz="2800" b="1" spc="-50" dirty="0">
                <a:latin typeface="Times New Roman"/>
                <a:cs typeface="Times New Roman"/>
              </a:rPr>
              <a:t>а</a:t>
            </a:r>
            <a:r>
              <a:rPr lang="ru-RU" sz="2800" b="1" spc="-75" dirty="0">
                <a:latin typeface="Times New Roman"/>
                <a:cs typeface="Times New Roman"/>
              </a:rPr>
              <a:t>бо</a:t>
            </a:r>
            <a:r>
              <a:rPr lang="ru-RU" sz="2800" b="1" spc="-225" dirty="0">
                <a:latin typeface="Times New Roman"/>
                <a:cs typeface="Times New Roman"/>
              </a:rPr>
              <a:t>т</a:t>
            </a:r>
            <a:r>
              <a:rPr lang="ru-RU" sz="2800" b="1" dirty="0">
                <a:latin typeface="Times New Roman"/>
                <a:cs typeface="Times New Roman"/>
              </a:rPr>
              <a:t>,</a:t>
            </a:r>
            <a:r>
              <a:rPr lang="ru-RU" sz="2800" b="1" spc="-145" dirty="0">
                <a:latin typeface="Times New Roman"/>
                <a:cs typeface="Times New Roman"/>
              </a:rPr>
              <a:t> </a:t>
            </a:r>
            <a:r>
              <a:rPr lang="ru-RU" sz="2800" b="1" spc="-100" dirty="0">
                <a:latin typeface="Times New Roman"/>
                <a:cs typeface="Times New Roman"/>
              </a:rPr>
              <a:t>у</a:t>
            </a:r>
            <a:r>
              <a:rPr lang="ru-RU" sz="2800" b="1" spc="-20" dirty="0">
                <a:latin typeface="Times New Roman"/>
                <a:cs typeface="Times New Roman"/>
              </a:rPr>
              <a:t>с</a:t>
            </a:r>
            <a:r>
              <a:rPr lang="ru-RU" sz="2800" b="1" spc="-25" dirty="0">
                <a:latin typeface="Times New Roman"/>
                <a:cs typeface="Times New Roman"/>
              </a:rPr>
              <a:t>л</a:t>
            </a:r>
            <a:r>
              <a:rPr lang="ru-RU" sz="2800" b="1" spc="-30" dirty="0">
                <a:latin typeface="Times New Roman"/>
                <a:cs typeface="Times New Roman"/>
              </a:rPr>
              <a:t>у</a:t>
            </a:r>
            <a:r>
              <a:rPr lang="ru-RU" sz="2800" b="1" dirty="0">
                <a:latin typeface="Times New Roman"/>
                <a:cs typeface="Times New Roman"/>
              </a:rPr>
              <a:t>г</a:t>
            </a:r>
            <a:r>
              <a:rPr lang="ru-RU" sz="2800" b="1" spc="-40" dirty="0">
                <a:latin typeface="Times New Roman"/>
                <a:cs typeface="Times New Roman"/>
              </a:rPr>
              <a:t> </a:t>
            </a:r>
            <a:r>
              <a:rPr lang="ru-RU" sz="2800" b="1" dirty="0">
                <a:latin typeface="Times New Roman"/>
                <a:cs typeface="Times New Roman"/>
              </a:rPr>
              <a:t>у</a:t>
            </a:r>
            <a:r>
              <a:rPr lang="ru-RU" sz="2800" b="1" spc="-5" dirty="0">
                <a:latin typeface="Times New Roman"/>
                <a:cs typeface="Times New Roman"/>
              </a:rPr>
              <a:t> </a:t>
            </a:r>
            <a:r>
              <a:rPr lang="ru-RU" sz="2800" b="1" spc="-40" dirty="0">
                <a:latin typeface="Times New Roman"/>
                <a:cs typeface="Times New Roman"/>
              </a:rPr>
              <a:t>с</a:t>
            </a:r>
            <a:r>
              <a:rPr lang="ru-RU" sz="2800" b="1" spc="-50" dirty="0">
                <a:latin typeface="Times New Roman"/>
                <a:cs typeface="Times New Roman"/>
              </a:rPr>
              <a:t>у</a:t>
            </a:r>
            <a:r>
              <a:rPr lang="ru-RU" sz="2800" b="1" spc="-75" dirty="0">
                <a:latin typeface="Times New Roman"/>
                <a:cs typeface="Times New Roman"/>
              </a:rPr>
              <a:t>б</a:t>
            </a:r>
            <a:r>
              <a:rPr lang="ru-RU" sz="2800" b="1" spc="-30" dirty="0">
                <a:latin typeface="Times New Roman"/>
                <a:cs typeface="Times New Roman"/>
              </a:rPr>
              <a:t>ъ</a:t>
            </a:r>
            <a:r>
              <a:rPr lang="ru-RU" sz="2800" b="1" spc="-20" dirty="0">
                <a:latin typeface="Times New Roman"/>
                <a:cs typeface="Times New Roman"/>
              </a:rPr>
              <a:t>е</a:t>
            </a:r>
            <a:r>
              <a:rPr lang="ru-RU" sz="2800" b="1" spc="-60" dirty="0">
                <a:latin typeface="Times New Roman"/>
                <a:cs typeface="Times New Roman"/>
              </a:rPr>
              <a:t>к</a:t>
            </a:r>
            <a:r>
              <a:rPr lang="ru-RU" sz="2800" b="1" spc="-55" dirty="0">
                <a:latin typeface="Times New Roman"/>
                <a:cs typeface="Times New Roman"/>
              </a:rPr>
              <a:t>т</a:t>
            </a:r>
            <a:r>
              <a:rPr lang="ru-RU" sz="2800" b="1" spc="-100" dirty="0">
                <a:latin typeface="Times New Roman"/>
                <a:cs typeface="Times New Roman"/>
              </a:rPr>
              <a:t>о</a:t>
            </a:r>
            <a:r>
              <a:rPr lang="ru-RU" sz="2800" b="1" dirty="0">
                <a:latin typeface="Times New Roman"/>
                <a:cs typeface="Times New Roman"/>
              </a:rPr>
              <a:t>в</a:t>
            </a:r>
            <a:r>
              <a:rPr lang="ru-RU" sz="2800" b="1" spc="-140" dirty="0">
                <a:latin typeface="Times New Roman"/>
                <a:cs typeface="Times New Roman"/>
              </a:rPr>
              <a:t> </a:t>
            </a:r>
            <a:r>
              <a:rPr lang="ru-RU" sz="2800" b="1" spc="-60" dirty="0">
                <a:latin typeface="Times New Roman"/>
                <a:cs typeface="Times New Roman"/>
              </a:rPr>
              <a:t>м</a:t>
            </a:r>
            <a:r>
              <a:rPr lang="ru-RU" sz="2800" b="1" dirty="0">
                <a:latin typeface="Times New Roman"/>
                <a:cs typeface="Times New Roman"/>
              </a:rPr>
              <a:t>а</a:t>
            </a:r>
            <a:r>
              <a:rPr lang="ru-RU" sz="2800" b="1" spc="-25" dirty="0">
                <a:latin typeface="Times New Roman"/>
                <a:cs typeface="Times New Roman"/>
              </a:rPr>
              <a:t>л</a:t>
            </a:r>
            <a:r>
              <a:rPr lang="ru-RU" sz="2800" b="1" spc="-30" dirty="0">
                <a:latin typeface="Times New Roman"/>
                <a:cs typeface="Times New Roman"/>
              </a:rPr>
              <a:t>о</a:t>
            </a:r>
            <a:r>
              <a:rPr lang="ru-RU" sz="2800" b="1" spc="-65" dirty="0">
                <a:latin typeface="Times New Roman"/>
                <a:cs typeface="Times New Roman"/>
              </a:rPr>
              <a:t>г</a:t>
            </a:r>
            <a:r>
              <a:rPr lang="ru-RU" sz="2800" b="1" dirty="0">
                <a:latin typeface="Times New Roman"/>
                <a:cs typeface="Times New Roman"/>
              </a:rPr>
              <a:t>о и</a:t>
            </a:r>
            <a:r>
              <a:rPr lang="ru-RU" sz="2800" b="1" spc="135" dirty="0">
                <a:latin typeface="Times New Roman"/>
                <a:cs typeface="Times New Roman"/>
              </a:rPr>
              <a:t> </a:t>
            </a:r>
            <a:r>
              <a:rPr lang="ru-RU" sz="2800" b="1" spc="-20" dirty="0">
                <a:latin typeface="Times New Roman"/>
                <a:cs typeface="Times New Roman"/>
              </a:rPr>
              <a:t>с</a:t>
            </a:r>
            <a:r>
              <a:rPr lang="ru-RU" sz="2800" b="1" spc="-35" dirty="0">
                <a:latin typeface="Times New Roman"/>
                <a:cs typeface="Times New Roman"/>
              </a:rPr>
              <a:t>р</a:t>
            </a:r>
            <a:r>
              <a:rPr lang="ru-RU" sz="2800" b="1" spc="-40" dirty="0">
                <a:latin typeface="Times New Roman"/>
                <a:cs typeface="Times New Roman"/>
              </a:rPr>
              <a:t>е</a:t>
            </a:r>
            <a:r>
              <a:rPr lang="ru-RU" sz="2800" b="1" spc="-20" dirty="0">
                <a:latin typeface="Times New Roman"/>
                <a:cs typeface="Times New Roman"/>
              </a:rPr>
              <a:t>д</a:t>
            </a:r>
            <a:r>
              <a:rPr lang="ru-RU" sz="2800" b="1" spc="-35" dirty="0">
                <a:latin typeface="Times New Roman"/>
                <a:cs typeface="Times New Roman"/>
              </a:rPr>
              <a:t>н</a:t>
            </a:r>
            <a:r>
              <a:rPr lang="ru-RU" sz="2800" b="1" spc="-20" dirty="0">
                <a:latin typeface="Times New Roman"/>
                <a:cs typeface="Times New Roman"/>
              </a:rPr>
              <a:t>е</a:t>
            </a:r>
            <a:r>
              <a:rPr lang="ru-RU" sz="2800" b="1" spc="-65" dirty="0">
                <a:latin typeface="Times New Roman"/>
                <a:cs typeface="Times New Roman"/>
              </a:rPr>
              <a:t>г</a:t>
            </a:r>
            <a:r>
              <a:rPr lang="ru-RU" sz="2800" b="1" dirty="0">
                <a:latin typeface="Times New Roman"/>
                <a:cs typeface="Times New Roman"/>
              </a:rPr>
              <a:t>о  </a:t>
            </a:r>
            <a:r>
              <a:rPr lang="ru-RU" sz="2800" b="1" spc="-30" dirty="0">
                <a:latin typeface="Times New Roman"/>
                <a:cs typeface="Times New Roman"/>
              </a:rPr>
              <a:t>предпринимательства.</a:t>
            </a:r>
            <a:endParaRPr lang="ru-RU" sz="2800" dirty="0">
              <a:latin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0230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FA620DC2-2699-4A0F-8528-4DB1EFF853E2}"/>
              </a:ext>
            </a:extLst>
          </p:cNvPr>
          <p:cNvSpPr txBox="1"/>
          <p:nvPr/>
        </p:nvSpPr>
        <p:spPr>
          <a:xfrm>
            <a:off x="599090" y="651509"/>
            <a:ext cx="10819861" cy="54630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 marR="640715" algn="just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252525"/>
                </a:solidFill>
                <a:latin typeface="Tahoma"/>
                <a:cs typeface="Tahoma"/>
              </a:rPr>
              <a:t>При осуществлении закупки в соответствии с подпунктом "б" пункта 4  настоящего Положения заказчик вправе по истечении срока приема  заявок осуществить закупку в порядке, установленном </a:t>
            </a:r>
            <a:r>
              <a:rPr sz="2000" dirty="0" err="1">
                <a:solidFill>
                  <a:srgbClr val="252525"/>
                </a:solidFill>
                <a:latin typeface="Tahoma"/>
                <a:cs typeface="Tahoma"/>
              </a:rPr>
              <a:t>положением</a:t>
            </a:r>
            <a:r>
              <a:rPr sz="2000" dirty="0">
                <a:solidFill>
                  <a:srgbClr val="252525"/>
                </a:solidFill>
                <a:latin typeface="Tahoma"/>
                <a:cs typeface="Tahoma"/>
              </a:rPr>
              <a:t> о</a:t>
            </a:r>
            <a:r>
              <a:rPr lang="ru-RU" sz="2000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2000" dirty="0" err="1">
                <a:solidFill>
                  <a:srgbClr val="252525"/>
                </a:solidFill>
                <a:latin typeface="Tahoma"/>
                <a:cs typeface="Tahoma"/>
              </a:rPr>
              <a:t>закупке</a:t>
            </a:r>
            <a:r>
              <a:rPr sz="2000" dirty="0">
                <a:solidFill>
                  <a:srgbClr val="252525"/>
                </a:solidFill>
                <a:latin typeface="Tahoma"/>
                <a:cs typeface="Tahoma"/>
              </a:rPr>
              <a:t>, без соблюдения правил, установленных настоящим </a:t>
            </a:r>
            <a:r>
              <a:rPr sz="2000" dirty="0" err="1">
                <a:solidFill>
                  <a:srgbClr val="252525"/>
                </a:solidFill>
                <a:latin typeface="Tahoma"/>
                <a:cs typeface="Tahoma"/>
              </a:rPr>
              <a:t>Положением</a:t>
            </a:r>
            <a:r>
              <a:rPr sz="2000" dirty="0">
                <a:solidFill>
                  <a:srgbClr val="252525"/>
                </a:solidFill>
                <a:latin typeface="Tahoma"/>
                <a:cs typeface="Tahoma"/>
              </a:rPr>
              <a:t>,</a:t>
            </a:r>
            <a:r>
              <a:rPr lang="ru-RU" sz="2000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252525"/>
                </a:solidFill>
                <a:latin typeface="Tahoma"/>
                <a:cs typeface="Tahoma"/>
              </a:rPr>
              <a:t>в случаях, если:</a:t>
            </a:r>
            <a:endParaRPr sz="2000" dirty="0">
              <a:latin typeface="Tahoma"/>
              <a:cs typeface="Tahoma"/>
            </a:endParaRPr>
          </a:p>
          <a:p>
            <a:pPr marL="356870" marR="5080" indent="-344805">
              <a:lnSpc>
                <a:spcPct val="100000"/>
              </a:lnSpc>
              <a:spcBef>
                <a:spcPts val="1085"/>
              </a:spcBef>
              <a:tabLst>
                <a:tab pos="356870" algn="l"/>
              </a:tabLst>
            </a:pPr>
            <a:r>
              <a:rPr sz="2000" dirty="0">
                <a:solidFill>
                  <a:srgbClr val="E78612"/>
                </a:solidFill>
                <a:latin typeface="Microsoft Sans Serif"/>
                <a:cs typeface="Microsoft Sans Serif"/>
              </a:rPr>
              <a:t>	</a:t>
            </a:r>
            <a:r>
              <a:rPr sz="2000" dirty="0">
                <a:solidFill>
                  <a:srgbClr val="404040"/>
                </a:solidFill>
                <a:latin typeface="Tahoma"/>
                <a:cs typeface="Tahoma"/>
              </a:rPr>
              <a:t>а) субъекты малого и среднего предпринимательства не подали заявок  на участие в такой закупке;</a:t>
            </a:r>
            <a:endParaRPr sz="2000" dirty="0">
              <a:latin typeface="Tahoma"/>
              <a:cs typeface="Tahoma"/>
            </a:endParaRPr>
          </a:p>
          <a:p>
            <a:pPr marL="356870" marR="454025" indent="-344805">
              <a:lnSpc>
                <a:spcPct val="100000"/>
              </a:lnSpc>
              <a:spcBef>
                <a:spcPts val="1010"/>
              </a:spcBef>
              <a:tabLst>
                <a:tab pos="356870" algn="l"/>
              </a:tabLst>
            </a:pPr>
            <a:r>
              <a:rPr sz="2000" dirty="0">
                <a:solidFill>
                  <a:srgbClr val="E78612"/>
                </a:solidFill>
                <a:latin typeface="Microsoft Sans Serif"/>
                <a:cs typeface="Microsoft Sans Serif"/>
              </a:rPr>
              <a:t>	</a:t>
            </a:r>
            <a:r>
              <a:rPr sz="2000" dirty="0">
                <a:solidFill>
                  <a:srgbClr val="404040"/>
                </a:solidFill>
                <a:latin typeface="Tahoma"/>
                <a:cs typeface="Tahoma"/>
              </a:rPr>
              <a:t>б) заявки всех участников закупки, являющихся субъектами малого и  среднего предпринимательства, отозваны или не соответствуют  требованиям, предусмотренным документацией о закупке;</a:t>
            </a:r>
            <a:endParaRPr sz="2000" dirty="0">
              <a:latin typeface="Tahoma"/>
              <a:cs typeface="Tahoma"/>
            </a:endParaRPr>
          </a:p>
          <a:p>
            <a:pPr marL="356870" marR="102870" indent="-344805">
              <a:lnSpc>
                <a:spcPct val="100000"/>
              </a:lnSpc>
              <a:spcBef>
                <a:spcPts val="1010"/>
              </a:spcBef>
              <a:tabLst>
                <a:tab pos="356870" algn="l"/>
              </a:tabLst>
            </a:pPr>
            <a:r>
              <a:rPr lang="ru-RU" sz="2000" dirty="0">
                <a:solidFill>
                  <a:srgbClr val="404040"/>
                </a:solidFill>
                <a:latin typeface="Tahoma"/>
                <a:cs typeface="Tahoma"/>
              </a:rPr>
              <a:t>    </a:t>
            </a:r>
            <a:r>
              <a:rPr sz="2000" dirty="0">
                <a:solidFill>
                  <a:srgbClr val="404040"/>
                </a:solidFill>
                <a:latin typeface="Tahoma"/>
                <a:cs typeface="Tahoma"/>
              </a:rPr>
              <a:t>в) заявка, поданная единственным участником закупки, являющимся  субъектом малого и среднего предпринимательства, не соответствует  требованиям, предусмотренным документацией о закупке;</a:t>
            </a:r>
            <a:endParaRPr sz="2000" dirty="0">
              <a:latin typeface="Tahoma"/>
              <a:cs typeface="Tahoma"/>
            </a:endParaRPr>
          </a:p>
          <a:p>
            <a:pPr marL="356870" marR="907415" indent="-344805">
              <a:lnSpc>
                <a:spcPct val="100000"/>
              </a:lnSpc>
              <a:spcBef>
                <a:spcPts val="990"/>
              </a:spcBef>
              <a:tabLst>
                <a:tab pos="356870" algn="l"/>
              </a:tabLst>
            </a:pPr>
            <a:r>
              <a:rPr sz="2000" dirty="0">
                <a:solidFill>
                  <a:srgbClr val="E78612"/>
                </a:solidFill>
                <a:latin typeface="Microsoft Sans Serif"/>
                <a:cs typeface="Microsoft Sans Serif"/>
              </a:rPr>
              <a:t>	</a:t>
            </a:r>
            <a:r>
              <a:rPr sz="2000" dirty="0">
                <a:solidFill>
                  <a:srgbClr val="404040"/>
                </a:solidFill>
                <a:latin typeface="Tahoma"/>
                <a:cs typeface="Tahoma"/>
              </a:rPr>
              <a:t>г) заказчиком в порядке, установленном положением о закупке,  принято решение (за исключением случая осуществления</a:t>
            </a:r>
            <a:endParaRPr sz="2000" dirty="0">
              <a:latin typeface="Tahoma"/>
              <a:cs typeface="Tahoma"/>
            </a:endParaRPr>
          </a:p>
          <a:p>
            <a:pPr marL="356870">
              <a:lnSpc>
                <a:spcPct val="100000"/>
              </a:lnSpc>
            </a:pPr>
            <a:r>
              <a:rPr sz="2000" dirty="0">
                <a:solidFill>
                  <a:srgbClr val="404040"/>
                </a:solidFill>
                <a:latin typeface="Tahoma"/>
                <a:cs typeface="Tahoma"/>
              </a:rPr>
              <a:t>конкурентной закупки) о том, что договор по результатам закупки не</a:t>
            </a:r>
            <a:endParaRPr sz="2000" dirty="0">
              <a:latin typeface="Tahoma"/>
              <a:cs typeface="Tahoma"/>
            </a:endParaRPr>
          </a:p>
          <a:p>
            <a:pPr marL="356870">
              <a:lnSpc>
                <a:spcPct val="100000"/>
              </a:lnSpc>
            </a:pPr>
            <a:r>
              <a:rPr sz="2000" dirty="0">
                <a:solidFill>
                  <a:srgbClr val="404040"/>
                </a:solidFill>
                <a:latin typeface="Tahoma"/>
                <a:cs typeface="Tahoma"/>
              </a:rPr>
              <a:t>заключается.</a:t>
            </a:r>
            <a:endParaRPr sz="20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239391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5BF190-A65A-4612-A85D-CFA8CB864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Процедуры проведения закупок у СМСП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EC1843E2-0B6B-44D8-A6B9-672C47E89D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0663943"/>
              </p:ext>
            </p:extLst>
          </p:nvPr>
        </p:nvGraphicFramePr>
        <p:xfrm>
          <a:off x="838200" y="1825625"/>
          <a:ext cx="10515597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9417">
                  <a:extLst>
                    <a:ext uri="{9D8B030D-6E8A-4147-A177-3AD203B41FA5}">
                      <a16:colId xmlns:a16="http://schemas.microsoft.com/office/drawing/2014/main" val="3343651871"/>
                    </a:ext>
                  </a:extLst>
                </a:gridCol>
                <a:gridCol w="3193774">
                  <a:extLst>
                    <a:ext uri="{9D8B030D-6E8A-4147-A177-3AD203B41FA5}">
                      <a16:colId xmlns:a16="http://schemas.microsoft.com/office/drawing/2014/main" val="3151473853"/>
                    </a:ext>
                  </a:extLst>
                </a:gridCol>
                <a:gridCol w="2872406">
                  <a:extLst>
                    <a:ext uri="{9D8B030D-6E8A-4147-A177-3AD203B41FA5}">
                      <a16:colId xmlns:a16="http://schemas.microsoft.com/office/drawing/2014/main" val="42204261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/>
                        <a:t>Форма торгов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НМЦД до 30 млн.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НМЦД больше 30 млн. руб.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0075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/>
                        <a:t>Конкурс в эл. Форме</a:t>
                      </a:r>
                    </a:p>
                    <a:p>
                      <a:r>
                        <a:rPr lang="ru-RU" sz="2400" dirty="0"/>
                        <a:t>Аукцион в эл. Форме</a:t>
                      </a:r>
                    </a:p>
                    <a:p>
                      <a:r>
                        <a:rPr lang="ru-RU" sz="2400" dirty="0"/>
                        <a:t>Запрос предложений в эл. форме до 15 млн. руб.</a:t>
                      </a:r>
                    </a:p>
                    <a:p>
                      <a:r>
                        <a:rPr lang="ru-RU" sz="2400" dirty="0"/>
                        <a:t>Запрос котировок в эл. форме до 7 млн.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Мин. 7 дней</a:t>
                      </a:r>
                    </a:p>
                    <a:p>
                      <a:r>
                        <a:rPr lang="ru-RU" sz="2400" dirty="0"/>
                        <a:t>Мин. 7 дней</a:t>
                      </a:r>
                    </a:p>
                    <a:p>
                      <a:r>
                        <a:rPr lang="ru-RU" sz="2400" dirty="0"/>
                        <a:t>Мин. 5 раб. Дней</a:t>
                      </a:r>
                      <a:endParaRPr lang="en-US" sz="2400" dirty="0"/>
                    </a:p>
                    <a:p>
                      <a:endParaRPr lang="en-US" sz="2400" dirty="0"/>
                    </a:p>
                    <a:p>
                      <a:r>
                        <a:rPr lang="ru-RU" sz="2400" dirty="0"/>
                        <a:t>Мин.  4 раб. дня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Мин. 15 дней</a:t>
                      </a:r>
                    </a:p>
                    <a:p>
                      <a:r>
                        <a:rPr lang="ru-RU" sz="2400" dirty="0"/>
                        <a:t>Мин. 15 дней</a:t>
                      </a:r>
                    </a:p>
                    <a:p>
                      <a:r>
                        <a:rPr lang="ru-RU" sz="2400" dirty="0"/>
                        <a:t>Нельзя</a:t>
                      </a:r>
                    </a:p>
                    <a:p>
                      <a:endParaRPr lang="ru-RU" sz="2400" dirty="0"/>
                    </a:p>
                    <a:p>
                      <a:r>
                        <a:rPr lang="ru-RU" sz="2400" dirty="0"/>
                        <a:t>нельзя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355330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BB4DFCD-841E-4063-B779-9E7EAD5F3125}"/>
              </a:ext>
            </a:extLst>
          </p:cNvPr>
          <p:cNvSpPr txBox="1"/>
          <p:nvPr/>
        </p:nvSpPr>
        <p:spPr>
          <a:xfrm>
            <a:off x="1431235" y="5380383"/>
            <a:ext cx="966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Закупки проводятся только в электронной форме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C3C3A4-3871-40B4-955E-123338C4EA93}"/>
              </a:ext>
            </a:extLst>
          </p:cNvPr>
          <p:cNvSpPr txBox="1"/>
          <p:nvPr/>
        </p:nvSpPr>
        <p:spPr>
          <a:xfrm>
            <a:off x="2096814" y="6123543"/>
            <a:ext cx="8544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Перечень способов закупок закрытый</a:t>
            </a:r>
          </a:p>
        </p:txBody>
      </p:sp>
    </p:spTree>
    <p:extLst>
      <p:ext uri="{BB962C8B-B14F-4D97-AF65-F5344CB8AC3E}">
        <p14:creationId xmlns:p14="http://schemas.microsoft.com/office/powerpoint/2010/main" val="439087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62176F-5B52-47A7-83D5-57C6863C0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На каких площадках проводятся закупки у СМСП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6D33E0-3324-43CE-B434-5089E51700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876ED76-CA0A-433F-AB92-5A51873CD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5624"/>
            <a:ext cx="6310858" cy="22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CDC85F84-6A52-400A-B6A7-3338CBFC6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6108" y="1690687"/>
            <a:ext cx="5830192" cy="316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586F998A-075E-4176-A0BD-9D7B1FC88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4300" y="4353320"/>
            <a:ext cx="6355158" cy="2504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12E439-DE01-4CB9-9B19-4DB4263E0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20200" y="4353320"/>
            <a:ext cx="2971800" cy="259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97FE51B-E493-4779-A55A-24A9AE00793E}"/>
              </a:ext>
            </a:extLst>
          </p:cNvPr>
          <p:cNvSpPr txBox="1"/>
          <p:nvPr/>
        </p:nvSpPr>
        <p:spPr>
          <a:xfrm>
            <a:off x="6310858" y="4795897"/>
            <a:ext cx="290934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Распоряжение Правительства РФ от 12.07.18 № 1447-р</a:t>
            </a:r>
          </a:p>
        </p:txBody>
      </p:sp>
    </p:spTree>
    <p:extLst>
      <p:ext uri="{BB962C8B-B14F-4D97-AF65-F5344CB8AC3E}">
        <p14:creationId xmlns:p14="http://schemas.microsoft.com/office/powerpoint/2010/main" val="28210801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8D9A4-C8DA-47AE-8316-71A0F63CD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Особенности проведения аукциона для </a:t>
            </a:r>
            <a:r>
              <a:rPr lang="ru-RU" b="1" dirty="0" err="1"/>
              <a:t>СМиСП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E95FE9-0D6A-478E-97EC-5DA995F9E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27423"/>
          </a:xfrm>
        </p:spPr>
        <p:txBody>
          <a:bodyPr>
            <a:normAutofit/>
          </a:bodyPr>
          <a:lstStyle/>
          <a:p>
            <a:pPr algn="just"/>
            <a:r>
              <a:rPr lang="ru-RU" sz="2000" b="0" i="0" u="none" strike="noStrike" baseline="0" dirty="0">
                <a:latin typeface="Arial" panose="020B0604020202020204" pitchFamily="34" charset="0"/>
              </a:rPr>
              <a:t>1) "шаг аукциона" составляет от 0,5 процента до пяти процентов начальной (максимальной) цены договора;</a:t>
            </a:r>
          </a:p>
          <a:p>
            <a:pPr algn="just"/>
            <a:r>
              <a:rPr lang="ru-RU" sz="2000" b="0" i="0" u="none" strike="noStrike" baseline="0" dirty="0">
                <a:latin typeface="Arial" panose="020B0604020202020204" pitchFamily="34" charset="0"/>
              </a:rPr>
              <a:t>2) снижение текущего минимального предложения о цене договора осуществляется на величину в пределах "шага аукциона";</a:t>
            </a:r>
          </a:p>
          <a:p>
            <a:pPr algn="just"/>
            <a:r>
              <a:rPr lang="ru-RU" sz="2000" b="0" i="0" u="none" strike="noStrike" baseline="0" dirty="0">
                <a:latin typeface="Arial" panose="020B0604020202020204" pitchFamily="34" charset="0"/>
              </a:rPr>
              <a:t>3) участник аукциона в электронной форме не вправе подать предложение о цене договора, равное ранее поданному этим участником предложению о цене договора или большее чем оно, а также предложение о цене договора, равное нулю;</a:t>
            </a:r>
          </a:p>
          <a:p>
            <a:pPr algn="just"/>
            <a:r>
              <a:rPr lang="ru-RU" sz="2000" b="0" i="0" u="none" strike="noStrike" baseline="0" dirty="0">
                <a:latin typeface="Arial" panose="020B0604020202020204" pitchFamily="34" charset="0"/>
              </a:rPr>
              <a:t>4) участник аукциона в электронной форме не вправе подать предложение о цене договора, которое ниже, чем текущее минимальное предложение о цене договора, сниженное в пределах "шага аукциона";</a:t>
            </a:r>
          </a:p>
          <a:p>
            <a:pPr algn="just"/>
            <a:r>
              <a:rPr lang="ru-RU" sz="2000" b="0" i="0" u="none" strike="noStrike" baseline="0" dirty="0">
                <a:latin typeface="Arial" panose="020B0604020202020204" pitchFamily="34" charset="0"/>
              </a:rPr>
              <a:t>5) участник аукциона в электронной форме не вправе подать предложение о цене договора, которое ниже, чем текущее минимальное предложение о цене договора, в случае, если оно подано этим участником аукциона в электронной форме.</a:t>
            </a: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318340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A8B130-B6D7-4E08-B5C5-033997897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396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Общие принципы закупок для МСП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A7BD05-C8B6-4173-9237-474F376CE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2327"/>
            <a:ext cx="10515600" cy="472223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/>
              <a:t>Обеспечение заявки:</a:t>
            </a:r>
          </a:p>
          <a:p>
            <a:r>
              <a:rPr lang="ru-RU" dirty="0"/>
              <a:t>Денежные средства на специальные счета в спец банки.</a:t>
            </a:r>
          </a:p>
          <a:p>
            <a:r>
              <a:rPr lang="ru-RU" dirty="0"/>
              <a:t>Банковская гарантия</a:t>
            </a:r>
          </a:p>
          <a:p>
            <a:r>
              <a:rPr lang="ru-RU" dirty="0"/>
              <a:t>Обеспечение не выше 2% НМЦД</a:t>
            </a:r>
          </a:p>
          <a:p>
            <a:pPr marL="0" indent="0">
              <a:buNone/>
            </a:pPr>
            <a:r>
              <a:rPr lang="ru-RU" b="1" dirty="0"/>
              <a:t>Заявка на участие в закупках:</a:t>
            </a:r>
          </a:p>
          <a:p>
            <a:pPr>
              <a:buFontTx/>
              <a:buChar char="-"/>
            </a:pPr>
            <a:r>
              <a:rPr lang="ru-RU" dirty="0"/>
              <a:t>Первая часть.</a:t>
            </a:r>
          </a:p>
          <a:p>
            <a:pPr>
              <a:buFontTx/>
              <a:buChar char="-"/>
            </a:pPr>
            <a:r>
              <a:rPr lang="ru-RU" dirty="0"/>
              <a:t>Вторая часть (кроме запроса котировок).</a:t>
            </a:r>
          </a:p>
          <a:p>
            <a:pPr marL="0" indent="0">
              <a:buNone/>
            </a:pPr>
            <a:r>
              <a:rPr lang="ru-RU" b="1" dirty="0"/>
              <a:t>Договор:</a:t>
            </a:r>
          </a:p>
          <a:p>
            <a:pPr>
              <a:buFontTx/>
              <a:buChar char="-"/>
            </a:pPr>
            <a:r>
              <a:rPr lang="ru-RU" dirty="0"/>
              <a:t>Заключается на ЭТП</a:t>
            </a:r>
          </a:p>
          <a:p>
            <a:pPr>
              <a:buFontTx/>
              <a:buChar char="-"/>
            </a:pPr>
            <a:r>
              <a:rPr lang="ru-RU" dirty="0"/>
              <a:t>ОИД не выше 5% НМЦД</a:t>
            </a:r>
          </a:p>
          <a:p>
            <a:pPr>
              <a:buFontTx/>
              <a:buChar char="-"/>
            </a:pPr>
            <a:r>
              <a:rPr lang="ru-RU" dirty="0"/>
              <a:t>Возможен протокол разногласий</a:t>
            </a:r>
            <a:endParaRPr lang="en-US" dirty="0"/>
          </a:p>
          <a:p>
            <a:pPr>
              <a:buFontTx/>
              <a:buChar char="-"/>
            </a:pPr>
            <a:r>
              <a:rPr lang="ru-RU" dirty="0"/>
              <a:t>Срок оплаты – </a:t>
            </a:r>
            <a:r>
              <a:rPr lang="ru-RU" dirty="0" smtClean="0"/>
              <a:t>7 </a:t>
            </a:r>
            <a:r>
              <a:rPr lang="ru-RU" dirty="0"/>
              <a:t>раб. дней (п. 28 </a:t>
            </a:r>
            <a:r>
              <a:rPr lang="ru-RU" dirty="0" smtClean="0"/>
              <a:t>ПП1352 – с 21.03.2022, до 21.03.22 – 15 раб. дней).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05358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19F26D-82B2-4A77-8114-D8AE309B6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3991"/>
            <a:ext cx="11127828" cy="1325563"/>
          </a:xfrm>
        </p:spPr>
        <p:txBody>
          <a:bodyPr/>
          <a:lstStyle/>
          <a:p>
            <a:pPr algn="ctr"/>
            <a:r>
              <a:rPr lang="ru-RU" b="1" dirty="0"/>
              <a:t>Оплата по договору, заключенному с </a:t>
            </a:r>
            <a:r>
              <a:rPr lang="ru-RU" b="1" dirty="0" err="1"/>
              <a:t>СМиСП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766584-6BDE-4157-81B2-42E988884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9554"/>
            <a:ext cx="10515600" cy="4757409"/>
          </a:xfrm>
        </p:spPr>
        <p:txBody>
          <a:bodyPr/>
          <a:lstStyle/>
          <a:p>
            <a:r>
              <a:rPr lang="ru-RU" dirty="0"/>
              <a:t>Договор был заключен с единственным поставщиком, который являлся СМП. Не зависимо от способа закупок срок оплаты </a:t>
            </a:r>
            <a:r>
              <a:rPr lang="ru-RU" dirty="0" err="1"/>
              <a:t>д.б</a:t>
            </a:r>
            <a:r>
              <a:rPr lang="ru-RU" dirty="0"/>
              <a:t>. в течение 15 раб. дней после приемки. </a:t>
            </a:r>
          </a:p>
        </p:txBody>
      </p:sp>
      <p:sp>
        <p:nvSpPr>
          <p:cNvPr id="4" name="Стрелка: вниз 3">
            <a:extLst>
              <a:ext uri="{FF2B5EF4-FFF2-40B4-BE49-F238E27FC236}">
                <a16:creationId xmlns:a16="http://schemas.microsoft.com/office/drawing/2014/main" id="{D49586C7-E1F1-4381-B8C4-CA342A9CEB82}"/>
              </a:ext>
            </a:extLst>
          </p:cNvPr>
          <p:cNvSpPr/>
          <p:nvPr/>
        </p:nvSpPr>
        <p:spPr>
          <a:xfrm>
            <a:off x="6921062" y="2270234"/>
            <a:ext cx="662152" cy="7567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09CA83-F8D4-43A4-B984-11B94DDD6AF2}"/>
              </a:ext>
            </a:extLst>
          </p:cNvPr>
          <p:cNvSpPr txBox="1"/>
          <p:nvPr/>
        </p:nvSpPr>
        <p:spPr>
          <a:xfrm>
            <a:off x="1282262" y="3148396"/>
            <a:ext cx="100715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Постановление Якутского УФАС России от 22.07.2021 по делу N 014/04/7.32.3-1177/2021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40A663-34CC-43BF-8E3A-C7556A7294A7}"/>
              </a:ext>
            </a:extLst>
          </p:cNvPr>
          <p:cNvSpPr txBox="1"/>
          <p:nvPr/>
        </p:nvSpPr>
        <p:spPr>
          <a:xfrm>
            <a:off x="1150883" y="4272455"/>
            <a:ext cx="10515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b="0" i="0" u="none" strike="noStrike" baseline="0" dirty="0">
                <a:latin typeface="Arial" panose="020B0604020202020204" pitchFamily="34" charset="0"/>
              </a:rPr>
              <a:t>Согласно части 9 статьи 7.32.3 КоАП РФ нарушение заказчиком установленного законодательством Российской Федерации в сфере закупок товаров, работ, услуг отдельными видами юридических лиц </a:t>
            </a:r>
            <a:r>
              <a:rPr lang="ru-RU" sz="1800" b="1" i="0" u="none" strike="noStrike" baseline="0" dirty="0">
                <a:latin typeface="Arial" panose="020B0604020202020204" pitchFamily="34" charset="0"/>
              </a:rPr>
              <a:t>срока оплаты товаров, работ, услуг по договору </a:t>
            </a:r>
            <a:r>
              <a:rPr lang="ru-RU" sz="1800" b="0" i="0" u="none" strike="noStrike" baseline="0" dirty="0">
                <a:latin typeface="Arial" panose="020B0604020202020204" pitchFamily="34" charset="0"/>
              </a:rPr>
              <a:t>(отдельному этапу договора), заключенному по результатам закупки с </a:t>
            </a:r>
            <a:r>
              <a:rPr lang="ru-RU" sz="1800" b="1" i="0" u="none" strike="noStrike" baseline="0" dirty="0">
                <a:latin typeface="Arial" panose="020B0604020202020204" pitchFamily="34" charset="0"/>
              </a:rPr>
              <a:t>субъектом малого или среднего предпринимательства</a:t>
            </a:r>
            <a:r>
              <a:rPr lang="ru-RU" sz="1800" b="0" i="0" u="none" strike="noStrike" baseline="0" dirty="0">
                <a:latin typeface="Arial" panose="020B0604020202020204" pitchFamily="34" charset="0"/>
              </a:rPr>
              <a:t>, - влечет наложение административного штрафа на должностных лиц в размере </a:t>
            </a:r>
            <a:r>
              <a:rPr lang="ru-RU" sz="1800" b="1" i="0" u="none" strike="noStrike" baseline="0" dirty="0">
                <a:latin typeface="Arial" panose="020B0604020202020204" pitchFamily="34" charset="0"/>
              </a:rPr>
              <a:t>от тридцати тысяч до пятидесяти тысяч рублей; </a:t>
            </a:r>
            <a:r>
              <a:rPr lang="ru-RU" sz="1800" b="0" i="0" u="none" strike="noStrike" baseline="0" dirty="0">
                <a:latin typeface="Arial" panose="020B0604020202020204" pitchFamily="34" charset="0"/>
              </a:rPr>
              <a:t>на юридических лиц - от </a:t>
            </a:r>
            <a:r>
              <a:rPr lang="ru-RU" sz="1800" b="1" i="0" u="none" strike="noStrike" baseline="0" dirty="0">
                <a:latin typeface="Arial" panose="020B0604020202020204" pitchFamily="34" charset="0"/>
              </a:rPr>
              <a:t>пятидесяти тысяч до ста тысяч рублей.</a:t>
            </a:r>
            <a:endParaRPr lang="ru-RU" sz="1800" b="1" i="0" u="none" strike="noStrike" baseline="0" dirty="0">
              <a:latin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8F8285-2E21-4D0D-A9A3-932DD33BE2D1}"/>
              </a:ext>
            </a:extLst>
          </p:cNvPr>
          <p:cNvSpPr txBox="1"/>
          <p:nvPr/>
        </p:nvSpPr>
        <p:spPr>
          <a:xfrm>
            <a:off x="173421" y="6448097"/>
            <a:ext cx="12018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См. Решение Московского УФАС по делу 077/07/00-5515/2021 от 05.04.21</a:t>
            </a:r>
          </a:p>
        </p:txBody>
      </p:sp>
    </p:spTree>
    <p:extLst>
      <p:ext uri="{BB962C8B-B14F-4D97-AF65-F5344CB8AC3E}">
        <p14:creationId xmlns:p14="http://schemas.microsoft.com/office/powerpoint/2010/main" val="33124762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E6CF40-43EA-4928-BBBD-069579F9E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1523"/>
          </a:xfrm>
        </p:spPr>
        <p:txBody>
          <a:bodyPr/>
          <a:lstStyle/>
          <a:p>
            <a:pPr algn="ctr"/>
            <a:r>
              <a:rPr lang="ru-RU" b="1" dirty="0"/>
              <a:t>Отчетность о закупках у </a:t>
            </a:r>
            <a:r>
              <a:rPr lang="ru-RU" b="1" dirty="0" err="1"/>
              <a:t>СМиСП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8A7755-4BF3-4C52-9372-8DBF6EF4AC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/>
              <a:t>Отчет формируется до 01 февраля  следующего года за отчетным.</a:t>
            </a:r>
          </a:p>
          <a:p>
            <a:r>
              <a:rPr lang="ru-RU" sz="4800" dirty="0"/>
              <a:t>Форма и порядок заполнения указаны в ПП 1352.</a:t>
            </a:r>
          </a:p>
          <a:p>
            <a:r>
              <a:rPr lang="ru-RU" sz="4800" dirty="0"/>
              <a:t>Формируется по фактическим оплатам</a:t>
            </a:r>
          </a:p>
          <a:p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4065936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14400" y="2569487"/>
            <a:ext cx="10903528" cy="314060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0"/>
              </a:spcBef>
              <a:tabLst>
                <a:tab pos="2092325" algn="l"/>
              </a:tabLst>
            </a:pPr>
            <a:r>
              <a:rPr lang="ru-RU" b="1" dirty="0">
                <a:latin typeface=""/>
              </a:rPr>
              <a:t>Постановление Правительства РФ от 11 декабря 2014 г. N 1352 </a:t>
            </a:r>
          </a:p>
          <a:p>
            <a:pPr marL="12065" marR="5080" algn="ctr">
              <a:lnSpc>
                <a:spcPct val="100000"/>
              </a:lnSpc>
              <a:spcBef>
                <a:spcPts val="90"/>
              </a:spcBef>
              <a:tabLst>
                <a:tab pos="2092325" algn="l"/>
              </a:tabLst>
            </a:pPr>
            <a:r>
              <a:rPr lang="ru-RU" b="1" dirty="0">
                <a:latin typeface=""/>
              </a:rPr>
              <a:t>«ОБ ОСОБЕННОСТЯХ УЧАСТИЯ СУБЪЕКТОВ МАЛОГО И СРЕДНЕГО ПРЕДПРИНИМАТЕЛЬСТВА В ЗАКУПКАХ ТОВАРОВ, РАБОТ, УСЛУГ ОТДЕЛЬНЫМИ ВИДАМИ ЮРИДИЧЕСКИХ ЛИЦ» </a:t>
            </a:r>
          </a:p>
          <a:p>
            <a:pPr marL="12065" marR="5080" algn="ctr">
              <a:lnSpc>
                <a:spcPct val="100000"/>
              </a:lnSpc>
              <a:spcBef>
                <a:spcPts val="90"/>
              </a:spcBef>
              <a:tabLst>
                <a:tab pos="2092325" algn="l"/>
              </a:tabLst>
            </a:pPr>
            <a:r>
              <a:rPr spc="-70" dirty="0">
                <a:latin typeface="Tahoma"/>
                <a:cs typeface="Tahoma"/>
              </a:rPr>
              <a:t>(в</a:t>
            </a:r>
            <a:r>
              <a:rPr spc="-50" dirty="0">
                <a:latin typeface="Tahoma"/>
                <a:cs typeface="Tahoma"/>
              </a:rPr>
              <a:t> </a:t>
            </a:r>
            <a:r>
              <a:rPr spc="105" dirty="0">
                <a:latin typeface="Tahoma"/>
                <a:cs typeface="Tahoma"/>
              </a:rPr>
              <a:t>ред.</a:t>
            </a:r>
            <a:r>
              <a:rPr spc="-70" dirty="0">
                <a:latin typeface="Tahoma"/>
                <a:cs typeface="Tahoma"/>
              </a:rPr>
              <a:t> </a:t>
            </a:r>
            <a:r>
              <a:rPr spc="85" dirty="0">
                <a:latin typeface="Tahoma"/>
                <a:cs typeface="Tahoma"/>
              </a:rPr>
              <a:t>Постановлений</a:t>
            </a:r>
            <a:r>
              <a:rPr spc="-130" dirty="0">
                <a:latin typeface="Tahoma"/>
                <a:cs typeface="Tahoma"/>
              </a:rPr>
              <a:t> </a:t>
            </a:r>
            <a:r>
              <a:rPr spc="60" dirty="0">
                <a:latin typeface="Tahoma"/>
                <a:cs typeface="Tahoma"/>
              </a:rPr>
              <a:t>Правительства</a:t>
            </a:r>
            <a:r>
              <a:rPr spc="-105" dirty="0">
                <a:latin typeface="Tahoma"/>
                <a:cs typeface="Tahoma"/>
              </a:rPr>
              <a:t> </a:t>
            </a:r>
            <a:r>
              <a:rPr spc="125" dirty="0">
                <a:latin typeface="Tahoma"/>
                <a:cs typeface="Tahoma"/>
              </a:rPr>
              <a:t>РФ</a:t>
            </a:r>
            <a:r>
              <a:rPr spc="-55" dirty="0">
                <a:latin typeface="Tahoma"/>
                <a:cs typeface="Tahoma"/>
              </a:rPr>
              <a:t> </a:t>
            </a:r>
            <a:r>
              <a:rPr spc="20" dirty="0">
                <a:latin typeface="Tahoma"/>
                <a:cs typeface="Tahoma"/>
              </a:rPr>
              <a:t>от</a:t>
            </a:r>
            <a:r>
              <a:rPr spc="-60" dirty="0">
                <a:latin typeface="Tahoma"/>
                <a:cs typeface="Tahoma"/>
              </a:rPr>
              <a:t> </a:t>
            </a:r>
            <a:r>
              <a:rPr dirty="0">
                <a:latin typeface="Tahoma"/>
                <a:cs typeface="Tahoma"/>
              </a:rPr>
              <a:t>26.06.2015</a:t>
            </a:r>
            <a:r>
              <a:rPr spc="-55" dirty="0">
                <a:latin typeface="Tahoma"/>
                <a:cs typeface="Tahoma"/>
              </a:rPr>
              <a:t> </a:t>
            </a:r>
            <a:r>
              <a:rPr spc="114" dirty="0">
                <a:latin typeface="Tahoma"/>
                <a:cs typeface="Tahoma"/>
              </a:rPr>
              <a:t>N</a:t>
            </a:r>
            <a:r>
              <a:rPr spc="-75" dirty="0">
                <a:latin typeface="Tahoma"/>
                <a:cs typeface="Tahoma"/>
              </a:rPr>
              <a:t> </a:t>
            </a:r>
            <a:r>
              <a:rPr dirty="0">
                <a:latin typeface="Tahoma"/>
                <a:cs typeface="Tahoma"/>
              </a:rPr>
              <a:t>641, </a:t>
            </a:r>
            <a:r>
              <a:rPr spc="5" dirty="0">
                <a:latin typeface="Tahoma"/>
                <a:cs typeface="Tahoma"/>
              </a:rPr>
              <a:t> </a:t>
            </a:r>
            <a:r>
              <a:rPr spc="20" dirty="0">
                <a:latin typeface="Tahoma"/>
                <a:cs typeface="Tahoma"/>
              </a:rPr>
              <a:t>от</a:t>
            </a:r>
            <a:r>
              <a:rPr spc="-65" dirty="0">
                <a:latin typeface="Tahoma"/>
                <a:cs typeface="Tahoma"/>
              </a:rPr>
              <a:t> </a:t>
            </a:r>
            <a:r>
              <a:rPr dirty="0">
                <a:latin typeface="Tahoma"/>
                <a:cs typeface="Tahoma"/>
              </a:rPr>
              <a:t>29.10.2015</a:t>
            </a:r>
            <a:r>
              <a:rPr spc="-55" dirty="0">
                <a:latin typeface="Tahoma"/>
                <a:cs typeface="Tahoma"/>
              </a:rPr>
              <a:t> </a:t>
            </a:r>
            <a:r>
              <a:rPr spc="114" dirty="0">
                <a:latin typeface="Tahoma"/>
                <a:cs typeface="Tahoma"/>
              </a:rPr>
              <a:t>N</a:t>
            </a:r>
            <a:r>
              <a:rPr spc="-55" dirty="0">
                <a:latin typeface="Tahoma"/>
                <a:cs typeface="Tahoma"/>
              </a:rPr>
              <a:t> </a:t>
            </a:r>
            <a:r>
              <a:rPr spc="5" dirty="0">
                <a:latin typeface="Tahoma"/>
                <a:cs typeface="Tahoma"/>
              </a:rPr>
              <a:t>1169,</a:t>
            </a:r>
            <a:r>
              <a:rPr spc="-70" dirty="0">
                <a:latin typeface="Tahoma"/>
                <a:cs typeface="Tahoma"/>
              </a:rPr>
              <a:t> </a:t>
            </a:r>
            <a:r>
              <a:rPr spc="20" dirty="0">
                <a:latin typeface="Tahoma"/>
                <a:cs typeface="Tahoma"/>
              </a:rPr>
              <a:t>от</a:t>
            </a:r>
            <a:r>
              <a:rPr spc="-65" dirty="0">
                <a:latin typeface="Tahoma"/>
                <a:cs typeface="Tahoma"/>
              </a:rPr>
              <a:t> </a:t>
            </a:r>
            <a:r>
              <a:rPr dirty="0">
                <a:latin typeface="Tahoma"/>
                <a:cs typeface="Tahoma"/>
              </a:rPr>
              <a:t>11.11.2015</a:t>
            </a:r>
            <a:r>
              <a:rPr spc="-55" dirty="0">
                <a:latin typeface="Tahoma"/>
                <a:cs typeface="Tahoma"/>
              </a:rPr>
              <a:t> </a:t>
            </a:r>
            <a:r>
              <a:rPr spc="114" dirty="0">
                <a:latin typeface="Tahoma"/>
                <a:cs typeface="Tahoma"/>
              </a:rPr>
              <a:t>N</a:t>
            </a:r>
            <a:r>
              <a:rPr spc="-80" dirty="0">
                <a:latin typeface="Tahoma"/>
                <a:cs typeface="Tahoma"/>
              </a:rPr>
              <a:t> </a:t>
            </a:r>
            <a:r>
              <a:rPr spc="5" dirty="0">
                <a:latin typeface="Tahoma"/>
                <a:cs typeface="Tahoma"/>
              </a:rPr>
              <a:t>1217,</a:t>
            </a:r>
            <a:r>
              <a:rPr spc="-70" dirty="0">
                <a:latin typeface="Tahoma"/>
                <a:cs typeface="Tahoma"/>
              </a:rPr>
              <a:t> </a:t>
            </a:r>
            <a:r>
              <a:rPr spc="20" dirty="0">
                <a:latin typeface="Tahoma"/>
                <a:cs typeface="Tahoma"/>
              </a:rPr>
              <a:t>от</a:t>
            </a:r>
            <a:r>
              <a:rPr spc="-60" dirty="0">
                <a:latin typeface="Tahoma"/>
                <a:cs typeface="Tahoma"/>
              </a:rPr>
              <a:t> </a:t>
            </a:r>
            <a:r>
              <a:rPr dirty="0">
                <a:latin typeface="Tahoma"/>
                <a:cs typeface="Tahoma"/>
              </a:rPr>
              <a:t>25.12.2015</a:t>
            </a:r>
            <a:r>
              <a:rPr spc="-60" dirty="0">
                <a:latin typeface="Tahoma"/>
                <a:cs typeface="Tahoma"/>
              </a:rPr>
              <a:t> </a:t>
            </a:r>
            <a:r>
              <a:rPr spc="114" dirty="0">
                <a:latin typeface="Tahoma"/>
                <a:cs typeface="Tahoma"/>
              </a:rPr>
              <a:t>N</a:t>
            </a:r>
            <a:r>
              <a:rPr spc="-50" dirty="0">
                <a:latin typeface="Tahoma"/>
                <a:cs typeface="Tahoma"/>
              </a:rPr>
              <a:t> </a:t>
            </a:r>
            <a:r>
              <a:rPr spc="5" dirty="0">
                <a:latin typeface="Tahoma"/>
                <a:cs typeface="Tahoma"/>
              </a:rPr>
              <a:t>1442,</a:t>
            </a:r>
            <a:endParaRPr dirty="0">
              <a:latin typeface="Tahoma"/>
              <a:cs typeface="Tahoma"/>
            </a:endParaRPr>
          </a:p>
          <a:p>
            <a:pPr marR="1163320" algn="ctr">
              <a:lnSpc>
                <a:spcPct val="100000"/>
              </a:lnSpc>
              <a:spcBef>
                <a:spcPts val="625"/>
              </a:spcBef>
            </a:pPr>
            <a:r>
              <a:rPr spc="20" dirty="0">
                <a:latin typeface="Tahoma"/>
                <a:cs typeface="Tahoma"/>
              </a:rPr>
              <a:t>от</a:t>
            </a:r>
            <a:r>
              <a:rPr spc="-65" dirty="0">
                <a:latin typeface="Tahoma"/>
                <a:cs typeface="Tahoma"/>
              </a:rPr>
              <a:t> </a:t>
            </a:r>
            <a:r>
              <a:rPr dirty="0">
                <a:latin typeface="Tahoma"/>
                <a:cs typeface="Tahoma"/>
              </a:rPr>
              <a:t>23.04.2016</a:t>
            </a:r>
            <a:r>
              <a:rPr spc="-55" dirty="0">
                <a:latin typeface="Tahoma"/>
                <a:cs typeface="Tahoma"/>
              </a:rPr>
              <a:t> </a:t>
            </a:r>
            <a:r>
              <a:rPr spc="114" dirty="0">
                <a:latin typeface="Tahoma"/>
                <a:cs typeface="Tahoma"/>
              </a:rPr>
              <a:t>N</a:t>
            </a:r>
            <a:r>
              <a:rPr spc="-50" dirty="0">
                <a:latin typeface="Tahoma"/>
                <a:cs typeface="Tahoma"/>
              </a:rPr>
              <a:t> </a:t>
            </a:r>
            <a:r>
              <a:rPr dirty="0">
                <a:latin typeface="Tahoma"/>
                <a:cs typeface="Tahoma"/>
              </a:rPr>
              <a:t>342,</a:t>
            </a:r>
            <a:r>
              <a:rPr spc="-70" dirty="0">
                <a:latin typeface="Tahoma"/>
                <a:cs typeface="Tahoma"/>
              </a:rPr>
              <a:t> </a:t>
            </a:r>
            <a:r>
              <a:rPr spc="20" dirty="0">
                <a:latin typeface="Tahoma"/>
                <a:cs typeface="Tahoma"/>
              </a:rPr>
              <a:t>от</a:t>
            </a:r>
            <a:r>
              <a:rPr spc="-60" dirty="0">
                <a:latin typeface="Tahoma"/>
                <a:cs typeface="Tahoma"/>
              </a:rPr>
              <a:t> </a:t>
            </a:r>
            <a:r>
              <a:rPr dirty="0">
                <a:latin typeface="Tahoma"/>
                <a:cs typeface="Tahoma"/>
              </a:rPr>
              <a:t>26.07.2016</a:t>
            </a:r>
            <a:r>
              <a:rPr spc="-55" dirty="0">
                <a:latin typeface="Tahoma"/>
                <a:cs typeface="Tahoma"/>
              </a:rPr>
              <a:t> </a:t>
            </a:r>
            <a:r>
              <a:rPr spc="114" dirty="0">
                <a:latin typeface="Tahoma"/>
                <a:cs typeface="Tahoma"/>
              </a:rPr>
              <a:t>N</a:t>
            </a:r>
            <a:r>
              <a:rPr spc="-75" dirty="0">
                <a:latin typeface="Tahoma"/>
                <a:cs typeface="Tahoma"/>
              </a:rPr>
              <a:t> </a:t>
            </a:r>
            <a:r>
              <a:rPr dirty="0">
                <a:latin typeface="Tahoma"/>
                <a:cs typeface="Tahoma"/>
              </a:rPr>
              <a:t>719,</a:t>
            </a:r>
            <a:r>
              <a:rPr spc="-70" dirty="0">
                <a:latin typeface="Tahoma"/>
                <a:cs typeface="Tahoma"/>
              </a:rPr>
              <a:t> </a:t>
            </a:r>
            <a:r>
              <a:rPr spc="20" dirty="0">
                <a:latin typeface="Tahoma"/>
                <a:cs typeface="Tahoma"/>
              </a:rPr>
              <a:t>от</a:t>
            </a:r>
            <a:r>
              <a:rPr spc="-40" dirty="0">
                <a:latin typeface="Tahoma"/>
                <a:cs typeface="Tahoma"/>
              </a:rPr>
              <a:t> </a:t>
            </a:r>
            <a:r>
              <a:rPr dirty="0">
                <a:latin typeface="Tahoma"/>
                <a:cs typeface="Tahoma"/>
              </a:rPr>
              <a:t>02.08.2016</a:t>
            </a:r>
            <a:r>
              <a:rPr spc="-80" dirty="0">
                <a:latin typeface="Tahoma"/>
                <a:cs typeface="Tahoma"/>
              </a:rPr>
              <a:t> </a:t>
            </a:r>
            <a:r>
              <a:rPr spc="114" dirty="0">
                <a:latin typeface="Tahoma"/>
                <a:cs typeface="Tahoma"/>
              </a:rPr>
              <a:t>N</a:t>
            </a:r>
            <a:r>
              <a:rPr spc="-50" dirty="0">
                <a:latin typeface="Tahoma"/>
                <a:cs typeface="Tahoma"/>
              </a:rPr>
              <a:t> </a:t>
            </a:r>
            <a:r>
              <a:rPr dirty="0">
                <a:latin typeface="Tahoma"/>
                <a:cs typeface="Tahoma"/>
              </a:rPr>
              <a:t>749,</a:t>
            </a:r>
          </a:p>
          <a:p>
            <a:pPr marR="1157605" algn="ctr">
              <a:lnSpc>
                <a:spcPct val="100000"/>
              </a:lnSpc>
              <a:spcBef>
                <a:spcPts val="650"/>
              </a:spcBef>
            </a:pPr>
            <a:r>
              <a:rPr spc="20" dirty="0">
                <a:latin typeface="Tahoma"/>
                <a:cs typeface="Tahoma"/>
              </a:rPr>
              <a:t>от</a:t>
            </a:r>
            <a:r>
              <a:rPr spc="-60" dirty="0">
                <a:latin typeface="Tahoma"/>
                <a:cs typeface="Tahoma"/>
              </a:rPr>
              <a:t> </a:t>
            </a:r>
            <a:r>
              <a:rPr dirty="0">
                <a:latin typeface="Tahoma"/>
                <a:cs typeface="Tahoma"/>
              </a:rPr>
              <a:t>19.08.2016</a:t>
            </a:r>
            <a:r>
              <a:rPr spc="-55" dirty="0">
                <a:latin typeface="Tahoma"/>
                <a:cs typeface="Tahoma"/>
              </a:rPr>
              <a:t> </a:t>
            </a:r>
            <a:r>
              <a:rPr spc="114" dirty="0">
                <a:latin typeface="Tahoma"/>
                <a:cs typeface="Tahoma"/>
              </a:rPr>
              <a:t>N</a:t>
            </a:r>
            <a:r>
              <a:rPr spc="-50" dirty="0">
                <a:latin typeface="Tahoma"/>
                <a:cs typeface="Tahoma"/>
              </a:rPr>
              <a:t> </a:t>
            </a:r>
            <a:r>
              <a:rPr dirty="0">
                <a:latin typeface="Tahoma"/>
                <a:cs typeface="Tahoma"/>
              </a:rPr>
              <a:t>819,</a:t>
            </a:r>
            <a:r>
              <a:rPr spc="-70" dirty="0">
                <a:latin typeface="Tahoma"/>
                <a:cs typeface="Tahoma"/>
              </a:rPr>
              <a:t> </a:t>
            </a:r>
            <a:r>
              <a:rPr spc="20" dirty="0">
                <a:latin typeface="Tahoma"/>
                <a:cs typeface="Tahoma"/>
              </a:rPr>
              <a:t>от</a:t>
            </a:r>
            <a:r>
              <a:rPr spc="-60" dirty="0">
                <a:latin typeface="Tahoma"/>
                <a:cs typeface="Tahoma"/>
              </a:rPr>
              <a:t> </a:t>
            </a:r>
            <a:r>
              <a:rPr dirty="0">
                <a:latin typeface="Tahoma"/>
                <a:cs typeface="Tahoma"/>
              </a:rPr>
              <a:t>14.12.2016</a:t>
            </a:r>
            <a:r>
              <a:rPr spc="-55" dirty="0">
                <a:latin typeface="Tahoma"/>
                <a:cs typeface="Tahoma"/>
              </a:rPr>
              <a:t> </a:t>
            </a:r>
            <a:r>
              <a:rPr spc="114" dirty="0">
                <a:latin typeface="Tahoma"/>
                <a:cs typeface="Tahoma"/>
              </a:rPr>
              <a:t>N</a:t>
            </a:r>
            <a:r>
              <a:rPr spc="-75" dirty="0">
                <a:latin typeface="Tahoma"/>
                <a:cs typeface="Tahoma"/>
              </a:rPr>
              <a:t> </a:t>
            </a:r>
            <a:r>
              <a:rPr spc="5" dirty="0">
                <a:latin typeface="Tahoma"/>
                <a:cs typeface="Tahoma"/>
              </a:rPr>
              <a:t>1355,</a:t>
            </a:r>
            <a:r>
              <a:rPr spc="-70" dirty="0">
                <a:latin typeface="Tahoma"/>
                <a:cs typeface="Tahoma"/>
              </a:rPr>
              <a:t> </a:t>
            </a:r>
            <a:r>
              <a:rPr spc="20" dirty="0">
                <a:latin typeface="Tahoma"/>
                <a:cs typeface="Tahoma"/>
              </a:rPr>
              <a:t>от</a:t>
            </a:r>
            <a:r>
              <a:rPr spc="-55" dirty="0">
                <a:latin typeface="Tahoma"/>
                <a:cs typeface="Tahoma"/>
              </a:rPr>
              <a:t> </a:t>
            </a:r>
            <a:r>
              <a:rPr dirty="0">
                <a:latin typeface="Tahoma"/>
                <a:cs typeface="Tahoma"/>
              </a:rPr>
              <a:t>20.05.2017</a:t>
            </a:r>
            <a:r>
              <a:rPr spc="-55" dirty="0">
                <a:latin typeface="Tahoma"/>
                <a:cs typeface="Tahoma"/>
              </a:rPr>
              <a:t> </a:t>
            </a:r>
            <a:r>
              <a:rPr spc="114" dirty="0">
                <a:latin typeface="Tahoma"/>
                <a:cs typeface="Tahoma"/>
              </a:rPr>
              <a:t>N</a:t>
            </a:r>
            <a:r>
              <a:rPr spc="-50" dirty="0">
                <a:latin typeface="Tahoma"/>
                <a:cs typeface="Tahoma"/>
              </a:rPr>
              <a:t> </a:t>
            </a:r>
            <a:r>
              <a:rPr dirty="0">
                <a:latin typeface="Tahoma"/>
                <a:cs typeface="Tahoma"/>
              </a:rPr>
              <a:t>608,</a:t>
            </a:r>
          </a:p>
          <a:p>
            <a:pPr marR="1160145" algn="ctr">
              <a:lnSpc>
                <a:spcPct val="100000"/>
              </a:lnSpc>
              <a:spcBef>
                <a:spcPts val="650"/>
              </a:spcBef>
            </a:pPr>
            <a:r>
              <a:rPr spc="20" dirty="0">
                <a:latin typeface="Tahoma"/>
                <a:cs typeface="Tahoma"/>
              </a:rPr>
              <a:t>от</a:t>
            </a:r>
            <a:r>
              <a:rPr spc="-65" dirty="0">
                <a:latin typeface="Tahoma"/>
                <a:cs typeface="Tahoma"/>
              </a:rPr>
              <a:t> </a:t>
            </a:r>
            <a:r>
              <a:rPr dirty="0">
                <a:latin typeface="Tahoma"/>
                <a:cs typeface="Tahoma"/>
              </a:rPr>
              <a:t>15.11.2017</a:t>
            </a:r>
            <a:r>
              <a:rPr spc="-55" dirty="0">
                <a:latin typeface="Tahoma"/>
                <a:cs typeface="Tahoma"/>
              </a:rPr>
              <a:t> </a:t>
            </a:r>
            <a:r>
              <a:rPr spc="114" dirty="0">
                <a:latin typeface="Tahoma"/>
                <a:cs typeface="Tahoma"/>
              </a:rPr>
              <a:t>N</a:t>
            </a:r>
            <a:r>
              <a:rPr spc="-55" dirty="0">
                <a:latin typeface="Tahoma"/>
                <a:cs typeface="Tahoma"/>
              </a:rPr>
              <a:t> </a:t>
            </a:r>
            <a:r>
              <a:rPr spc="5" dirty="0">
                <a:latin typeface="Tahoma"/>
                <a:cs typeface="Tahoma"/>
              </a:rPr>
              <a:t>1383,</a:t>
            </a:r>
            <a:r>
              <a:rPr spc="-70" dirty="0">
                <a:latin typeface="Tahoma"/>
                <a:cs typeface="Tahoma"/>
              </a:rPr>
              <a:t> </a:t>
            </a:r>
            <a:r>
              <a:rPr spc="20" dirty="0">
                <a:latin typeface="Tahoma"/>
                <a:cs typeface="Tahoma"/>
              </a:rPr>
              <a:t>от</a:t>
            </a:r>
            <a:r>
              <a:rPr spc="-60" dirty="0">
                <a:latin typeface="Tahoma"/>
                <a:cs typeface="Tahoma"/>
              </a:rPr>
              <a:t> </a:t>
            </a:r>
            <a:r>
              <a:rPr dirty="0">
                <a:latin typeface="Tahoma"/>
                <a:cs typeface="Tahoma"/>
              </a:rPr>
              <a:t>01.08.2019</a:t>
            </a:r>
            <a:r>
              <a:rPr spc="-60" dirty="0">
                <a:latin typeface="Tahoma"/>
                <a:cs typeface="Tahoma"/>
              </a:rPr>
              <a:t> </a:t>
            </a:r>
            <a:r>
              <a:rPr spc="114" dirty="0">
                <a:latin typeface="Tahoma"/>
                <a:cs typeface="Tahoma"/>
              </a:rPr>
              <a:t>N</a:t>
            </a:r>
            <a:r>
              <a:rPr spc="-75" dirty="0">
                <a:latin typeface="Tahoma"/>
                <a:cs typeface="Tahoma"/>
              </a:rPr>
              <a:t> </a:t>
            </a:r>
            <a:r>
              <a:rPr spc="5" dirty="0">
                <a:latin typeface="Tahoma"/>
                <a:cs typeface="Tahoma"/>
              </a:rPr>
              <a:t>1001,</a:t>
            </a:r>
            <a:r>
              <a:rPr spc="-75" dirty="0">
                <a:latin typeface="Tahoma"/>
                <a:cs typeface="Tahoma"/>
              </a:rPr>
              <a:t> </a:t>
            </a:r>
            <a:r>
              <a:rPr spc="20" dirty="0">
                <a:latin typeface="Tahoma"/>
                <a:cs typeface="Tahoma"/>
              </a:rPr>
              <a:t>от</a:t>
            </a:r>
            <a:r>
              <a:rPr spc="-60" dirty="0">
                <a:latin typeface="Tahoma"/>
                <a:cs typeface="Tahoma"/>
              </a:rPr>
              <a:t> </a:t>
            </a:r>
            <a:r>
              <a:rPr dirty="0">
                <a:latin typeface="Tahoma"/>
                <a:cs typeface="Tahoma"/>
              </a:rPr>
              <a:t>18.09.2019</a:t>
            </a:r>
            <a:r>
              <a:rPr spc="-55" dirty="0">
                <a:latin typeface="Tahoma"/>
                <a:cs typeface="Tahoma"/>
              </a:rPr>
              <a:t> </a:t>
            </a:r>
            <a:r>
              <a:rPr spc="114" dirty="0">
                <a:latin typeface="Tahoma"/>
                <a:cs typeface="Tahoma"/>
              </a:rPr>
              <a:t>N</a:t>
            </a:r>
            <a:r>
              <a:rPr spc="-55" dirty="0">
                <a:latin typeface="Tahoma"/>
                <a:cs typeface="Tahoma"/>
              </a:rPr>
              <a:t> </a:t>
            </a:r>
            <a:r>
              <a:rPr spc="5" dirty="0">
                <a:latin typeface="Tahoma"/>
                <a:cs typeface="Tahoma"/>
              </a:rPr>
              <a:t>1205,</a:t>
            </a:r>
            <a:endParaRPr dirty="0">
              <a:latin typeface="Tahoma"/>
              <a:cs typeface="Tahoma"/>
            </a:endParaRPr>
          </a:p>
          <a:p>
            <a:pPr marR="1158875" algn="ctr">
              <a:lnSpc>
                <a:spcPct val="100000"/>
              </a:lnSpc>
              <a:spcBef>
                <a:spcPts val="625"/>
              </a:spcBef>
            </a:pPr>
            <a:r>
              <a:rPr spc="20" dirty="0" err="1" smtClean="0">
                <a:latin typeface="Tahoma"/>
                <a:cs typeface="Tahoma"/>
              </a:rPr>
              <a:t>от</a:t>
            </a:r>
            <a:r>
              <a:rPr spc="-60" dirty="0" smtClean="0">
                <a:latin typeface="Tahoma"/>
                <a:cs typeface="Tahoma"/>
              </a:rPr>
              <a:t> </a:t>
            </a:r>
            <a:r>
              <a:rPr dirty="0" smtClean="0">
                <a:latin typeface="Tahoma"/>
                <a:cs typeface="Tahoma"/>
              </a:rPr>
              <a:t>24.11.2020</a:t>
            </a:r>
            <a:r>
              <a:rPr spc="-55" dirty="0" smtClean="0">
                <a:latin typeface="Tahoma"/>
                <a:cs typeface="Tahoma"/>
              </a:rPr>
              <a:t> </a:t>
            </a:r>
            <a:r>
              <a:rPr spc="114" dirty="0" smtClean="0">
                <a:latin typeface="Tahoma"/>
                <a:cs typeface="Tahoma"/>
              </a:rPr>
              <a:t>N</a:t>
            </a:r>
            <a:r>
              <a:rPr spc="-50" dirty="0" smtClean="0">
                <a:latin typeface="Tahoma"/>
                <a:cs typeface="Tahoma"/>
              </a:rPr>
              <a:t> </a:t>
            </a:r>
            <a:r>
              <a:rPr spc="5" dirty="0" smtClean="0">
                <a:latin typeface="Tahoma"/>
                <a:cs typeface="Tahoma"/>
              </a:rPr>
              <a:t>1909,</a:t>
            </a:r>
            <a:r>
              <a:rPr spc="-65" dirty="0" smtClean="0">
                <a:latin typeface="Tahoma"/>
                <a:cs typeface="Tahoma"/>
              </a:rPr>
              <a:t> </a:t>
            </a:r>
            <a:r>
              <a:rPr spc="20" dirty="0" err="1" smtClean="0">
                <a:latin typeface="Tahoma"/>
                <a:cs typeface="Tahoma"/>
              </a:rPr>
              <a:t>от</a:t>
            </a:r>
            <a:r>
              <a:rPr spc="-60" dirty="0" smtClean="0">
                <a:latin typeface="Tahoma"/>
                <a:cs typeface="Tahoma"/>
              </a:rPr>
              <a:t> </a:t>
            </a:r>
            <a:r>
              <a:rPr dirty="0" smtClean="0">
                <a:latin typeface="Tahoma"/>
                <a:cs typeface="Tahoma"/>
              </a:rPr>
              <a:t>09.12.2020</a:t>
            </a:r>
            <a:r>
              <a:rPr spc="-55" dirty="0" smtClean="0">
                <a:latin typeface="Tahoma"/>
                <a:cs typeface="Tahoma"/>
              </a:rPr>
              <a:t> </a:t>
            </a:r>
            <a:r>
              <a:rPr spc="114" dirty="0" smtClean="0">
                <a:latin typeface="Tahoma"/>
                <a:cs typeface="Tahoma"/>
              </a:rPr>
              <a:t>N</a:t>
            </a:r>
            <a:r>
              <a:rPr spc="-75" dirty="0" smtClean="0">
                <a:latin typeface="Tahoma"/>
                <a:cs typeface="Tahoma"/>
              </a:rPr>
              <a:t> </a:t>
            </a:r>
            <a:r>
              <a:rPr spc="5" dirty="0" smtClean="0">
                <a:latin typeface="Tahoma"/>
                <a:cs typeface="Tahoma"/>
              </a:rPr>
              <a:t>2058,</a:t>
            </a:r>
            <a:r>
              <a:rPr spc="-65" dirty="0" smtClean="0">
                <a:latin typeface="Tahoma"/>
                <a:cs typeface="Tahoma"/>
              </a:rPr>
              <a:t> </a:t>
            </a:r>
            <a:r>
              <a:rPr spc="20" dirty="0" err="1" smtClean="0">
                <a:latin typeface="Tahoma"/>
                <a:cs typeface="Tahoma"/>
              </a:rPr>
              <a:t>от</a:t>
            </a:r>
            <a:r>
              <a:rPr spc="-60" dirty="0" smtClean="0">
                <a:latin typeface="Tahoma"/>
                <a:cs typeface="Tahoma"/>
              </a:rPr>
              <a:t> </a:t>
            </a:r>
            <a:r>
              <a:rPr dirty="0" smtClean="0">
                <a:latin typeface="Tahoma"/>
                <a:cs typeface="Tahoma"/>
              </a:rPr>
              <a:t>29.12.2020</a:t>
            </a:r>
            <a:r>
              <a:rPr spc="-55" dirty="0" smtClean="0">
                <a:latin typeface="Tahoma"/>
                <a:cs typeface="Tahoma"/>
              </a:rPr>
              <a:t> </a:t>
            </a:r>
            <a:r>
              <a:rPr spc="114" dirty="0" smtClean="0">
                <a:latin typeface="Tahoma"/>
                <a:cs typeface="Tahoma"/>
              </a:rPr>
              <a:t>N</a:t>
            </a:r>
            <a:r>
              <a:rPr spc="-50" dirty="0" smtClean="0">
                <a:latin typeface="Tahoma"/>
                <a:cs typeface="Tahoma"/>
              </a:rPr>
              <a:t> </a:t>
            </a:r>
            <a:r>
              <a:rPr spc="5" dirty="0" smtClean="0">
                <a:latin typeface="Tahoma"/>
                <a:cs typeface="Tahoma"/>
              </a:rPr>
              <a:t>2339</a:t>
            </a:r>
            <a:r>
              <a:rPr lang="ru-RU" spc="5" dirty="0" smtClean="0">
                <a:latin typeface="Tahoma"/>
                <a:cs typeface="Tahoma"/>
              </a:rPr>
              <a:t>, от 19.06.2021 </a:t>
            </a:r>
            <a:r>
              <a:rPr lang="en-US" spc="5" dirty="0" smtClean="0">
                <a:latin typeface="Tahoma"/>
                <a:cs typeface="Tahoma"/>
              </a:rPr>
              <a:t>N 937, </a:t>
            </a:r>
            <a:r>
              <a:rPr lang="ru-RU" spc="5" dirty="0" smtClean="0">
                <a:latin typeface="Tahoma"/>
                <a:cs typeface="Tahoma"/>
              </a:rPr>
              <a:t>от 22.07.2021 </a:t>
            </a:r>
            <a:r>
              <a:rPr lang="en-US" spc="5" dirty="0" smtClean="0">
                <a:latin typeface="Tahoma"/>
                <a:cs typeface="Tahoma"/>
              </a:rPr>
              <a:t>N 1249</a:t>
            </a:r>
            <a:r>
              <a:rPr lang="ru-RU" spc="5" dirty="0">
                <a:latin typeface="Tahoma"/>
                <a:cs typeface="Tahoma"/>
              </a:rPr>
              <a:t>, от 29.12.2021 </a:t>
            </a:r>
            <a:r>
              <a:rPr lang="en-US" spc="5" dirty="0">
                <a:latin typeface="Tahoma"/>
                <a:cs typeface="Tahoma"/>
              </a:rPr>
              <a:t>N 2554, </a:t>
            </a:r>
            <a:r>
              <a:rPr lang="ru-RU" spc="5" dirty="0">
                <a:latin typeface="Tahoma"/>
                <a:cs typeface="Tahoma"/>
              </a:rPr>
              <a:t>от 21.03.2022 </a:t>
            </a:r>
            <a:r>
              <a:rPr lang="en-US" spc="5" dirty="0">
                <a:latin typeface="Tahoma"/>
                <a:cs typeface="Tahoma"/>
              </a:rPr>
              <a:t>N 417</a:t>
            </a:r>
            <a:r>
              <a:rPr lang="en-US" spc="5" dirty="0" smtClean="0">
                <a:latin typeface="Tahoma"/>
                <a:cs typeface="Tahoma"/>
              </a:rPr>
              <a:t>)</a:t>
            </a:r>
            <a:endParaRPr dirty="0">
              <a:latin typeface="Tahoma"/>
              <a:cs typeface="Tahom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FDC1C2-C359-4023-B85F-254FBC374D8F}"/>
              </a:ext>
            </a:extLst>
          </p:cNvPr>
          <p:cNvSpPr txBox="1"/>
          <p:nvPr/>
        </p:nvSpPr>
        <p:spPr>
          <a:xfrm>
            <a:off x="803564" y="374073"/>
            <a:ext cx="111252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atin typeface="Arial" panose="020B0604020202020204" pitchFamily="34" charset="0"/>
              </a:rPr>
              <a:t>ч</a:t>
            </a:r>
            <a:r>
              <a:rPr lang="ru-RU" sz="1800" b="1" i="0" u="none" strike="noStrike" baseline="0" dirty="0">
                <a:latin typeface="Arial" panose="020B0604020202020204" pitchFamily="34" charset="0"/>
              </a:rPr>
              <a:t>. 8. ст. 3 Закона 223-ФЗ  Правительство Российской Федерации вправе установить:</a:t>
            </a:r>
          </a:p>
          <a:p>
            <a:pPr algn="just"/>
            <a:r>
              <a:rPr lang="ru-RU" sz="1800" b="0" i="0" u="none" strike="noStrike" baseline="0" dirty="0">
                <a:latin typeface="Arial" panose="020B0604020202020204" pitchFamily="34" charset="0"/>
              </a:rPr>
              <a:t>2) </a:t>
            </a:r>
            <a:r>
              <a:rPr lang="ru-RU" sz="1600" b="0" i="0" u="none" strike="noStrike" baseline="0" dirty="0">
                <a:latin typeface="Arial" panose="020B0604020202020204" pitchFamily="34" charset="0"/>
              </a:rPr>
              <a:t>особенности участия субъектов малого и среднего предпринимательства в закупке, осуществляемой отдельными заказчиками, годовой объем закупки, который данные заказчики обязаны осуществить у таких субъектов, порядок расчета указанного объема, а также форму годового отчета о закупке у субъектов малого и среднего предпринимательства и требования к содержанию этого отчета. Такие особенности могут предусматривать обязанность отдельных заказчиков осуществлять закупки, участниками которых могут быть только субъекты малого и среднего предпринимательства;</a:t>
            </a:r>
            <a:endParaRPr lang="ru-RU" sz="1600" b="0" i="0" u="none" strike="noStrike" baseline="0" dirty="0">
              <a:latin typeface="Arial" panose="020B0604020202020204" pitchFamily="34" charset="0"/>
              <a:hlinkClick r:id="rId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3CABC0-D6A9-4E4A-BE41-D9C02F84E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Обязанность проводить закупки у </a:t>
            </a:r>
            <a:r>
              <a:rPr lang="ru-RU" b="1" dirty="0" err="1"/>
              <a:t>СМиСП</a:t>
            </a:r>
            <a:r>
              <a:rPr lang="ru-RU" b="1" dirty="0"/>
              <a:t> с 01.01.2022 (п. 2 ПП)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B8915C-4BF7-415A-BAC1-2B4F6AFFD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39279"/>
          </a:xfrm>
        </p:spPr>
        <p:txBody>
          <a:bodyPr/>
          <a:lstStyle/>
          <a:p>
            <a:r>
              <a:rPr lang="ru-RU" dirty="0"/>
              <a:t>Все юридические лица, указанные в ч. 2 ст. 1 Закона 223-ФЗ</a:t>
            </a:r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53A752-3AE9-454E-B918-FC8A9F63BED4}"/>
              </a:ext>
            </a:extLst>
          </p:cNvPr>
          <p:cNvSpPr txBox="1"/>
          <p:nvPr/>
        </p:nvSpPr>
        <p:spPr>
          <a:xfrm>
            <a:off x="3366052" y="2395856"/>
            <a:ext cx="4545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ИСКЛЮЧЕНИЕ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902C6C-4878-4601-A8F1-7EFDF333ABBB}"/>
              </a:ext>
            </a:extLst>
          </p:cNvPr>
          <p:cNvSpPr txBox="1"/>
          <p:nvPr/>
        </p:nvSpPr>
        <p:spPr>
          <a:xfrm>
            <a:off x="838200" y="3790122"/>
            <a:ext cx="1061167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0" i="0" u="none" strike="noStrike" baseline="0" dirty="0">
                <a:latin typeface="Arial" panose="020B0604020202020204" pitchFamily="34" charset="0"/>
              </a:rPr>
              <a:t>2. Установить, что юридические лица, указанные в части 2 статьи 1 Федерального закона "О закупках товаров, работ, услуг отдельными видами юридических лиц" </a:t>
            </a:r>
            <a:r>
              <a:rPr lang="ru-RU" sz="2800" b="1" i="0" u="sng" strike="noStrike" baseline="0" dirty="0">
                <a:latin typeface="Arial" panose="020B0604020202020204" pitchFamily="34" charset="0"/>
              </a:rPr>
              <a:t>и являющиеся субъектами малого и среднего предпринимательства</a:t>
            </a:r>
            <a:r>
              <a:rPr lang="ru-RU" sz="2800" b="0" i="0" u="none" strike="noStrike" baseline="0" dirty="0">
                <a:latin typeface="Arial" panose="020B0604020202020204" pitchFamily="34" charset="0"/>
              </a:rPr>
              <a:t>, вправе не применять настоящее постановление</a:t>
            </a:r>
            <a:r>
              <a:rPr lang="ru-RU" sz="2800" b="0" i="0" u="none" strike="noStrike" baseline="0" dirty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  <a:endParaRPr lang="ru-RU" sz="2800" b="0" i="0" u="none" strike="noStrike" baseline="0" dirty="0">
              <a:solidFill>
                <a:srgbClr val="0000FF"/>
              </a:solidFill>
              <a:latin typeface="Arial" panose="020B0604020202020204" pitchFamily="34" charset="0"/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2762625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3F9945-1652-423B-B4AA-2F682F4A9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Кто относится к </a:t>
            </a:r>
            <a:r>
              <a:rPr lang="ru-RU" b="1" dirty="0" err="1"/>
              <a:t>СмиСП</a:t>
            </a:r>
            <a:r>
              <a:rPr lang="ru-RU" b="1" dirty="0"/>
              <a:t> в рамках закупок по 223-ФЗ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25449E-A689-4E8F-BCC5-18CDAB072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  <a:buFont typeface="Georgia" panose="02040502050405020303" pitchFamily="18" charset="0"/>
              <a:buNone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209-ФЗ от 24 июля 2007 г. «О развитии малого и среднего предпринимательства в Российской Федерации»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F7C3465-9F55-450A-8C7C-3E3EF90CC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51" y="2897712"/>
            <a:ext cx="4692305" cy="27870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B6B080-225F-408D-AE2A-5D642E9AE84F}"/>
              </a:ext>
            </a:extLst>
          </p:cNvPr>
          <p:cNvSpPr txBox="1"/>
          <p:nvPr/>
        </p:nvSpPr>
        <p:spPr>
          <a:xfrm>
            <a:off x="5155096" y="2915478"/>
            <a:ext cx="6493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Самозанятые, которые приравнены к </a:t>
            </a:r>
            <a:r>
              <a:rPr lang="ru-RU" dirty="0" err="1"/>
              <a:t>СМиСП</a:t>
            </a:r>
            <a:r>
              <a:rPr lang="ru-RU" dirty="0"/>
              <a:t> – п. 2.4ПП 1352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42631B7-7F29-4081-980A-3AD3E31F3C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505" y="3284810"/>
            <a:ext cx="5671930" cy="26373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9E93529-DB78-4356-A9EB-277AE550A2CF}"/>
              </a:ext>
            </a:extLst>
          </p:cNvPr>
          <p:cNvSpPr txBox="1"/>
          <p:nvPr/>
        </p:nvSpPr>
        <p:spPr>
          <a:xfrm>
            <a:off x="72886" y="5837722"/>
            <a:ext cx="4864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ru-RU" sz="1800" b="1">
                <a:latin typeface="Arial" panose="020B0604020202020204" pitchFamily="34" charset="0"/>
              </a:rPr>
              <a:t>https://rmsp.nalog.ru/</a:t>
            </a:r>
            <a:endParaRPr lang="ru-RU" altLang="ru-RU" sz="1800" b="1" dirty="0"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1B4C00-6F11-45A1-94D6-31970FE6F7CF}"/>
              </a:ext>
            </a:extLst>
          </p:cNvPr>
          <p:cNvSpPr txBox="1"/>
          <p:nvPr/>
        </p:nvSpPr>
        <p:spPr>
          <a:xfrm>
            <a:off x="7319548" y="4918007"/>
            <a:ext cx="5671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https://npd.nalog.ru</a:t>
            </a:r>
            <a:r>
              <a:rPr lang="en-US" dirty="0"/>
              <a:t>   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2AFD80-53EC-42A0-A995-A62D643909ED}"/>
              </a:ext>
            </a:extLst>
          </p:cNvPr>
          <p:cNvSpPr txBox="1"/>
          <p:nvPr/>
        </p:nvSpPr>
        <p:spPr>
          <a:xfrm>
            <a:off x="5917095" y="5976511"/>
            <a:ext cx="62749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spcBef>
                <a:spcPts val="185"/>
              </a:spcBef>
              <a:tabLst>
                <a:tab pos="1034415" algn="l"/>
                <a:tab pos="1752600" algn="l"/>
                <a:tab pos="2269490" algn="l"/>
                <a:tab pos="2344420" algn="l"/>
                <a:tab pos="2627630" algn="l"/>
                <a:tab pos="3441065" algn="l"/>
                <a:tab pos="4575175" algn="l"/>
                <a:tab pos="5239385" algn="l"/>
                <a:tab pos="5558790" algn="l"/>
                <a:tab pos="6364605" algn="l"/>
                <a:tab pos="7264400" algn="l"/>
                <a:tab pos="7818755" algn="l"/>
                <a:tab pos="8326755" algn="l"/>
              </a:tabLst>
            </a:pPr>
            <a:r>
              <a:rPr lang="ru-RU" sz="1200" spc="-10" dirty="0">
                <a:solidFill>
                  <a:srgbClr val="FF0000"/>
                </a:solidFill>
                <a:latin typeface="Microsoft Sans Serif"/>
                <a:cs typeface="Microsoft Sans Serif"/>
              </a:rPr>
              <a:t>Н</a:t>
            </a:r>
            <a:r>
              <a:rPr lang="ru-RU" sz="1200" spc="-15" dirty="0">
                <a:solidFill>
                  <a:srgbClr val="FF0000"/>
                </a:solidFill>
                <a:latin typeface="Microsoft Sans Serif"/>
                <a:cs typeface="Microsoft Sans Serif"/>
              </a:rPr>
              <a:t>о</a:t>
            </a:r>
            <a:r>
              <a:rPr lang="ru-RU" sz="1200" spc="-10" dirty="0">
                <a:solidFill>
                  <a:srgbClr val="FF0000"/>
                </a:solidFill>
                <a:latin typeface="Microsoft Sans Serif"/>
                <a:cs typeface="Microsoft Sans Serif"/>
              </a:rPr>
              <a:t>вы</a:t>
            </a:r>
            <a:r>
              <a:rPr lang="ru-RU" sz="1200" spc="-5" dirty="0">
                <a:solidFill>
                  <a:srgbClr val="FF0000"/>
                </a:solidFill>
                <a:latin typeface="Microsoft Sans Serif"/>
                <a:cs typeface="Microsoft Sans Serif"/>
              </a:rPr>
              <a:t>е </a:t>
            </a:r>
            <a:r>
              <a:rPr lang="ru-RU" sz="1200" spc="-20" dirty="0">
                <a:solidFill>
                  <a:srgbClr val="FF0000"/>
                </a:solidFill>
                <a:latin typeface="Microsoft Sans Serif"/>
                <a:cs typeface="Microsoft Sans Serif"/>
              </a:rPr>
              <a:t>п</a:t>
            </a:r>
            <a:r>
              <a:rPr lang="ru-RU" sz="1200" spc="-30" dirty="0">
                <a:solidFill>
                  <a:srgbClr val="FF0000"/>
                </a:solidFill>
                <a:latin typeface="Microsoft Sans Serif"/>
                <a:cs typeface="Microsoft Sans Serif"/>
              </a:rPr>
              <a:t>р</a:t>
            </a:r>
            <a:r>
              <a:rPr lang="ru-RU" sz="1200" spc="-10" dirty="0">
                <a:solidFill>
                  <a:srgbClr val="FF0000"/>
                </a:solidFill>
                <a:latin typeface="Microsoft Sans Serif"/>
                <a:cs typeface="Microsoft Sans Serif"/>
              </a:rPr>
              <a:t>а</a:t>
            </a:r>
            <a:r>
              <a:rPr lang="ru-RU" sz="1200" spc="-15" dirty="0">
                <a:solidFill>
                  <a:srgbClr val="FF0000"/>
                </a:solidFill>
                <a:latin typeface="Microsoft Sans Serif"/>
                <a:cs typeface="Microsoft Sans Serif"/>
              </a:rPr>
              <a:t>в</a:t>
            </a:r>
            <a:r>
              <a:rPr lang="ru-RU" sz="1200" spc="5" dirty="0">
                <a:solidFill>
                  <a:srgbClr val="FF0000"/>
                </a:solidFill>
                <a:latin typeface="Microsoft Sans Serif"/>
                <a:cs typeface="Microsoft Sans Serif"/>
              </a:rPr>
              <a:t>ила  </a:t>
            </a:r>
            <a:r>
              <a:rPr lang="ru-RU" sz="1200" spc="-15" dirty="0">
                <a:solidFill>
                  <a:srgbClr val="FF0000"/>
                </a:solidFill>
                <a:latin typeface="Microsoft Sans Serif"/>
                <a:cs typeface="Microsoft Sans Serif"/>
              </a:rPr>
              <a:t>д</a:t>
            </a:r>
            <a:r>
              <a:rPr lang="ru-RU" sz="1200" spc="-20" dirty="0">
                <a:solidFill>
                  <a:srgbClr val="FF0000"/>
                </a:solidFill>
                <a:latin typeface="Microsoft Sans Serif"/>
                <a:cs typeface="Microsoft Sans Serif"/>
              </a:rPr>
              <a:t>о</a:t>
            </a:r>
            <a:r>
              <a:rPr lang="ru-RU" sz="1200" dirty="0">
                <a:solidFill>
                  <a:srgbClr val="FF0000"/>
                </a:solidFill>
                <a:latin typeface="Microsoft Sans Serif"/>
                <a:cs typeface="Microsoft Sans Serif"/>
              </a:rPr>
              <a:t>л</a:t>
            </a:r>
            <a:r>
              <a:rPr lang="ru-RU" sz="1200" spc="-105" dirty="0">
                <a:solidFill>
                  <a:srgbClr val="FF0000"/>
                </a:solidFill>
                <a:latin typeface="Microsoft Sans Serif"/>
                <a:cs typeface="Microsoft Sans Serif"/>
              </a:rPr>
              <a:t>жны</a:t>
            </a:r>
            <a:r>
              <a:rPr lang="ru-RU" sz="1200" spc="-3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lang="ru-RU" sz="1200" spc="-20" dirty="0">
                <a:solidFill>
                  <a:srgbClr val="FF0000"/>
                </a:solidFill>
                <a:latin typeface="Microsoft Sans Serif"/>
                <a:cs typeface="Microsoft Sans Serif"/>
              </a:rPr>
              <a:t>п</a:t>
            </a:r>
            <a:r>
              <a:rPr lang="ru-RU" sz="1200" spc="-30" dirty="0">
                <a:solidFill>
                  <a:srgbClr val="FF0000"/>
                </a:solidFill>
                <a:latin typeface="Microsoft Sans Serif"/>
                <a:cs typeface="Microsoft Sans Serif"/>
              </a:rPr>
              <a:t>р</a:t>
            </a:r>
            <a:r>
              <a:rPr lang="ru-RU" sz="1200" spc="-20" dirty="0">
                <a:solidFill>
                  <a:srgbClr val="FF0000"/>
                </a:solidFill>
                <a:latin typeface="Microsoft Sans Serif"/>
                <a:cs typeface="Microsoft Sans Serif"/>
              </a:rPr>
              <a:t>имен</a:t>
            </a:r>
            <a:r>
              <a:rPr lang="ru-RU" sz="1200" spc="-25" dirty="0">
                <a:solidFill>
                  <a:srgbClr val="FF0000"/>
                </a:solidFill>
                <a:latin typeface="Microsoft Sans Serif"/>
                <a:cs typeface="Microsoft Sans Serif"/>
              </a:rPr>
              <a:t>я</a:t>
            </a:r>
            <a:r>
              <a:rPr lang="ru-RU" sz="1200" spc="-5" dirty="0">
                <a:solidFill>
                  <a:srgbClr val="FF0000"/>
                </a:solidFill>
                <a:latin typeface="Microsoft Sans Serif"/>
                <a:cs typeface="Microsoft Sans Serif"/>
              </a:rPr>
              <a:t>т</a:t>
            </a:r>
            <a:r>
              <a:rPr lang="ru-RU" sz="1200" dirty="0">
                <a:solidFill>
                  <a:srgbClr val="FF0000"/>
                </a:solidFill>
                <a:latin typeface="Microsoft Sans Serif"/>
                <a:cs typeface="Microsoft Sans Serif"/>
              </a:rPr>
              <a:t>ь</a:t>
            </a:r>
            <a:r>
              <a:rPr lang="ru-RU" sz="1200" spc="-5" dirty="0">
                <a:solidFill>
                  <a:srgbClr val="FF0000"/>
                </a:solidFill>
                <a:latin typeface="Microsoft Sans Serif"/>
                <a:cs typeface="Microsoft Sans Serif"/>
              </a:rPr>
              <a:t>ся </a:t>
            </a:r>
            <a:r>
              <a:rPr lang="ru-RU" sz="1200" spc="-135" dirty="0">
                <a:latin typeface="Microsoft Sans Serif"/>
                <a:cs typeface="Microsoft Sans Serif"/>
              </a:rPr>
              <a:t>к </a:t>
            </a:r>
            <a:r>
              <a:rPr lang="ru-RU" sz="1200" spc="-35" dirty="0">
                <a:latin typeface="Microsoft Sans Serif"/>
                <a:cs typeface="Microsoft Sans Serif"/>
              </a:rPr>
              <a:t>физ</a:t>
            </a:r>
            <a:r>
              <a:rPr lang="ru-RU" sz="1200" spc="-10" dirty="0">
                <a:latin typeface="Microsoft Sans Serif"/>
                <a:cs typeface="Microsoft Sans Serif"/>
              </a:rPr>
              <a:t>иче</a:t>
            </a:r>
            <a:r>
              <a:rPr lang="ru-RU" sz="1200" spc="-20" dirty="0">
                <a:latin typeface="Microsoft Sans Serif"/>
                <a:cs typeface="Microsoft Sans Serif"/>
              </a:rPr>
              <a:t>с</a:t>
            </a:r>
            <a:r>
              <a:rPr lang="ru-RU" sz="1200" spc="-145" dirty="0">
                <a:latin typeface="Microsoft Sans Serif"/>
                <a:cs typeface="Microsoft Sans Serif"/>
              </a:rPr>
              <a:t>к</a:t>
            </a:r>
            <a:r>
              <a:rPr lang="ru-RU" sz="1200" spc="-15" dirty="0">
                <a:latin typeface="Microsoft Sans Serif"/>
                <a:cs typeface="Microsoft Sans Serif"/>
              </a:rPr>
              <a:t>и</a:t>
            </a:r>
            <a:r>
              <a:rPr lang="ru-RU" sz="1200" spc="-60" dirty="0">
                <a:latin typeface="Microsoft Sans Serif"/>
                <a:cs typeface="Microsoft Sans Serif"/>
              </a:rPr>
              <a:t>м </a:t>
            </a:r>
            <a:r>
              <a:rPr lang="ru-RU" sz="1200" spc="-5" dirty="0">
                <a:latin typeface="Microsoft Sans Serif"/>
                <a:cs typeface="Microsoft Sans Serif"/>
              </a:rPr>
              <a:t>ли</a:t>
            </a:r>
            <a:r>
              <a:rPr lang="ru-RU" sz="1200" dirty="0">
                <a:latin typeface="Microsoft Sans Serif"/>
                <a:cs typeface="Microsoft Sans Serif"/>
              </a:rPr>
              <a:t>ц</a:t>
            </a:r>
            <a:r>
              <a:rPr lang="ru-RU" sz="1200" spc="-35" dirty="0">
                <a:latin typeface="Microsoft Sans Serif"/>
                <a:cs typeface="Microsoft Sans Serif"/>
              </a:rPr>
              <a:t>а</a:t>
            </a:r>
            <a:r>
              <a:rPr lang="ru-RU" sz="1200" spc="-50" dirty="0">
                <a:latin typeface="Microsoft Sans Serif"/>
                <a:cs typeface="Microsoft Sans Serif"/>
              </a:rPr>
              <a:t>м</a:t>
            </a:r>
            <a:r>
              <a:rPr lang="ru-RU" sz="1200" spc="-5" dirty="0">
                <a:latin typeface="Microsoft Sans Serif"/>
                <a:cs typeface="Microsoft Sans Serif"/>
              </a:rPr>
              <a:t>, </a:t>
            </a:r>
            <a:r>
              <a:rPr lang="ru-RU" sz="1200" spc="-65" dirty="0">
                <a:latin typeface="Microsoft Sans Serif"/>
                <a:cs typeface="Microsoft Sans Serif"/>
              </a:rPr>
              <a:t>н</a:t>
            </a:r>
            <a:r>
              <a:rPr lang="ru-RU" sz="1200" spc="-5" dirty="0">
                <a:latin typeface="Microsoft Sans Serif"/>
                <a:cs typeface="Microsoft Sans Serif"/>
              </a:rPr>
              <a:t>е  я</a:t>
            </a:r>
            <a:r>
              <a:rPr lang="ru-RU" sz="1200" spc="-15" dirty="0">
                <a:latin typeface="Microsoft Sans Serif"/>
                <a:cs typeface="Microsoft Sans Serif"/>
              </a:rPr>
              <a:t>вляющи</a:t>
            </a:r>
            <a:r>
              <a:rPr lang="ru-RU" sz="1200" spc="-20" dirty="0">
                <a:latin typeface="Microsoft Sans Serif"/>
                <a:cs typeface="Microsoft Sans Serif"/>
              </a:rPr>
              <a:t>м</a:t>
            </a:r>
            <a:r>
              <a:rPr lang="ru-RU" sz="1200" spc="-5" dirty="0">
                <a:latin typeface="Microsoft Sans Serif"/>
                <a:cs typeface="Microsoft Sans Serif"/>
              </a:rPr>
              <a:t>ся </a:t>
            </a:r>
            <a:r>
              <a:rPr lang="ru-RU" sz="1200" spc="-10" dirty="0">
                <a:latin typeface="Microsoft Sans Serif"/>
                <a:cs typeface="Microsoft Sans Serif"/>
              </a:rPr>
              <a:t>ИП, </a:t>
            </a:r>
            <a:r>
              <a:rPr lang="ru-RU" sz="1200" spc="-5" dirty="0">
                <a:latin typeface="Microsoft Sans Serif"/>
                <a:cs typeface="Microsoft Sans Serif"/>
              </a:rPr>
              <a:t>и </a:t>
            </a:r>
            <a:r>
              <a:rPr lang="ru-RU" sz="1200" spc="-20" dirty="0">
                <a:latin typeface="Microsoft Sans Serif"/>
                <a:cs typeface="Microsoft Sans Serif"/>
              </a:rPr>
              <a:t>п</a:t>
            </a:r>
            <a:r>
              <a:rPr lang="ru-RU" sz="1200" spc="-30" dirty="0">
                <a:latin typeface="Microsoft Sans Serif"/>
                <a:cs typeface="Microsoft Sans Serif"/>
              </a:rPr>
              <a:t>р</a:t>
            </a:r>
            <a:r>
              <a:rPr lang="ru-RU" sz="1200" spc="-20" dirty="0">
                <a:latin typeface="Microsoft Sans Serif"/>
                <a:cs typeface="Microsoft Sans Serif"/>
              </a:rPr>
              <a:t>имен</a:t>
            </a:r>
            <a:r>
              <a:rPr lang="ru-RU" sz="1200" spc="-25" dirty="0">
                <a:latin typeface="Microsoft Sans Serif"/>
                <a:cs typeface="Microsoft Sans Serif"/>
              </a:rPr>
              <a:t>я</a:t>
            </a:r>
            <a:r>
              <a:rPr lang="ru-RU" sz="1200" spc="10" dirty="0">
                <a:latin typeface="Microsoft Sans Serif"/>
                <a:cs typeface="Microsoft Sans Serif"/>
              </a:rPr>
              <a:t>ю</a:t>
            </a:r>
            <a:r>
              <a:rPr lang="ru-RU" sz="1200" spc="-20" dirty="0">
                <a:latin typeface="Microsoft Sans Serif"/>
                <a:cs typeface="Microsoft Sans Serif"/>
              </a:rPr>
              <a:t>щим с</a:t>
            </a:r>
            <a:r>
              <a:rPr lang="ru-RU" sz="1200" spc="-30" dirty="0">
                <a:latin typeface="Microsoft Sans Serif"/>
                <a:cs typeface="Microsoft Sans Serif"/>
              </a:rPr>
              <a:t>п</a:t>
            </a:r>
            <a:r>
              <a:rPr lang="ru-RU" sz="1200" spc="-10" dirty="0">
                <a:latin typeface="Microsoft Sans Serif"/>
                <a:cs typeface="Microsoft Sans Serif"/>
              </a:rPr>
              <a:t>ециаль</a:t>
            </a:r>
            <a:r>
              <a:rPr lang="ru-RU" sz="1200" spc="-15" dirty="0">
                <a:latin typeface="Microsoft Sans Serif"/>
                <a:cs typeface="Microsoft Sans Serif"/>
              </a:rPr>
              <a:t>н</a:t>
            </a:r>
            <a:r>
              <a:rPr lang="ru-RU" sz="1200" spc="-5" dirty="0">
                <a:latin typeface="Microsoft Sans Serif"/>
                <a:cs typeface="Microsoft Sans Serif"/>
              </a:rPr>
              <a:t>ый </a:t>
            </a:r>
            <a:r>
              <a:rPr lang="ru-RU" sz="1200" spc="-15" dirty="0">
                <a:latin typeface="Microsoft Sans Serif"/>
                <a:cs typeface="Microsoft Sans Serif"/>
              </a:rPr>
              <a:t>н</a:t>
            </a:r>
            <a:r>
              <a:rPr lang="ru-RU" sz="1200" spc="-20" dirty="0">
                <a:latin typeface="Microsoft Sans Serif"/>
                <a:cs typeface="Microsoft Sans Serif"/>
              </a:rPr>
              <a:t>а</a:t>
            </a:r>
            <a:r>
              <a:rPr lang="ru-RU" sz="1200" spc="-10" dirty="0">
                <a:latin typeface="Microsoft Sans Serif"/>
                <a:cs typeface="Microsoft Sans Serif"/>
              </a:rPr>
              <a:t>лого</a:t>
            </a:r>
            <a:r>
              <a:rPr lang="ru-RU" sz="1200" spc="-15" dirty="0">
                <a:latin typeface="Microsoft Sans Serif"/>
                <a:cs typeface="Microsoft Sans Serif"/>
              </a:rPr>
              <a:t>в</a:t>
            </a:r>
            <a:r>
              <a:rPr lang="ru-RU" sz="1200" spc="-5" dirty="0">
                <a:latin typeface="Microsoft Sans Serif"/>
                <a:cs typeface="Microsoft Sans Serif"/>
              </a:rPr>
              <a:t>ый </a:t>
            </a:r>
            <a:r>
              <a:rPr lang="ru-RU" sz="1200" spc="-35" dirty="0">
                <a:latin typeface="Microsoft Sans Serif"/>
                <a:cs typeface="Microsoft Sans Serif"/>
              </a:rPr>
              <a:t>ре</a:t>
            </a:r>
            <a:r>
              <a:rPr lang="ru-RU" sz="1200" spc="-114" dirty="0">
                <a:latin typeface="Microsoft Sans Serif"/>
                <a:cs typeface="Microsoft Sans Serif"/>
              </a:rPr>
              <a:t>ж</a:t>
            </a:r>
            <a:r>
              <a:rPr lang="ru-RU" sz="1200" spc="-30" dirty="0">
                <a:latin typeface="Microsoft Sans Serif"/>
                <a:cs typeface="Microsoft Sans Serif"/>
              </a:rPr>
              <a:t>и</a:t>
            </a:r>
            <a:r>
              <a:rPr lang="ru-RU" sz="1200" spc="-60" dirty="0">
                <a:latin typeface="Microsoft Sans Serif"/>
                <a:cs typeface="Microsoft Sans Serif"/>
              </a:rPr>
              <a:t>м </a:t>
            </a:r>
            <a:r>
              <a:rPr lang="ru-RU" sz="1200" spc="-5" dirty="0">
                <a:solidFill>
                  <a:srgbClr val="FF0000"/>
                </a:solidFill>
                <a:latin typeface="Microsoft Sans Serif"/>
                <a:cs typeface="Microsoft Sans Serif"/>
              </a:rPr>
              <a:t>в</a:t>
            </a:r>
            <a:r>
              <a:rPr lang="ru-RU" sz="1200" spc="34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lang="ru-RU" sz="1200" spc="-30" dirty="0">
                <a:solidFill>
                  <a:srgbClr val="FF0000"/>
                </a:solidFill>
                <a:latin typeface="Microsoft Sans Serif"/>
                <a:cs typeface="Microsoft Sans Serif"/>
              </a:rPr>
              <a:t>течение</a:t>
            </a:r>
            <a:r>
              <a:rPr lang="ru-RU" sz="1200" spc="37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lang="ru-RU" sz="1200" spc="-35" dirty="0">
                <a:solidFill>
                  <a:srgbClr val="FF0000"/>
                </a:solidFill>
                <a:latin typeface="Microsoft Sans Serif"/>
                <a:cs typeface="Microsoft Sans Serif"/>
              </a:rPr>
              <a:t>срока</a:t>
            </a:r>
            <a:r>
              <a:rPr lang="ru-RU" sz="1200" spc="40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lang="ru-RU" sz="1200" spc="-25" dirty="0">
                <a:solidFill>
                  <a:srgbClr val="FF0000"/>
                </a:solidFill>
                <a:latin typeface="Microsoft Sans Serif"/>
                <a:cs typeface="Microsoft Sans Serif"/>
              </a:rPr>
              <a:t>проведения </a:t>
            </a:r>
            <a:r>
              <a:rPr lang="ru-RU" sz="1200" spc="-54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lang="ru-RU" sz="1200" spc="-25" dirty="0">
                <a:solidFill>
                  <a:srgbClr val="FF0000"/>
                </a:solidFill>
                <a:latin typeface="Microsoft Sans Serif"/>
                <a:cs typeface="Microsoft Sans Serif"/>
              </a:rPr>
              <a:t>эксперимента</a:t>
            </a:r>
            <a:r>
              <a:rPr lang="ru-RU" sz="1200" spc="-25" dirty="0">
                <a:latin typeface="Microsoft Sans Serif"/>
                <a:cs typeface="Microsoft Sans Serif"/>
              </a:rPr>
              <a:t>, </a:t>
            </a:r>
            <a:r>
              <a:rPr lang="ru-RU" sz="1200" spc="-20" dirty="0">
                <a:latin typeface="Microsoft Sans Serif"/>
                <a:cs typeface="Microsoft Sans Serif"/>
              </a:rPr>
              <a:t>установленного </a:t>
            </a:r>
            <a:r>
              <a:rPr lang="ru-RU" sz="1200" spc="-30" dirty="0">
                <a:latin typeface="Microsoft Sans Serif"/>
                <a:cs typeface="Microsoft Sans Serif"/>
              </a:rPr>
              <a:t>Федеральным</a:t>
            </a:r>
            <a:r>
              <a:rPr lang="ru-RU" sz="1200" spc="35" dirty="0">
                <a:latin typeface="Microsoft Sans Serif"/>
                <a:cs typeface="Microsoft Sans Serif"/>
              </a:rPr>
              <a:t> </a:t>
            </a:r>
            <a:r>
              <a:rPr lang="ru-RU" sz="1200" spc="-50" dirty="0">
                <a:latin typeface="Microsoft Sans Serif"/>
                <a:cs typeface="Microsoft Sans Serif"/>
              </a:rPr>
              <a:t>законом </a:t>
            </a:r>
            <a:r>
              <a:rPr lang="ru-RU" sz="1200" spc="-25" dirty="0">
                <a:latin typeface="Microsoft Sans Serif"/>
                <a:cs typeface="Microsoft Sans Serif"/>
              </a:rPr>
              <a:t>от </a:t>
            </a:r>
            <a:r>
              <a:rPr lang="ru-RU" sz="1200" spc="-30" dirty="0">
                <a:latin typeface="Microsoft Sans Serif"/>
                <a:cs typeface="Microsoft Sans Serif"/>
              </a:rPr>
              <a:t>27.11.2018 </a:t>
            </a:r>
            <a:r>
              <a:rPr lang="ru-RU" sz="1200" spc="150" dirty="0">
                <a:latin typeface="Microsoft Sans Serif"/>
                <a:cs typeface="Microsoft Sans Serif"/>
              </a:rPr>
              <a:t>№</a:t>
            </a:r>
            <a:r>
              <a:rPr lang="ru-RU" sz="1200" spc="20" dirty="0">
                <a:latin typeface="Microsoft Sans Serif"/>
                <a:cs typeface="Microsoft Sans Serif"/>
              </a:rPr>
              <a:t> </a:t>
            </a:r>
            <a:r>
              <a:rPr lang="ru-RU" sz="1200" spc="-45" dirty="0">
                <a:latin typeface="Microsoft Sans Serif"/>
                <a:cs typeface="Microsoft Sans Serif"/>
              </a:rPr>
              <a:t>422-ФЗ,</a:t>
            </a:r>
            <a:r>
              <a:rPr lang="ru-RU" sz="1200" spc="15" dirty="0">
                <a:latin typeface="Microsoft Sans Serif"/>
                <a:cs typeface="Microsoft Sans Serif"/>
              </a:rPr>
              <a:t> </a:t>
            </a:r>
            <a:r>
              <a:rPr lang="ru-RU" sz="1200" spc="-5" dirty="0">
                <a:latin typeface="Microsoft Sans Serif"/>
                <a:cs typeface="Microsoft Sans Serif"/>
              </a:rPr>
              <a:t>то</a:t>
            </a:r>
            <a:r>
              <a:rPr lang="ru-RU" sz="1200" spc="20" dirty="0">
                <a:latin typeface="Microsoft Sans Serif"/>
                <a:cs typeface="Microsoft Sans Serif"/>
              </a:rPr>
              <a:t> </a:t>
            </a:r>
            <a:r>
              <a:rPr lang="ru-RU" sz="1200" spc="-10" dirty="0">
                <a:latin typeface="Microsoft Sans Serif"/>
                <a:cs typeface="Microsoft Sans Serif"/>
              </a:rPr>
              <a:t>есть</a:t>
            </a:r>
            <a:r>
              <a:rPr lang="ru-RU" sz="1200" spc="20" dirty="0">
                <a:latin typeface="Microsoft Sans Serif"/>
                <a:cs typeface="Microsoft Sans Serif"/>
              </a:rPr>
              <a:t> </a:t>
            </a:r>
            <a:r>
              <a:rPr lang="ru-RU" sz="1200" spc="-5" dirty="0">
                <a:solidFill>
                  <a:srgbClr val="FF0000"/>
                </a:solidFill>
                <a:latin typeface="Microsoft Sans Serif"/>
                <a:cs typeface="Microsoft Sans Serif"/>
              </a:rPr>
              <a:t>до</a:t>
            </a:r>
            <a:r>
              <a:rPr lang="ru-RU" sz="1200" spc="2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lang="ru-RU" sz="1200" spc="-10" dirty="0">
                <a:solidFill>
                  <a:srgbClr val="FF0000"/>
                </a:solidFill>
                <a:latin typeface="Microsoft Sans Serif"/>
                <a:cs typeface="Microsoft Sans Serif"/>
              </a:rPr>
              <a:t>31</a:t>
            </a:r>
            <a:r>
              <a:rPr lang="ru-RU" sz="1200" spc="2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lang="ru-RU" sz="1200" spc="-30" dirty="0">
                <a:solidFill>
                  <a:srgbClr val="FF0000"/>
                </a:solidFill>
                <a:latin typeface="Microsoft Sans Serif"/>
                <a:cs typeface="Microsoft Sans Serif"/>
              </a:rPr>
              <a:t>декабря</a:t>
            </a:r>
            <a:r>
              <a:rPr lang="ru-RU" sz="1200" spc="2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lang="ru-RU" sz="1200" spc="-10" dirty="0">
                <a:solidFill>
                  <a:srgbClr val="FF0000"/>
                </a:solidFill>
                <a:latin typeface="Microsoft Sans Serif"/>
                <a:cs typeface="Microsoft Sans Serif"/>
              </a:rPr>
              <a:t>2028</a:t>
            </a:r>
            <a:r>
              <a:rPr lang="ru-RU" sz="1200" spc="1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lang="ru-RU" sz="1200" spc="-15" dirty="0">
                <a:solidFill>
                  <a:srgbClr val="FF0000"/>
                </a:solidFill>
                <a:latin typeface="Microsoft Sans Serif"/>
                <a:cs typeface="Microsoft Sans Serif"/>
              </a:rPr>
              <a:t>года</a:t>
            </a:r>
            <a:r>
              <a:rPr lang="ru-RU" sz="1200" spc="2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lang="ru-RU" sz="1200" spc="-15" dirty="0">
                <a:solidFill>
                  <a:srgbClr val="FF0000"/>
                </a:solidFill>
                <a:latin typeface="Microsoft Sans Serif"/>
                <a:cs typeface="Microsoft Sans Serif"/>
              </a:rPr>
              <a:t>включительно</a:t>
            </a:r>
            <a:r>
              <a:rPr lang="ru-RU" sz="1200" spc="-15" dirty="0">
                <a:latin typeface="Microsoft Sans Serif"/>
                <a:cs typeface="Microsoft Sans Serif"/>
              </a:rPr>
              <a:t>.</a:t>
            </a:r>
            <a:endParaRPr lang="ru-RU" sz="1200" dirty="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302114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83A49D-B88D-4108-8953-9E01F23FC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565" y="365125"/>
            <a:ext cx="10956235" cy="72155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Размер квоты для закупок у </a:t>
            </a:r>
            <a:r>
              <a:rPr lang="ru-RU" b="1" dirty="0" err="1"/>
              <a:t>СМиСП</a:t>
            </a:r>
            <a:r>
              <a:rPr lang="ru-RU" b="1" dirty="0"/>
              <a:t> (п. 5 ПП 1352)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668EAE-5997-4026-B9F2-928E9A58F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6678"/>
            <a:ext cx="10515600" cy="5090285"/>
          </a:xfrm>
        </p:spPr>
        <p:txBody>
          <a:bodyPr/>
          <a:lstStyle/>
          <a:p>
            <a:r>
              <a:rPr lang="ru-RU" b="0" i="0" u="none" strike="noStrike" baseline="0" dirty="0">
                <a:latin typeface="Arial" panose="020B0604020202020204" pitchFamily="34" charset="0"/>
              </a:rPr>
              <a:t>5. Годовой объем закупок у субъектов малого и среднего предпринимательства устанавливается в размере </a:t>
            </a:r>
            <a:r>
              <a:rPr lang="ru-RU" b="1" i="0" u="none" strike="noStrike" baseline="0" dirty="0">
                <a:latin typeface="Arial" panose="020B0604020202020204" pitchFamily="34" charset="0"/>
              </a:rPr>
              <a:t>не менее чем 25 процентов </a:t>
            </a:r>
            <a:r>
              <a:rPr lang="ru-RU" b="0" i="0" u="none" strike="noStrike" baseline="0" dirty="0">
                <a:latin typeface="Arial" panose="020B0604020202020204" pitchFamily="34" charset="0"/>
              </a:rPr>
              <a:t>совокупного годового стоимостного объема договоров, заключенных заказчиками по результатам закупок. </a:t>
            </a:r>
          </a:p>
          <a:p>
            <a:r>
              <a:rPr lang="ru-RU" b="0" i="0" u="none" strike="noStrike" baseline="0" dirty="0">
                <a:latin typeface="Arial" panose="020B0604020202020204" pitchFamily="34" charset="0"/>
              </a:rPr>
              <a:t>При этом совокупный годовой стоимостной объем договоров, заключенных заказчиками с субъектами малого и среднего предпринимательства по результатам закупок, участниками которых являются только </a:t>
            </a:r>
            <a:r>
              <a:rPr lang="ru-RU" b="0" i="0" u="none" strike="noStrike" baseline="0" dirty="0" err="1">
                <a:latin typeface="Arial" panose="020B0604020202020204" pitchFamily="34" charset="0"/>
              </a:rPr>
              <a:t>СМиСП</a:t>
            </a:r>
            <a:r>
              <a:rPr lang="ru-RU" b="0" i="0" u="none" strike="noStrike" baseline="0" dirty="0">
                <a:solidFill>
                  <a:srgbClr val="0000FF"/>
                </a:solidFill>
                <a:latin typeface="Arial" panose="020B0604020202020204" pitchFamily="34" charset="0"/>
              </a:rPr>
              <a:t>, </a:t>
            </a:r>
            <a:r>
              <a:rPr lang="ru-RU" b="0" i="0" u="none" strike="noStrike" baseline="0" dirty="0">
                <a:latin typeface="Arial" panose="020B0604020202020204" pitchFamily="34" charset="0"/>
              </a:rPr>
              <a:t>должен составлять </a:t>
            </a:r>
            <a:r>
              <a:rPr lang="ru-RU" b="1" i="0" u="none" strike="noStrike" baseline="0" dirty="0">
                <a:latin typeface="Arial" panose="020B0604020202020204" pitchFamily="34" charset="0"/>
              </a:rPr>
              <a:t>не менее чем 20 процентов </a:t>
            </a:r>
            <a:r>
              <a:rPr lang="ru-RU" b="0" i="0" u="none" strike="noStrike" baseline="0" dirty="0">
                <a:latin typeface="Arial" panose="020B0604020202020204" pitchFamily="34" charset="0"/>
              </a:rPr>
              <a:t>совокупного годового стоимостного объема договоров, заключенных заказчиками по результатам закупок.</a:t>
            </a:r>
            <a:endParaRPr lang="ru-RU" b="0" i="0" u="none" strike="noStrike" baseline="0" dirty="0">
              <a:latin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7781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642AA5-E2A9-4170-A45B-9875E0239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Механизмы привлечения </a:t>
            </a:r>
            <a:r>
              <a:rPr lang="ru-RU" b="1" dirty="0" err="1"/>
              <a:t>СМиСП</a:t>
            </a:r>
            <a:r>
              <a:rPr lang="ru-RU" b="1" dirty="0"/>
              <a:t> к закупкам (п. 4 ПП 1352)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FF2B0D-12F6-4C39-8B94-852578F022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2065" marR="241300" indent="0">
              <a:lnSpc>
                <a:spcPct val="140000"/>
              </a:lnSpc>
              <a:spcBef>
                <a:spcPts val="780"/>
              </a:spcBef>
              <a:buNone/>
              <a:tabLst>
                <a:tab pos="375285" algn="l"/>
              </a:tabLst>
            </a:pPr>
            <a:r>
              <a:rPr lang="ru-RU" sz="2800" b="1" spc="-10" dirty="0">
                <a:solidFill>
                  <a:srgbClr val="271D17"/>
                </a:solidFill>
                <a:latin typeface="Times New Roman"/>
                <a:cs typeface="Times New Roman"/>
              </a:rPr>
              <a:t>а) </a:t>
            </a:r>
            <a:r>
              <a:rPr lang="ru-RU" sz="2800" spc="-10" dirty="0">
                <a:solidFill>
                  <a:srgbClr val="271D17"/>
                </a:solidFill>
                <a:latin typeface="Times New Roman"/>
                <a:cs typeface="Times New Roman"/>
              </a:rPr>
              <a:t>участниками </a:t>
            </a:r>
            <a:r>
              <a:rPr lang="ru-RU" sz="2800" spc="-45" dirty="0">
                <a:solidFill>
                  <a:srgbClr val="271D17"/>
                </a:solidFill>
                <a:latin typeface="Times New Roman"/>
                <a:cs typeface="Times New Roman"/>
              </a:rPr>
              <a:t>которых </a:t>
            </a:r>
            <a:r>
              <a:rPr lang="ru-RU" sz="2800" spc="-10" dirty="0">
                <a:solidFill>
                  <a:srgbClr val="271D17"/>
                </a:solidFill>
                <a:latin typeface="Times New Roman"/>
                <a:cs typeface="Times New Roman"/>
              </a:rPr>
              <a:t>являются любые лица,  </a:t>
            </a:r>
            <a:r>
              <a:rPr lang="ru-RU" sz="2800" dirty="0">
                <a:solidFill>
                  <a:srgbClr val="271D17"/>
                </a:solidFill>
                <a:latin typeface="Times New Roman"/>
                <a:cs typeface="Times New Roman"/>
              </a:rPr>
              <a:t>в </a:t>
            </a:r>
            <a:r>
              <a:rPr lang="ru-RU" sz="2800" spc="-30" dirty="0">
                <a:solidFill>
                  <a:srgbClr val="271D17"/>
                </a:solidFill>
                <a:latin typeface="Times New Roman"/>
                <a:cs typeface="Times New Roman"/>
              </a:rPr>
              <a:t>том </a:t>
            </a:r>
            <a:r>
              <a:rPr lang="ru-RU" sz="2800" spc="-5" dirty="0">
                <a:solidFill>
                  <a:srgbClr val="271D17"/>
                </a:solidFill>
                <a:latin typeface="Times New Roman"/>
                <a:cs typeface="Times New Roman"/>
              </a:rPr>
              <a:t>числе </a:t>
            </a:r>
            <a:r>
              <a:rPr lang="ru-RU" sz="2800" spc="-45" dirty="0">
                <a:solidFill>
                  <a:srgbClr val="271D17"/>
                </a:solidFill>
                <a:latin typeface="Times New Roman"/>
                <a:cs typeface="Times New Roman"/>
              </a:rPr>
              <a:t>субъекты </a:t>
            </a:r>
            <a:r>
              <a:rPr lang="ru-RU" sz="2800" spc="-35" dirty="0">
                <a:solidFill>
                  <a:srgbClr val="271D17"/>
                </a:solidFill>
                <a:latin typeface="Times New Roman"/>
                <a:cs typeface="Times New Roman"/>
              </a:rPr>
              <a:t>малого </a:t>
            </a:r>
            <a:r>
              <a:rPr lang="ru-RU" sz="2800" dirty="0">
                <a:solidFill>
                  <a:srgbClr val="271D17"/>
                </a:solidFill>
                <a:latin typeface="Times New Roman"/>
                <a:cs typeface="Times New Roman"/>
              </a:rPr>
              <a:t>и </a:t>
            </a:r>
            <a:r>
              <a:rPr lang="ru-RU" sz="2800" spc="-35" dirty="0">
                <a:solidFill>
                  <a:srgbClr val="271D17"/>
                </a:solidFill>
                <a:latin typeface="Times New Roman"/>
                <a:cs typeface="Times New Roman"/>
              </a:rPr>
              <a:t>среднего </a:t>
            </a:r>
            <a:r>
              <a:rPr lang="ru-RU" sz="2800" spc="-30" dirty="0">
                <a:solidFill>
                  <a:srgbClr val="271D17"/>
                </a:solidFill>
                <a:latin typeface="Times New Roman"/>
                <a:cs typeface="Times New Roman"/>
              </a:rPr>
              <a:t> предпринимательства;</a:t>
            </a:r>
          </a:p>
          <a:p>
            <a:pPr marL="12065" marR="241300" indent="0">
              <a:lnSpc>
                <a:spcPct val="140000"/>
              </a:lnSpc>
              <a:spcBef>
                <a:spcPts val="780"/>
              </a:spcBef>
              <a:buNone/>
              <a:tabLst>
                <a:tab pos="375285" algn="l"/>
              </a:tabLst>
            </a:pPr>
            <a:r>
              <a:rPr lang="ru-RU" sz="2800" b="1" spc="5" dirty="0">
                <a:solidFill>
                  <a:srgbClr val="271D17"/>
                </a:solidFill>
                <a:latin typeface="Times New Roman"/>
                <a:cs typeface="Times New Roman"/>
              </a:rPr>
              <a:t>б)</a:t>
            </a:r>
            <a:r>
              <a:rPr lang="ru-RU" sz="2800" b="1" spc="-20" dirty="0">
                <a:solidFill>
                  <a:srgbClr val="271D17"/>
                </a:solidFill>
                <a:latin typeface="Times New Roman"/>
                <a:cs typeface="Times New Roman"/>
              </a:rPr>
              <a:t> </a:t>
            </a:r>
            <a:r>
              <a:rPr lang="ru-RU" sz="2800" spc="-10" dirty="0">
                <a:solidFill>
                  <a:srgbClr val="271D17"/>
                </a:solidFill>
                <a:latin typeface="Times New Roman"/>
                <a:cs typeface="Times New Roman"/>
              </a:rPr>
              <a:t>участниками </a:t>
            </a:r>
            <a:r>
              <a:rPr lang="ru-RU" sz="2800" spc="-45" dirty="0">
                <a:solidFill>
                  <a:srgbClr val="271D17"/>
                </a:solidFill>
                <a:latin typeface="Times New Roman"/>
                <a:cs typeface="Times New Roman"/>
              </a:rPr>
              <a:t>которых</a:t>
            </a:r>
            <a:r>
              <a:rPr lang="ru-RU" sz="2800" spc="-105" dirty="0">
                <a:solidFill>
                  <a:srgbClr val="271D17"/>
                </a:solidFill>
                <a:latin typeface="Times New Roman"/>
                <a:cs typeface="Times New Roman"/>
              </a:rPr>
              <a:t> </a:t>
            </a:r>
            <a:r>
              <a:rPr lang="ru-RU" sz="2800" spc="-10" dirty="0">
                <a:solidFill>
                  <a:srgbClr val="271D17"/>
                </a:solidFill>
                <a:latin typeface="Times New Roman"/>
                <a:cs typeface="Times New Roman"/>
              </a:rPr>
              <a:t>являются</a:t>
            </a:r>
            <a:r>
              <a:rPr lang="ru-RU" sz="2800" spc="-70" dirty="0">
                <a:solidFill>
                  <a:srgbClr val="271D17"/>
                </a:solidFill>
                <a:latin typeface="Times New Roman"/>
                <a:cs typeface="Times New Roman"/>
              </a:rPr>
              <a:t> только</a:t>
            </a:r>
            <a:r>
              <a:rPr lang="ru-RU" sz="2800" spc="-25" dirty="0">
                <a:solidFill>
                  <a:srgbClr val="271D17"/>
                </a:solidFill>
                <a:latin typeface="Times New Roman"/>
                <a:cs typeface="Times New Roman"/>
              </a:rPr>
              <a:t> </a:t>
            </a:r>
            <a:r>
              <a:rPr lang="ru-RU" sz="2800" spc="-45" dirty="0">
                <a:solidFill>
                  <a:srgbClr val="271D17"/>
                </a:solidFill>
                <a:latin typeface="Times New Roman"/>
                <a:cs typeface="Times New Roman"/>
              </a:rPr>
              <a:t>субъекты</a:t>
            </a:r>
            <a:r>
              <a:rPr lang="ru-RU" sz="2800" spc="-20" dirty="0">
                <a:solidFill>
                  <a:srgbClr val="271D17"/>
                </a:solidFill>
                <a:latin typeface="Times New Roman"/>
                <a:cs typeface="Times New Roman"/>
              </a:rPr>
              <a:t> </a:t>
            </a:r>
            <a:r>
              <a:rPr lang="ru-RU" sz="2800" spc="-35" dirty="0">
                <a:solidFill>
                  <a:srgbClr val="271D17"/>
                </a:solidFill>
                <a:latin typeface="Times New Roman"/>
                <a:cs typeface="Times New Roman"/>
              </a:rPr>
              <a:t>малого</a:t>
            </a:r>
            <a:r>
              <a:rPr lang="ru-RU" sz="2800" spc="-5" dirty="0">
                <a:solidFill>
                  <a:srgbClr val="271D17"/>
                </a:solidFill>
                <a:latin typeface="Times New Roman"/>
                <a:cs typeface="Times New Roman"/>
              </a:rPr>
              <a:t> </a:t>
            </a:r>
            <a:r>
              <a:rPr lang="ru-RU" sz="2800" dirty="0">
                <a:solidFill>
                  <a:srgbClr val="271D17"/>
                </a:solidFill>
                <a:latin typeface="Times New Roman"/>
                <a:cs typeface="Times New Roman"/>
              </a:rPr>
              <a:t>и</a:t>
            </a:r>
            <a:r>
              <a:rPr lang="ru-RU" sz="2800" spc="5" dirty="0">
                <a:solidFill>
                  <a:srgbClr val="271D17"/>
                </a:solidFill>
                <a:latin typeface="Times New Roman"/>
                <a:cs typeface="Times New Roman"/>
              </a:rPr>
              <a:t> </a:t>
            </a:r>
            <a:r>
              <a:rPr lang="ru-RU" sz="2800" spc="-35" dirty="0">
                <a:solidFill>
                  <a:srgbClr val="271D17"/>
                </a:solidFill>
                <a:latin typeface="Times New Roman"/>
                <a:cs typeface="Times New Roman"/>
              </a:rPr>
              <a:t>среднего </a:t>
            </a:r>
            <a:r>
              <a:rPr lang="ru-RU" sz="2800" spc="-30" dirty="0">
                <a:solidFill>
                  <a:srgbClr val="271D17"/>
                </a:solidFill>
                <a:latin typeface="Times New Roman"/>
                <a:cs typeface="Times New Roman"/>
              </a:rPr>
              <a:t>предпринимательства; </a:t>
            </a:r>
            <a:r>
              <a:rPr lang="ru-RU" sz="2800" b="1" spc="-30" dirty="0">
                <a:solidFill>
                  <a:srgbClr val="271D17"/>
                </a:solidFill>
                <a:latin typeface="Times New Roman"/>
                <a:cs typeface="Times New Roman"/>
              </a:rPr>
              <a:t>- 20%</a:t>
            </a:r>
            <a:endParaRPr lang="ru-RU" sz="2800" b="1" dirty="0">
              <a:latin typeface="Times New Roman"/>
              <a:cs typeface="Times New Roman"/>
            </a:endParaRPr>
          </a:p>
          <a:p>
            <a:pPr marL="24130" marR="1116330" indent="0">
              <a:lnSpc>
                <a:spcPct val="140000"/>
              </a:lnSpc>
              <a:buNone/>
              <a:tabLst>
                <a:tab pos="368935" algn="l"/>
              </a:tabLst>
            </a:pPr>
            <a:r>
              <a:rPr lang="ru-RU" sz="2800" b="1" spc="5" dirty="0">
                <a:solidFill>
                  <a:srgbClr val="271D17"/>
                </a:solidFill>
                <a:latin typeface="Times New Roman"/>
                <a:cs typeface="Times New Roman"/>
              </a:rPr>
              <a:t>в) </a:t>
            </a:r>
            <a:r>
              <a:rPr lang="ru-RU" sz="2800" dirty="0">
                <a:solidFill>
                  <a:srgbClr val="271D17"/>
                </a:solidFill>
                <a:latin typeface="Times New Roman"/>
                <a:cs typeface="Times New Roman"/>
              </a:rPr>
              <a:t>в </a:t>
            </a:r>
            <a:r>
              <a:rPr lang="ru-RU" sz="2800" spc="-5" dirty="0">
                <a:solidFill>
                  <a:srgbClr val="271D17"/>
                </a:solidFill>
                <a:latin typeface="Times New Roman"/>
                <a:cs typeface="Times New Roman"/>
              </a:rPr>
              <a:t>отношении </a:t>
            </a:r>
            <a:r>
              <a:rPr lang="ru-RU" sz="2800" spc="-40" dirty="0">
                <a:solidFill>
                  <a:srgbClr val="271D17"/>
                </a:solidFill>
                <a:latin typeface="Times New Roman"/>
                <a:cs typeface="Times New Roman"/>
              </a:rPr>
              <a:t>участников которых </a:t>
            </a:r>
            <a:r>
              <a:rPr lang="ru-RU" sz="2800" spc="-45" dirty="0">
                <a:solidFill>
                  <a:srgbClr val="271D17"/>
                </a:solidFill>
                <a:latin typeface="Times New Roman"/>
                <a:cs typeface="Times New Roman"/>
              </a:rPr>
              <a:t>заказчиком</a:t>
            </a:r>
            <a:r>
              <a:rPr lang="ru-RU" sz="2800" spc="-40" dirty="0">
                <a:solidFill>
                  <a:srgbClr val="271D17"/>
                </a:solidFill>
                <a:latin typeface="Times New Roman"/>
                <a:cs typeface="Times New Roman"/>
              </a:rPr>
              <a:t> </a:t>
            </a:r>
            <a:r>
              <a:rPr lang="ru-RU" sz="2800" spc="-15" dirty="0">
                <a:solidFill>
                  <a:srgbClr val="271D17"/>
                </a:solidFill>
                <a:latin typeface="Times New Roman"/>
                <a:cs typeface="Times New Roman"/>
              </a:rPr>
              <a:t>устанавливается </a:t>
            </a:r>
            <a:r>
              <a:rPr lang="ru-RU" sz="2800" spc="-10" dirty="0">
                <a:solidFill>
                  <a:srgbClr val="271D17"/>
                </a:solidFill>
                <a:latin typeface="Times New Roman"/>
                <a:cs typeface="Times New Roman"/>
              </a:rPr>
              <a:t> </a:t>
            </a:r>
            <a:r>
              <a:rPr lang="ru-RU" sz="2800" spc="-5" dirty="0">
                <a:solidFill>
                  <a:srgbClr val="271D17"/>
                </a:solidFill>
                <a:latin typeface="Times New Roman"/>
                <a:cs typeface="Times New Roman"/>
              </a:rPr>
              <a:t>требование</a:t>
            </a:r>
            <a:r>
              <a:rPr lang="ru-RU" sz="2800" spc="-45" dirty="0">
                <a:solidFill>
                  <a:srgbClr val="271D17"/>
                </a:solidFill>
                <a:latin typeface="Times New Roman"/>
                <a:cs typeface="Times New Roman"/>
              </a:rPr>
              <a:t> </a:t>
            </a:r>
            <a:r>
              <a:rPr lang="ru-RU" sz="2800" dirty="0">
                <a:solidFill>
                  <a:srgbClr val="271D17"/>
                </a:solidFill>
                <a:latin typeface="Times New Roman"/>
                <a:cs typeface="Times New Roman"/>
              </a:rPr>
              <a:t>о</a:t>
            </a:r>
            <a:r>
              <a:rPr lang="ru-RU" sz="2800" spc="-10" dirty="0">
                <a:solidFill>
                  <a:srgbClr val="271D17"/>
                </a:solidFill>
                <a:latin typeface="Times New Roman"/>
                <a:cs typeface="Times New Roman"/>
              </a:rPr>
              <a:t> </a:t>
            </a:r>
            <a:r>
              <a:rPr lang="ru-RU" sz="2800" spc="-35" dirty="0">
                <a:solidFill>
                  <a:srgbClr val="271D17"/>
                </a:solidFill>
                <a:latin typeface="Times New Roman"/>
                <a:cs typeface="Times New Roman"/>
              </a:rPr>
              <a:t>привлечении</a:t>
            </a:r>
            <a:r>
              <a:rPr lang="ru-RU" sz="2800" spc="100" dirty="0">
                <a:solidFill>
                  <a:srgbClr val="271D17"/>
                </a:solidFill>
                <a:latin typeface="Times New Roman"/>
                <a:cs typeface="Times New Roman"/>
              </a:rPr>
              <a:t> </a:t>
            </a:r>
            <a:r>
              <a:rPr lang="ru-RU" sz="2800" dirty="0">
                <a:solidFill>
                  <a:srgbClr val="271D17"/>
                </a:solidFill>
                <a:latin typeface="Times New Roman"/>
                <a:cs typeface="Times New Roman"/>
              </a:rPr>
              <a:t>к</a:t>
            </a:r>
            <a:r>
              <a:rPr lang="ru-RU" sz="2800" spc="10" dirty="0">
                <a:solidFill>
                  <a:srgbClr val="271D17"/>
                </a:solidFill>
                <a:latin typeface="Times New Roman"/>
                <a:cs typeface="Times New Roman"/>
              </a:rPr>
              <a:t> </a:t>
            </a:r>
            <a:r>
              <a:rPr lang="ru-RU" sz="2800" spc="-10" dirty="0">
                <a:solidFill>
                  <a:srgbClr val="271D17"/>
                </a:solidFill>
                <a:latin typeface="Times New Roman"/>
                <a:cs typeface="Times New Roman"/>
              </a:rPr>
              <a:t>исполнению</a:t>
            </a:r>
            <a:r>
              <a:rPr lang="ru-RU" sz="2800" spc="-85" dirty="0">
                <a:solidFill>
                  <a:srgbClr val="271D17"/>
                </a:solidFill>
                <a:latin typeface="Times New Roman"/>
                <a:cs typeface="Times New Roman"/>
              </a:rPr>
              <a:t> </a:t>
            </a:r>
            <a:r>
              <a:rPr lang="ru-RU" sz="2800" spc="-30" dirty="0">
                <a:solidFill>
                  <a:srgbClr val="271D17"/>
                </a:solidFill>
                <a:latin typeface="Times New Roman"/>
                <a:cs typeface="Times New Roman"/>
              </a:rPr>
              <a:t>договора</a:t>
            </a:r>
            <a:r>
              <a:rPr lang="ru-RU" sz="2800" spc="65" dirty="0">
                <a:solidFill>
                  <a:srgbClr val="271D17"/>
                </a:solidFill>
                <a:latin typeface="Times New Roman"/>
                <a:cs typeface="Times New Roman"/>
              </a:rPr>
              <a:t> </a:t>
            </a:r>
            <a:r>
              <a:rPr lang="ru-RU" sz="2800" spc="-40" dirty="0">
                <a:solidFill>
                  <a:srgbClr val="271D17"/>
                </a:solidFill>
                <a:latin typeface="Times New Roman"/>
                <a:cs typeface="Times New Roman"/>
              </a:rPr>
              <a:t>субподрядчиков </a:t>
            </a:r>
            <a:r>
              <a:rPr lang="ru-RU" sz="2800" spc="-434" dirty="0">
                <a:solidFill>
                  <a:srgbClr val="271D17"/>
                </a:solidFill>
                <a:latin typeface="Times New Roman"/>
                <a:cs typeface="Times New Roman"/>
              </a:rPr>
              <a:t> </a:t>
            </a:r>
            <a:r>
              <a:rPr lang="ru-RU" sz="2800" dirty="0">
                <a:solidFill>
                  <a:srgbClr val="271D17"/>
                </a:solidFill>
                <a:latin typeface="Times New Roman"/>
                <a:cs typeface="Times New Roman"/>
              </a:rPr>
              <a:t>(</a:t>
            </a:r>
            <a:r>
              <a:rPr lang="ru-RU" sz="2800" spc="-10" dirty="0">
                <a:solidFill>
                  <a:srgbClr val="271D17"/>
                </a:solidFill>
                <a:latin typeface="Times New Roman"/>
                <a:cs typeface="Times New Roman"/>
              </a:rPr>
              <a:t>с</a:t>
            </a:r>
            <a:r>
              <a:rPr lang="ru-RU" sz="2800" spc="10" dirty="0">
                <a:solidFill>
                  <a:srgbClr val="271D17"/>
                </a:solidFill>
                <a:latin typeface="Times New Roman"/>
                <a:cs typeface="Times New Roman"/>
              </a:rPr>
              <a:t>о</a:t>
            </a:r>
            <a:r>
              <a:rPr lang="ru-RU" sz="2800" spc="-5" dirty="0">
                <a:solidFill>
                  <a:srgbClr val="271D17"/>
                </a:solidFill>
                <a:latin typeface="Times New Roman"/>
                <a:cs typeface="Times New Roman"/>
              </a:rPr>
              <a:t>и</a:t>
            </a:r>
            <a:r>
              <a:rPr lang="ru-RU" sz="2800" spc="-15" dirty="0">
                <a:solidFill>
                  <a:srgbClr val="271D17"/>
                </a:solidFill>
                <a:latin typeface="Times New Roman"/>
                <a:cs typeface="Times New Roman"/>
              </a:rPr>
              <a:t>с</a:t>
            </a:r>
            <a:r>
              <a:rPr lang="ru-RU" sz="2800" spc="-5" dirty="0">
                <a:solidFill>
                  <a:srgbClr val="271D17"/>
                </a:solidFill>
                <a:latin typeface="Times New Roman"/>
                <a:cs typeface="Times New Roman"/>
              </a:rPr>
              <a:t>п</a:t>
            </a:r>
            <a:r>
              <a:rPr lang="ru-RU" sz="2800" spc="-15" dirty="0">
                <a:solidFill>
                  <a:srgbClr val="271D17"/>
                </a:solidFill>
                <a:latin typeface="Times New Roman"/>
                <a:cs typeface="Times New Roman"/>
              </a:rPr>
              <a:t>ол</a:t>
            </a:r>
            <a:r>
              <a:rPr lang="ru-RU" sz="2800" spc="-5" dirty="0">
                <a:solidFill>
                  <a:srgbClr val="271D17"/>
                </a:solidFill>
                <a:latin typeface="Times New Roman"/>
                <a:cs typeface="Times New Roman"/>
              </a:rPr>
              <a:t>н</a:t>
            </a:r>
            <a:r>
              <a:rPr lang="ru-RU" sz="2800" spc="-35" dirty="0">
                <a:solidFill>
                  <a:srgbClr val="271D17"/>
                </a:solidFill>
                <a:latin typeface="Times New Roman"/>
                <a:cs typeface="Times New Roman"/>
              </a:rPr>
              <a:t>и</a:t>
            </a:r>
            <a:r>
              <a:rPr lang="ru-RU" sz="2800" dirty="0">
                <a:solidFill>
                  <a:srgbClr val="271D17"/>
                </a:solidFill>
                <a:latin typeface="Times New Roman"/>
                <a:cs typeface="Times New Roman"/>
              </a:rPr>
              <a:t>те</a:t>
            </a:r>
            <a:r>
              <a:rPr lang="ru-RU" sz="2800" spc="-15" dirty="0">
                <a:solidFill>
                  <a:srgbClr val="271D17"/>
                </a:solidFill>
                <a:latin typeface="Times New Roman"/>
                <a:cs typeface="Times New Roman"/>
              </a:rPr>
              <a:t>л</a:t>
            </a:r>
            <a:r>
              <a:rPr lang="ru-RU" sz="2800" spc="-10" dirty="0">
                <a:solidFill>
                  <a:srgbClr val="271D17"/>
                </a:solidFill>
                <a:latin typeface="Times New Roman"/>
                <a:cs typeface="Times New Roman"/>
              </a:rPr>
              <a:t>е</a:t>
            </a:r>
            <a:r>
              <a:rPr lang="ru-RU" sz="2800" spc="-30" dirty="0">
                <a:solidFill>
                  <a:srgbClr val="271D17"/>
                </a:solidFill>
                <a:latin typeface="Times New Roman"/>
                <a:cs typeface="Times New Roman"/>
              </a:rPr>
              <a:t>й</a:t>
            </a:r>
            <a:r>
              <a:rPr lang="ru-RU" sz="2800" dirty="0">
                <a:solidFill>
                  <a:srgbClr val="271D17"/>
                </a:solidFill>
                <a:latin typeface="Times New Roman"/>
                <a:cs typeface="Times New Roman"/>
              </a:rPr>
              <a:t>)</a:t>
            </a:r>
            <a:r>
              <a:rPr lang="ru-RU" sz="2800" spc="-85" dirty="0">
                <a:solidFill>
                  <a:srgbClr val="271D17"/>
                </a:solidFill>
                <a:latin typeface="Times New Roman"/>
                <a:cs typeface="Times New Roman"/>
              </a:rPr>
              <a:t> </a:t>
            </a:r>
            <a:r>
              <a:rPr lang="ru-RU" sz="2800" spc="-5" dirty="0">
                <a:solidFill>
                  <a:srgbClr val="271D17"/>
                </a:solidFill>
                <a:latin typeface="Times New Roman"/>
                <a:cs typeface="Times New Roman"/>
              </a:rPr>
              <a:t>и</a:t>
            </a:r>
            <a:r>
              <a:rPr lang="ru-RU" sz="2800" dirty="0">
                <a:solidFill>
                  <a:srgbClr val="271D17"/>
                </a:solidFill>
                <a:latin typeface="Times New Roman"/>
                <a:cs typeface="Times New Roman"/>
              </a:rPr>
              <a:t>з</a:t>
            </a:r>
            <a:r>
              <a:rPr lang="ru-RU" sz="2800" spc="-15" dirty="0">
                <a:solidFill>
                  <a:srgbClr val="271D17"/>
                </a:solidFill>
                <a:latin typeface="Times New Roman"/>
                <a:cs typeface="Times New Roman"/>
              </a:rPr>
              <a:t> </a:t>
            </a:r>
            <a:r>
              <a:rPr lang="ru-RU" sz="2800" spc="5" dirty="0">
                <a:solidFill>
                  <a:srgbClr val="271D17"/>
                </a:solidFill>
                <a:latin typeface="Times New Roman"/>
                <a:cs typeface="Times New Roman"/>
              </a:rPr>
              <a:t>ч</a:t>
            </a:r>
            <a:r>
              <a:rPr lang="ru-RU" sz="2800" spc="-5" dirty="0">
                <a:solidFill>
                  <a:srgbClr val="271D17"/>
                </a:solidFill>
                <a:latin typeface="Times New Roman"/>
                <a:cs typeface="Times New Roman"/>
              </a:rPr>
              <a:t>и</a:t>
            </a:r>
            <a:r>
              <a:rPr lang="ru-RU" sz="2800" spc="-15" dirty="0">
                <a:solidFill>
                  <a:srgbClr val="271D17"/>
                </a:solidFill>
                <a:latin typeface="Times New Roman"/>
                <a:cs typeface="Times New Roman"/>
              </a:rPr>
              <a:t>сл</a:t>
            </a:r>
            <a:r>
              <a:rPr lang="ru-RU" sz="2800" dirty="0">
                <a:solidFill>
                  <a:srgbClr val="271D17"/>
                </a:solidFill>
                <a:latin typeface="Times New Roman"/>
                <a:cs typeface="Times New Roman"/>
              </a:rPr>
              <a:t>а</a:t>
            </a:r>
            <a:r>
              <a:rPr lang="ru-RU" sz="2800" spc="25" dirty="0">
                <a:solidFill>
                  <a:srgbClr val="271D17"/>
                </a:solidFill>
                <a:latin typeface="Times New Roman"/>
                <a:cs typeface="Times New Roman"/>
              </a:rPr>
              <a:t> </a:t>
            </a:r>
            <a:r>
              <a:rPr lang="ru-RU" sz="2800" spc="-60" dirty="0">
                <a:solidFill>
                  <a:srgbClr val="271D17"/>
                </a:solidFill>
                <a:latin typeface="Times New Roman"/>
                <a:cs typeface="Times New Roman"/>
              </a:rPr>
              <a:t>с</a:t>
            </a:r>
            <a:r>
              <a:rPr lang="ru-RU" sz="2800" spc="-85" dirty="0">
                <a:solidFill>
                  <a:srgbClr val="271D17"/>
                </a:solidFill>
                <a:latin typeface="Times New Roman"/>
                <a:cs typeface="Times New Roman"/>
              </a:rPr>
              <a:t>у</a:t>
            </a:r>
            <a:r>
              <a:rPr lang="ru-RU" sz="2800" spc="-80" dirty="0">
                <a:solidFill>
                  <a:srgbClr val="271D17"/>
                </a:solidFill>
                <a:latin typeface="Times New Roman"/>
                <a:cs typeface="Times New Roman"/>
              </a:rPr>
              <a:t>б</a:t>
            </a:r>
            <a:r>
              <a:rPr lang="ru-RU" sz="2800" spc="-20" dirty="0">
                <a:solidFill>
                  <a:srgbClr val="271D17"/>
                </a:solidFill>
                <a:latin typeface="Times New Roman"/>
                <a:cs typeface="Times New Roman"/>
              </a:rPr>
              <a:t>ъ</a:t>
            </a:r>
            <a:r>
              <a:rPr lang="ru-RU" sz="2800" spc="-35" dirty="0">
                <a:solidFill>
                  <a:srgbClr val="271D17"/>
                </a:solidFill>
                <a:latin typeface="Times New Roman"/>
                <a:cs typeface="Times New Roman"/>
              </a:rPr>
              <a:t>е</a:t>
            </a:r>
            <a:r>
              <a:rPr lang="ru-RU" sz="2800" spc="-60" dirty="0">
                <a:solidFill>
                  <a:srgbClr val="271D17"/>
                </a:solidFill>
                <a:latin typeface="Times New Roman"/>
                <a:cs typeface="Times New Roman"/>
              </a:rPr>
              <a:t>к</a:t>
            </a:r>
            <a:r>
              <a:rPr lang="ru-RU" sz="2800" spc="-45" dirty="0">
                <a:solidFill>
                  <a:srgbClr val="271D17"/>
                </a:solidFill>
                <a:latin typeface="Times New Roman"/>
                <a:cs typeface="Times New Roman"/>
              </a:rPr>
              <a:t>т</a:t>
            </a:r>
            <a:r>
              <a:rPr lang="ru-RU" sz="2800" spc="-15" dirty="0">
                <a:solidFill>
                  <a:srgbClr val="271D17"/>
                </a:solidFill>
                <a:latin typeface="Times New Roman"/>
                <a:cs typeface="Times New Roman"/>
              </a:rPr>
              <a:t>о</a:t>
            </a:r>
            <a:r>
              <a:rPr lang="ru-RU" sz="2800" dirty="0">
                <a:solidFill>
                  <a:srgbClr val="271D17"/>
                </a:solidFill>
                <a:latin typeface="Times New Roman"/>
                <a:cs typeface="Times New Roman"/>
              </a:rPr>
              <a:t>в</a:t>
            </a:r>
            <a:r>
              <a:rPr lang="ru-RU" sz="2800" spc="-75" dirty="0">
                <a:solidFill>
                  <a:srgbClr val="271D17"/>
                </a:solidFill>
                <a:latin typeface="Times New Roman"/>
                <a:cs typeface="Times New Roman"/>
              </a:rPr>
              <a:t> </a:t>
            </a:r>
            <a:r>
              <a:rPr lang="ru-RU" sz="2800" spc="-60" dirty="0">
                <a:solidFill>
                  <a:srgbClr val="271D17"/>
                </a:solidFill>
                <a:latin typeface="Times New Roman"/>
                <a:cs typeface="Times New Roman"/>
              </a:rPr>
              <a:t>м</a:t>
            </a:r>
            <a:r>
              <a:rPr lang="ru-RU" sz="2800" spc="-10" dirty="0">
                <a:solidFill>
                  <a:srgbClr val="271D17"/>
                </a:solidFill>
                <a:latin typeface="Times New Roman"/>
                <a:cs typeface="Times New Roman"/>
              </a:rPr>
              <a:t>а</a:t>
            </a:r>
            <a:r>
              <a:rPr lang="ru-RU" sz="2800" spc="-35" dirty="0">
                <a:solidFill>
                  <a:srgbClr val="271D17"/>
                </a:solidFill>
                <a:latin typeface="Times New Roman"/>
                <a:cs typeface="Times New Roman"/>
              </a:rPr>
              <a:t>л</a:t>
            </a:r>
            <a:r>
              <a:rPr lang="ru-RU" sz="2800" spc="-15" dirty="0">
                <a:solidFill>
                  <a:srgbClr val="271D17"/>
                </a:solidFill>
                <a:latin typeface="Times New Roman"/>
                <a:cs typeface="Times New Roman"/>
              </a:rPr>
              <a:t>о</a:t>
            </a:r>
            <a:r>
              <a:rPr lang="ru-RU" sz="2800" spc="-70" dirty="0">
                <a:solidFill>
                  <a:srgbClr val="271D17"/>
                </a:solidFill>
                <a:latin typeface="Times New Roman"/>
                <a:cs typeface="Times New Roman"/>
              </a:rPr>
              <a:t>г</a:t>
            </a:r>
            <a:r>
              <a:rPr lang="ru-RU" sz="2800" dirty="0">
                <a:solidFill>
                  <a:srgbClr val="271D17"/>
                </a:solidFill>
                <a:latin typeface="Times New Roman"/>
                <a:cs typeface="Times New Roman"/>
              </a:rPr>
              <a:t>о</a:t>
            </a:r>
            <a:r>
              <a:rPr lang="ru-RU" sz="2800" spc="-5" dirty="0">
                <a:solidFill>
                  <a:srgbClr val="271D17"/>
                </a:solidFill>
                <a:latin typeface="Times New Roman"/>
                <a:cs typeface="Times New Roman"/>
              </a:rPr>
              <a:t> </a:t>
            </a:r>
            <a:r>
              <a:rPr lang="ru-RU" sz="2800" dirty="0">
                <a:solidFill>
                  <a:srgbClr val="271D17"/>
                </a:solidFill>
                <a:latin typeface="Times New Roman"/>
                <a:cs typeface="Times New Roman"/>
              </a:rPr>
              <a:t>и </a:t>
            </a:r>
            <a:r>
              <a:rPr lang="ru-RU" sz="2800" spc="-35" dirty="0">
                <a:solidFill>
                  <a:srgbClr val="271D17"/>
                </a:solidFill>
                <a:latin typeface="Times New Roman"/>
                <a:cs typeface="Times New Roman"/>
              </a:rPr>
              <a:t>с</a:t>
            </a:r>
            <a:r>
              <a:rPr lang="ru-RU" sz="2800" spc="-15" dirty="0">
                <a:solidFill>
                  <a:srgbClr val="271D17"/>
                </a:solidFill>
                <a:latin typeface="Times New Roman"/>
                <a:cs typeface="Times New Roman"/>
              </a:rPr>
              <a:t>р</a:t>
            </a:r>
            <a:r>
              <a:rPr lang="ru-RU" sz="2800" spc="-60" dirty="0">
                <a:solidFill>
                  <a:srgbClr val="271D17"/>
                </a:solidFill>
                <a:latin typeface="Times New Roman"/>
                <a:cs typeface="Times New Roman"/>
              </a:rPr>
              <a:t>е</a:t>
            </a:r>
            <a:r>
              <a:rPr lang="ru-RU" sz="2800" spc="-30" dirty="0">
                <a:solidFill>
                  <a:srgbClr val="271D17"/>
                </a:solidFill>
                <a:latin typeface="Times New Roman"/>
                <a:cs typeface="Times New Roman"/>
              </a:rPr>
              <a:t>дн</a:t>
            </a:r>
            <a:r>
              <a:rPr lang="ru-RU" sz="2800" spc="-35" dirty="0">
                <a:solidFill>
                  <a:srgbClr val="271D17"/>
                </a:solidFill>
                <a:latin typeface="Times New Roman"/>
                <a:cs typeface="Times New Roman"/>
              </a:rPr>
              <a:t>е</a:t>
            </a:r>
            <a:r>
              <a:rPr lang="ru-RU" sz="2800" spc="-70" dirty="0">
                <a:solidFill>
                  <a:srgbClr val="271D17"/>
                </a:solidFill>
                <a:latin typeface="Times New Roman"/>
                <a:cs typeface="Times New Roman"/>
              </a:rPr>
              <a:t>г</a:t>
            </a:r>
            <a:r>
              <a:rPr lang="ru-RU" sz="2800" dirty="0">
                <a:solidFill>
                  <a:srgbClr val="271D17"/>
                </a:solidFill>
                <a:latin typeface="Times New Roman"/>
                <a:cs typeface="Times New Roman"/>
              </a:rPr>
              <a:t>о  </a:t>
            </a:r>
            <a:r>
              <a:rPr lang="ru-RU" sz="2800" spc="-30" dirty="0">
                <a:solidFill>
                  <a:srgbClr val="271D17"/>
                </a:solidFill>
                <a:latin typeface="Times New Roman"/>
                <a:cs typeface="Times New Roman"/>
              </a:rPr>
              <a:t>предпринимательства.</a:t>
            </a:r>
            <a:endParaRPr lang="ru-RU" sz="2800" dirty="0">
              <a:latin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6081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38C788-24CD-48EB-8214-1B1C38B8D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26" y="179595"/>
            <a:ext cx="11353800" cy="88057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При расчете СГОЗ не учитываются закупки: </a:t>
            </a:r>
            <a:br>
              <a:rPr lang="ru-RU" b="1" dirty="0"/>
            </a:br>
            <a:r>
              <a:rPr lang="ru-RU" b="1" dirty="0"/>
              <a:t>(п. 7 ПП 1352)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10024E-6F22-479B-A915-3637D1FD6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0174"/>
            <a:ext cx="10515600" cy="5116789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00000"/>
              </a:lnSpc>
              <a:spcBef>
                <a:spcPts val="1390"/>
              </a:spcBef>
              <a:buNone/>
              <a:tabLst>
                <a:tab pos="380365" algn="l"/>
              </a:tabLst>
            </a:pPr>
            <a:r>
              <a:rPr lang="ru-RU" sz="2800" spc="125" dirty="0">
                <a:solidFill>
                  <a:srgbClr val="404040"/>
                </a:solidFill>
                <a:latin typeface="Tahoma"/>
                <a:cs typeface="Tahoma"/>
              </a:rPr>
              <a:t>а)</a:t>
            </a:r>
            <a:r>
              <a:rPr lang="ru-RU" sz="2800" spc="-8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z="2800" spc="60" dirty="0">
                <a:solidFill>
                  <a:srgbClr val="404040"/>
                </a:solidFill>
                <a:latin typeface="Tahoma"/>
                <a:cs typeface="Tahoma"/>
              </a:rPr>
              <a:t>закупки</a:t>
            </a:r>
            <a:r>
              <a:rPr lang="ru-RU" sz="2800" spc="-7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z="2800" spc="-25" dirty="0">
                <a:solidFill>
                  <a:srgbClr val="404040"/>
                </a:solidFill>
                <a:latin typeface="Tahoma"/>
                <a:cs typeface="Tahoma"/>
              </a:rPr>
              <a:t>для</a:t>
            </a:r>
            <a:r>
              <a:rPr lang="ru-RU" sz="2800" spc="-9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z="2800" spc="110" dirty="0">
                <a:solidFill>
                  <a:srgbClr val="404040"/>
                </a:solidFill>
                <a:latin typeface="Tahoma"/>
                <a:cs typeface="Tahoma"/>
              </a:rPr>
              <a:t>обеспечения</a:t>
            </a:r>
            <a:r>
              <a:rPr lang="ru-RU" sz="28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z="2800" spc="135" dirty="0">
                <a:solidFill>
                  <a:srgbClr val="404040"/>
                </a:solidFill>
                <a:latin typeface="Tahoma"/>
                <a:cs typeface="Tahoma"/>
              </a:rPr>
              <a:t>обороны</a:t>
            </a:r>
            <a:r>
              <a:rPr lang="ru-RU" sz="2800" spc="-2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z="2800" spc="110" dirty="0">
                <a:solidFill>
                  <a:srgbClr val="404040"/>
                </a:solidFill>
                <a:latin typeface="Tahoma"/>
                <a:cs typeface="Tahoma"/>
              </a:rPr>
              <a:t>страны</a:t>
            </a:r>
            <a:r>
              <a:rPr lang="ru-RU" sz="2800" spc="-7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z="2800" spc="90" dirty="0">
                <a:solidFill>
                  <a:srgbClr val="404040"/>
                </a:solidFill>
                <a:latin typeface="Tahoma"/>
                <a:cs typeface="Tahoma"/>
              </a:rPr>
              <a:t>и</a:t>
            </a:r>
            <a:r>
              <a:rPr lang="ru-RU" sz="2800" spc="-4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z="2800" spc="135" dirty="0">
                <a:solidFill>
                  <a:srgbClr val="404040"/>
                </a:solidFill>
                <a:latin typeface="Tahoma"/>
                <a:cs typeface="Tahoma"/>
              </a:rPr>
              <a:t>безопасности</a:t>
            </a:r>
            <a:r>
              <a:rPr lang="ru-RU" sz="2800" spc="-5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z="2800" spc="105" dirty="0">
                <a:solidFill>
                  <a:srgbClr val="404040"/>
                </a:solidFill>
                <a:latin typeface="Tahoma"/>
                <a:cs typeface="Tahoma"/>
              </a:rPr>
              <a:t>государства;</a:t>
            </a:r>
            <a:endParaRPr lang="ru-RU" sz="2800" dirty="0">
              <a:latin typeface="Tahoma"/>
              <a:cs typeface="Tahoma"/>
            </a:endParaRPr>
          </a:p>
          <a:p>
            <a:pPr marL="0" indent="0">
              <a:lnSpc>
                <a:spcPct val="100000"/>
              </a:lnSpc>
              <a:spcBef>
                <a:spcPts val="795"/>
              </a:spcBef>
              <a:buNone/>
              <a:tabLst>
                <a:tab pos="380365" algn="l"/>
              </a:tabLst>
            </a:pPr>
            <a:r>
              <a:rPr lang="ru-RU" sz="2800" spc="80" dirty="0">
                <a:solidFill>
                  <a:srgbClr val="404040"/>
                </a:solidFill>
                <a:latin typeface="Tahoma"/>
                <a:cs typeface="Tahoma"/>
              </a:rPr>
              <a:t>б)</a:t>
            </a:r>
            <a:r>
              <a:rPr lang="ru-RU" sz="2800" spc="-6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z="2800" spc="60" dirty="0">
                <a:solidFill>
                  <a:srgbClr val="404040"/>
                </a:solidFill>
                <a:latin typeface="Tahoma"/>
                <a:cs typeface="Tahoma"/>
              </a:rPr>
              <a:t>закупки</a:t>
            </a:r>
            <a:r>
              <a:rPr lang="ru-RU" sz="2800" spc="-9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z="2800" spc="-95" dirty="0">
                <a:solidFill>
                  <a:srgbClr val="404040"/>
                </a:solidFill>
                <a:latin typeface="Tahoma"/>
                <a:cs typeface="Tahoma"/>
              </a:rPr>
              <a:t>в</a:t>
            </a:r>
            <a:r>
              <a:rPr lang="ru-RU" sz="2800" spc="-3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z="2800" spc="125" dirty="0">
                <a:solidFill>
                  <a:srgbClr val="404040"/>
                </a:solidFill>
                <a:latin typeface="Tahoma"/>
                <a:cs typeface="Tahoma"/>
              </a:rPr>
              <a:t>области</a:t>
            </a:r>
            <a:r>
              <a:rPr lang="ru-RU" sz="2800" spc="-7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z="2800" spc="65" dirty="0">
                <a:solidFill>
                  <a:srgbClr val="404040"/>
                </a:solidFill>
                <a:latin typeface="Tahoma"/>
                <a:cs typeface="Tahoma"/>
              </a:rPr>
              <a:t>использования</a:t>
            </a:r>
            <a:r>
              <a:rPr lang="ru-RU" sz="2800" spc="-4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z="2800" spc="145" dirty="0">
                <a:solidFill>
                  <a:srgbClr val="404040"/>
                </a:solidFill>
                <a:latin typeface="Tahoma"/>
                <a:cs typeface="Tahoma"/>
              </a:rPr>
              <a:t>атомной</a:t>
            </a:r>
            <a:r>
              <a:rPr lang="ru-RU" sz="2800" spc="-2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z="2800" spc="90" dirty="0">
                <a:solidFill>
                  <a:srgbClr val="404040"/>
                </a:solidFill>
                <a:latin typeface="Tahoma"/>
                <a:cs typeface="Tahoma"/>
              </a:rPr>
              <a:t>энергии;</a:t>
            </a:r>
            <a:endParaRPr lang="ru-RU" sz="2800" dirty="0">
              <a:latin typeface="Tahoma"/>
              <a:cs typeface="Tahoma"/>
            </a:endParaRPr>
          </a:p>
          <a:p>
            <a:pPr marL="35560" marR="438784" indent="0">
              <a:lnSpc>
                <a:spcPct val="90000"/>
              </a:lnSpc>
              <a:spcBef>
                <a:spcPts val="994"/>
              </a:spcBef>
              <a:buNone/>
              <a:tabLst>
                <a:tab pos="380365" algn="l"/>
              </a:tabLst>
            </a:pPr>
            <a:r>
              <a:rPr lang="ru-RU" sz="2800" spc="-65" dirty="0">
                <a:solidFill>
                  <a:srgbClr val="404040"/>
                </a:solidFill>
                <a:latin typeface="Tahoma"/>
                <a:cs typeface="Tahoma"/>
              </a:rPr>
              <a:t>в)</a:t>
            </a:r>
            <a:r>
              <a:rPr lang="ru-RU" sz="2800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z="2800" spc="50" dirty="0">
                <a:solidFill>
                  <a:srgbClr val="404040"/>
                </a:solidFill>
                <a:latin typeface="Tahoma"/>
                <a:cs typeface="Tahoma"/>
              </a:rPr>
              <a:t>закупки,</a:t>
            </a:r>
            <a:r>
              <a:rPr lang="ru-RU" sz="2800" spc="-9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z="2800" spc="85" dirty="0">
                <a:solidFill>
                  <a:srgbClr val="404040"/>
                </a:solidFill>
                <a:latin typeface="Tahoma"/>
                <a:cs typeface="Tahoma"/>
              </a:rPr>
              <a:t>которые</a:t>
            </a:r>
            <a:r>
              <a:rPr lang="ru-RU" sz="2800" spc="-5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z="2800" spc="50" dirty="0">
                <a:solidFill>
                  <a:srgbClr val="404040"/>
                </a:solidFill>
                <a:latin typeface="Tahoma"/>
                <a:cs typeface="Tahoma"/>
              </a:rPr>
              <a:t>относятся</a:t>
            </a:r>
            <a:r>
              <a:rPr lang="ru-RU" sz="2800" spc="-7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z="2800" spc="5" dirty="0">
                <a:solidFill>
                  <a:srgbClr val="404040"/>
                </a:solidFill>
                <a:latin typeface="Tahoma"/>
                <a:cs typeface="Tahoma"/>
              </a:rPr>
              <a:t>к</a:t>
            </a:r>
            <a:r>
              <a:rPr lang="ru-RU" sz="2800" spc="-7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z="2800" spc="300" dirty="0">
                <a:solidFill>
                  <a:srgbClr val="404040"/>
                </a:solidFill>
                <a:latin typeface="Tahoma"/>
                <a:cs typeface="Tahoma"/>
              </a:rPr>
              <a:t>сфере</a:t>
            </a:r>
            <a:r>
              <a:rPr lang="ru-RU" sz="2800" spc="-8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z="2800" spc="50" dirty="0">
                <a:solidFill>
                  <a:srgbClr val="404040"/>
                </a:solidFill>
                <a:latin typeface="Tahoma"/>
                <a:cs typeface="Tahoma"/>
              </a:rPr>
              <a:t>деятельности</a:t>
            </a:r>
            <a:r>
              <a:rPr lang="ru-RU" sz="2800" spc="-7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z="2800" spc="70" dirty="0">
                <a:solidFill>
                  <a:srgbClr val="404040"/>
                </a:solidFill>
                <a:latin typeface="Tahoma"/>
                <a:cs typeface="Tahoma"/>
              </a:rPr>
              <a:t>субъектов</a:t>
            </a:r>
            <a:r>
              <a:rPr lang="ru-RU" sz="2800" spc="-3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z="2800" spc="75" dirty="0">
                <a:solidFill>
                  <a:srgbClr val="404040"/>
                </a:solidFill>
                <a:latin typeface="Tahoma"/>
                <a:cs typeface="Tahoma"/>
              </a:rPr>
              <a:t>естественных </a:t>
            </a:r>
            <a:r>
              <a:rPr lang="ru-RU" sz="2800" spc="-51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z="2800" spc="395" dirty="0">
                <a:solidFill>
                  <a:srgbClr val="404040"/>
                </a:solidFill>
                <a:latin typeface="Tahoma"/>
                <a:cs typeface="Tahoma"/>
              </a:rPr>
              <a:t>м</a:t>
            </a:r>
            <a:r>
              <a:rPr lang="ru-RU" sz="2800" spc="175" dirty="0">
                <a:solidFill>
                  <a:srgbClr val="404040"/>
                </a:solidFill>
                <a:latin typeface="Tahoma"/>
                <a:cs typeface="Tahoma"/>
              </a:rPr>
              <a:t>о</a:t>
            </a:r>
            <a:r>
              <a:rPr lang="ru-RU" sz="2800" spc="45" dirty="0">
                <a:solidFill>
                  <a:srgbClr val="404040"/>
                </a:solidFill>
                <a:latin typeface="Tahoma"/>
                <a:cs typeface="Tahoma"/>
              </a:rPr>
              <a:t>н</a:t>
            </a:r>
            <a:r>
              <a:rPr lang="ru-RU" sz="2800" spc="175" dirty="0">
                <a:solidFill>
                  <a:srgbClr val="404040"/>
                </a:solidFill>
                <a:latin typeface="Tahoma"/>
                <a:cs typeface="Tahoma"/>
              </a:rPr>
              <a:t>о</a:t>
            </a:r>
            <a:r>
              <a:rPr lang="ru-RU" sz="2800" spc="45" dirty="0">
                <a:solidFill>
                  <a:srgbClr val="404040"/>
                </a:solidFill>
                <a:latin typeface="Tahoma"/>
                <a:cs typeface="Tahoma"/>
              </a:rPr>
              <a:t>п</a:t>
            </a:r>
            <a:r>
              <a:rPr lang="ru-RU" sz="2800" spc="175" dirty="0">
                <a:solidFill>
                  <a:srgbClr val="404040"/>
                </a:solidFill>
                <a:latin typeface="Tahoma"/>
                <a:cs typeface="Tahoma"/>
              </a:rPr>
              <a:t>о</a:t>
            </a:r>
            <a:r>
              <a:rPr lang="ru-RU" sz="2800" spc="-10" dirty="0">
                <a:solidFill>
                  <a:srgbClr val="404040"/>
                </a:solidFill>
                <a:latin typeface="Tahoma"/>
                <a:cs typeface="Tahoma"/>
              </a:rPr>
              <a:t>л</a:t>
            </a:r>
            <a:r>
              <a:rPr lang="ru-RU" sz="2800" spc="90" dirty="0">
                <a:solidFill>
                  <a:srgbClr val="404040"/>
                </a:solidFill>
                <a:latin typeface="Tahoma"/>
                <a:cs typeface="Tahoma"/>
              </a:rPr>
              <a:t>ий</a:t>
            </a:r>
            <a:r>
              <a:rPr lang="ru-RU" sz="2800" spc="-2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z="2800" spc="-95" dirty="0">
                <a:solidFill>
                  <a:srgbClr val="404040"/>
                </a:solidFill>
                <a:latin typeface="Tahoma"/>
                <a:cs typeface="Tahoma"/>
              </a:rPr>
              <a:t>в</a:t>
            </a:r>
            <a:r>
              <a:rPr lang="ru-RU" sz="2800" spc="-6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z="2800" spc="229" dirty="0">
                <a:solidFill>
                  <a:srgbClr val="404040"/>
                </a:solidFill>
                <a:latin typeface="Tahoma"/>
                <a:cs typeface="Tahoma"/>
              </a:rPr>
              <a:t>с</a:t>
            </a:r>
            <a:r>
              <a:rPr lang="ru-RU" sz="2800" spc="260" dirty="0">
                <a:solidFill>
                  <a:srgbClr val="404040"/>
                </a:solidFill>
                <a:latin typeface="Tahoma"/>
                <a:cs typeface="Tahoma"/>
              </a:rPr>
              <a:t>о</a:t>
            </a:r>
            <a:r>
              <a:rPr lang="ru-RU" sz="2800" spc="175" dirty="0">
                <a:solidFill>
                  <a:srgbClr val="404040"/>
                </a:solidFill>
                <a:latin typeface="Tahoma"/>
                <a:cs typeface="Tahoma"/>
              </a:rPr>
              <a:t>о</a:t>
            </a:r>
            <a:r>
              <a:rPr lang="ru-RU" sz="2800" spc="-114" dirty="0">
                <a:solidFill>
                  <a:srgbClr val="404040"/>
                </a:solidFill>
                <a:latin typeface="Tahoma"/>
                <a:cs typeface="Tahoma"/>
              </a:rPr>
              <a:t>т</a:t>
            </a:r>
            <a:r>
              <a:rPr lang="ru-RU" sz="2800" spc="-135" dirty="0">
                <a:solidFill>
                  <a:srgbClr val="404040"/>
                </a:solidFill>
                <a:latin typeface="Tahoma"/>
                <a:cs typeface="Tahoma"/>
              </a:rPr>
              <a:t>в</a:t>
            </a:r>
            <a:r>
              <a:rPr lang="ru-RU" sz="2800" spc="35" dirty="0">
                <a:solidFill>
                  <a:srgbClr val="404040"/>
                </a:solidFill>
                <a:latin typeface="Tahoma"/>
                <a:cs typeface="Tahoma"/>
              </a:rPr>
              <a:t>е</a:t>
            </a:r>
            <a:r>
              <a:rPr lang="ru-RU" sz="2800" spc="20" dirty="0">
                <a:solidFill>
                  <a:srgbClr val="404040"/>
                </a:solidFill>
                <a:latin typeface="Tahoma"/>
                <a:cs typeface="Tahoma"/>
              </a:rPr>
              <a:t>т</a:t>
            </a:r>
            <a:r>
              <a:rPr lang="ru-RU" sz="2800" spc="25" dirty="0">
                <a:solidFill>
                  <a:srgbClr val="404040"/>
                </a:solidFill>
                <a:latin typeface="Tahoma"/>
                <a:cs typeface="Tahoma"/>
              </a:rPr>
              <a:t>ст</a:t>
            </a:r>
            <a:r>
              <a:rPr lang="ru-RU" sz="2800" spc="15" dirty="0">
                <a:solidFill>
                  <a:srgbClr val="404040"/>
                </a:solidFill>
                <a:latin typeface="Tahoma"/>
                <a:cs typeface="Tahoma"/>
              </a:rPr>
              <a:t>в</a:t>
            </a:r>
            <a:r>
              <a:rPr lang="ru-RU" sz="2800" spc="90" dirty="0">
                <a:solidFill>
                  <a:srgbClr val="404040"/>
                </a:solidFill>
                <a:latin typeface="Tahoma"/>
                <a:cs typeface="Tahoma"/>
              </a:rPr>
              <a:t>ии</a:t>
            </a:r>
            <a:r>
              <a:rPr lang="ru-RU" sz="2800" spc="-2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z="2800" spc="315" dirty="0">
                <a:solidFill>
                  <a:srgbClr val="404040"/>
                </a:solidFill>
                <a:latin typeface="Tahoma"/>
                <a:cs typeface="Tahoma"/>
              </a:rPr>
              <a:t>с</a:t>
            </a:r>
            <a:r>
              <a:rPr lang="ru-RU" sz="2800" spc="-7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z="2800" spc="185" dirty="0">
                <a:solidFill>
                  <a:srgbClr val="404040"/>
                </a:solidFill>
                <a:latin typeface="Tahoma"/>
                <a:cs typeface="Tahoma"/>
              </a:rPr>
              <a:t>Феде</a:t>
            </a:r>
            <a:r>
              <a:rPr lang="ru-RU" sz="2800" spc="160" dirty="0">
                <a:solidFill>
                  <a:srgbClr val="404040"/>
                </a:solidFill>
                <a:latin typeface="Tahoma"/>
                <a:cs typeface="Tahoma"/>
              </a:rPr>
              <a:t>р</a:t>
            </a:r>
            <a:r>
              <a:rPr lang="ru-RU" sz="2800" spc="280" dirty="0">
                <a:solidFill>
                  <a:srgbClr val="404040"/>
                </a:solidFill>
                <a:latin typeface="Tahoma"/>
                <a:cs typeface="Tahoma"/>
              </a:rPr>
              <a:t>а</a:t>
            </a:r>
            <a:r>
              <a:rPr lang="ru-RU" sz="2800" spc="-10" dirty="0">
                <a:solidFill>
                  <a:srgbClr val="404040"/>
                </a:solidFill>
                <a:latin typeface="Tahoma"/>
                <a:cs typeface="Tahoma"/>
              </a:rPr>
              <a:t>л</a:t>
            </a:r>
            <a:r>
              <a:rPr lang="ru-RU" sz="2800" spc="-65" dirty="0">
                <a:solidFill>
                  <a:srgbClr val="404040"/>
                </a:solidFill>
                <a:latin typeface="Tahoma"/>
                <a:cs typeface="Tahoma"/>
              </a:rPr>
              <a:t>ь</a:t>
            </a:r>
            <a:r>
              <a:rPr lang="ru-RU" sz="2800" spc="45" dirty="0">
                <a:solidFill>
                  <a:srgbClr val="404040"/>
                </a:solidFill>
                <a:latin typeface="Tahoma"/>
                <a:cs typeface="Tahoma"/>
              </a:rPr>
              <a:t>н</a:t>
            </a:r>
            <a:r>
              <a:rPr lang="ru-RU" sz="2800" spc="-30" dirty="0">
                <a:solidFill>
                  <a:srgbClr val="404040"/>
                </a:solidFill>
                <a:latin typeface="Tahoma"/>
                <a:cs typeface="Tahoma"/>
              </a:rPr>
              <a:t>ы</a:t>
            </a:r>
            <a:r>
              <a:rPr lang="ru-RU" sz="2800" spc="409" dirty="0">
                <a:solidFill>
                  <a:srgbClr val="404040"/>
                </a:solidFill>
                <a:latin typeface="Tahoma"/>
                <a:cs typeface="Tahoma"/>
              </a:rPr>
              <a:t>м</a:t>
            </a:r>
            <a:r>
              <a:rPr lang="ru-RU" sz="2800" spc="-8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z="2800" spc="95" dirty="0">
                <a:solidFill>
                  <a:srgbClr val="404040"/>
                </a:solidFill>
                <a:latin typeface="Tahoma"/>
                <a:cs typeface="Tahoma"/>
              </a:rPr>
              <a:t>з</a:t>
            </a:r>
            <a:r>
              <a:rPr lang="ru-RU" sz="2800" spc="120" dirty="0">
                <a:solidFill>
                  <a:srgbClr val="404040"/>
                </a:solidFill>
                <a:latin typeface="Tahoma"/>
                <a:cs typeface="Tahoma"/>
              </a:rPr>
              <a:t>а</a:t>
            </a:r>
            <a:r>
              <a:rPr lang="ru-RU" sz="2800" spc="10" dirty="0">
                <a:solidFill>
                  <a:srgbClr val="404040"/>
                </a:solidFill>
                <a:latin typeface="Tahoma"/>
                <a:cs typeface="Tahoma"/>
              </a:rPr>
              <a:t>к</a:t>
            </a:r>
            <a:r>
              <a:rPr lang="ru-RU" sz="2800" spc="175" dirty="0">
                <a:solidFill>
                  <a:srgbClr val="404040"/>
                </a:solidFill>
                <a:latin typeface="Tahoma"/>
                <a:cs typeface="Tahoma"/>
              </a:rPr>
              <a:t>о</a:t>
            </a:r>
            <a:r>
              <a:rPr lang="ru-RU" sz="2800" spc="45" dirty="0">
                <a:solidFill>
                  <a:srgbClr val="404040"/>
                </a:solidFill>
                <a:latin typeface="Tahoma"/>
                <a:cs typeface="Tahoma"/>
              </a:rPr>
              <a:t>н</a:t>
            </a:r>
            <a:r>
              <a:rPr lang="ru-RU" sz="2800" spc="175" dirty="0">
                <a:solidFill>
                  <a:srgbClr val="404040"/>
                </a:solidFill>
                <a:latin typeface="Tahoma"/>
                <a:cs typeface="Tahoma"/>
              </a:rPr>
              <a:t>о</a:t>
            </a:r>
            <a:r>
              <a:rPr lang="ru-RU" sz="2800" spc="409" dirty="0">
                <a:solidFill>
                  <a:srgbClr val="404040"/>
                </a:solidFill>
                <a:latin typeface="Tahoma"/>
                <a:cs typeface="Tahoma"/>
              </a:rPr>
              <a:t>м</a:t>
            </a:r>
            <a:r>
              <a:rPr lang="ru-RU" sz="2800" spc="-4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z="2800" spc="35" dirty="0">
                <a:solidFill>
                  <a:srgbClr val="404040"/>
                </a:solidFill>
                <a:latin typeface="Tahoma"/>
                <a:cs typeface="Tahoma"/>
              </a:rPr>
              <a:t>"</a:t>
            </a:r>
            <a:r>
              <a:rPr lang="ru-RU" sz="2800" spc="75" dirty="0">
                <a:solidFill>
                  <a:srgbClr val="404040"/>
                </a:solidFill>
                <a:latin typeface="Tahoma"/>
                <a:cs typeface="Tahoma"/>
              </a:rPr>
              <a:t>О</a:t>
            </a:r>
            <a:r>
              <a:rPr lang="ru-RU" sz="2800" spc="-7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z="2800" spc="130" dirty="0">
                <a:solidFill>
                  <a:srgbClr val="404040"/>
                </a:solidFill>
                <a:latin typeface="Tahoma"/>
                <a:cs typeface="Tahoma"/>
              </a:rPr>
              <a:t>ес</a:t>
            </a:r>
            <a:r>
              <a:rPr lang="ru-RU" sz="2800" spc="114" dirty="0">
                <a:solidFill>
                  <a:srgbClr val="404040"/>
                </a:solidFill>
                <a:latin typeface="Tahoma"/>
                <a:cs typeface="Tahoma"/>
              </a:rPr>
              <a:t>т</a:t>
            </a:r>
            <a:r>
              <a:rPr lang="ru-RU" sz="2800" spc="130" dirty="0">
                <a:solidFill>
                  <a:srgbClr val="404040"/>
                </a:solidFill>
                <a:latin typeface="Tahoma"/>
                <a:cs typeface="Tahoma"/>
              </a:rPr>
              <a:t>ес</a:t>
            </a:r>
            <a:r>
              <a:rPr lang="ru-RU" sz="2800" spc="114" dirty="0">
                <a:solidFill>
                  <a:srgbClr val="404040"/>
                </a:solidFill>
                <a:latin typeface="Tahoma"/>
                <a:cs typeface="Tahoma"/>
              </a:rPr>
              <a:t>т</a:t>
            </a:r>
            <a:r>
              <a:rPr lang="ru-RU" sz="2800" spc="-100" dirty="0">
                <a:solidFill>
                  <a:srgbClr val="404040"/>
                </a:solidFill>
                <a:latin typeface="Tahoma"/>
                <a:cs typeface="Tahoma"/>
              </a:rPr>
              <a:t>в</a:t>
            </a:r>
            <a:r>
              <a:rPr lang="ru-RU" sz="2800" spc="130" dirty="0">
                <a:solidFill>
                  <a:srgbClr val="404040"/>
                </a:solidFill>
                <a:latin typeface="Tahoma"/>
                <a:cs typeface="Tahoma"/>
              </a:rPr>
              <a:t>е</a:t>
            </a:r>
            <a:r>
              <a:rPr lang="ru-RU" sz="2800" spc="120" dirty="0">
                <a:solidFill>
                  <a:srgbClr val="404040"/>
                </a:solidFill>
                <a:latin typeface="Tahoma"/>
                <a:cs typeface="Tahoma"/>
              </a:rPr>
              <a:t>н</a:t>
            </a:r>
            <a:r>
              <a:rPr lang="ru-RU" sz="2800" spc="45" dirty="0">
                <a:solidFill>
                  <a:srgbClr val="404040"/>
                </a:solidFill>
                <a:latin typeface="Tahoma"/>
                <a:cs typeface="Tahoma"/>
              </a:rPr>
              <a:t>н</a:t>
            </a:r>
            <a:r>
              <a:rPr lang="ru-RU" sz="2800" spc="-30" dirty="0">
                <a:solidFill>
                  <a:srgbClr val="404040"/>
                </a:solidFill>
                <a:latin typeface="Tahoma"/>
                <a:cs typeface="Tahoma"/>
              </a:rPr>
              <a:t>ы</a:t>
            </a:r>
            <a:r>
              <a:rPr lang="ru-RU" sz="2800" spc="-20" dirty="0">
                <a:solidFill>
                  <a:srgbClr val="404040"/>
                </a:solidFill>
                <a:latin typeface="Tahoma"/>
                <a:cs typeface="Tahoma"/>
              </a:rPr>
              <a:t>х  </a:t>
            </a:r>
            <a:r>
              <a:rPr lang="ru-RU" sz="2800" spc="55" dirty="0">
                <a:solidFill>
                  <a:srgbClr val="404040"/>
                </a:solidFill>
                <a:latin typeface="Tahoma"/>
                <a:cs typeface="Tahoma"/>
              </a:rPr>
              <a:t>монополиях";</a:t>
            </a:r>
            <a:endParaRPr lang="ru-RU" sz="2800" dirty="0">
              <a:latin typeface="Tahoma"/>
              <a:cs typeface="Tahoma"/>
            </a:endParaRPr>
          </a:p>
          <a:p>
            <a:pPr marL="35560" marR="333375" indent="0">
              <a:lnSpc>
                <a:spcPct val="90000"/>
              </a:lnSpc>
              <a:spcBef>
                <a:spcPts val="1000"/>
              </a:spcBef>
              <a:buNone/>
              <a:tabLst>
                <a:tab pos="380365" algn="l"/>
              </a:tabLst>
            </a:pPr>
            <a:r>
              <a:rPr lang="ru-RU" sz="2800" spc="-55" dirty="0">
                <a:solidFill>
                  <a:srgbClr val="404040"/>
                </a:solidFill>
                <a:latin typeface="Tahoma"/>
                <a:cs typeface="Tahoma"/>
              </a:rPr>
              <a:t>г) </a:t>
            </a:r>
            <a:r>
              <a:rPr lang="ru-RU" sz="2800" spc="50" dirty="0">
                <a:solidFill>
                  <a:srgbClr val="404040"/>
                </a:solidFill>
                <a:latin typeface="Tahoma"/>
                <a:cs typeface="Tahoma"/>
              </a:rPr>
              <a:t>закупки, </a:t>
            </a:r>
            <a:r>
              <a:rPr lang="ru-RU" sz="2800" spc="85" dirty="0">
                <a:solidFill>
                  <a:srgbClr val="404040"/>
                </a:solidFill>
                <a:latin typeface="Tahoma"/>
                <a:cs typeface="Tahoma"/>
              </a:rPr>
              <a:t>которые осуществляются </a:t>
            </a:r>
            <a:r>
              <a:rPr lang="ru-RU" sz="2800" spc="105" dirty="0">
                <a:solidFill>
                  <a:srgbClr val="404040"/>
                </a:solidFill>
                <a:latin typeface="Tahoma"/>
                <a:cs typeface="Tahoma"/>
              </a:rPr>
              <a:t>за </a:t>
            </a:r>
            <a:r>
              <a:rPr lang="ru-RU" sz="2800" spc="165" dirty="0">
                <a:solidFill>
                  <a:srgbClr val="404040"/>
                </a:solidFill>
                <a:latin typeface="Tahoma"/>
                <a:cs typeface="Tahoma"/>
              </a:rPr>
              <a:t>пределами </a:t>
            </a:r>
            <a:r>
              <a:rPr lang="ru-RU" sz="2800" spc="95" dirty="0">
                <a:solidFill>
                  <a:srgbClr val="404040"/>
                </a:solidFill>
                <a:latin typeface="Tahoma"/>
                <a:cs typeface="Tahoma"/>
              </a:rPr>
              <a:t>территории </a:t>
            </a:r>
            <a:r>
              <a:rPr lang="ru-RU" sz="2800" spc="165" dirty="0">
                <a:solidFill>
                  <a:srgbClr val="404040"/>
                </a:solidFill>
                <a:latin typeface="Tahoma"/>
                <a:cs typeface="Tahoma"/>
              </a:rPr>
              <a:t>Российской </a:t>
            </a:r>
            <a:r>
              <a:rPr lang="ru-RU" sz="2800" spc="17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z="2800" spc="165" dirty="0">
                <a:solidFill>
                  <a:srgbClr val="404040"/>
                </a:solidFill>
                <a:latin typeface="Tahoma"/>
                <a:cs typeface="Tahoma"/>
              </a:rPr>
              <a:t>Федерации </a:t>
            </a:r>
            <a:r>
              <a:rPr lang="ru-RU" sz="2800" spc="90" dirty="0">
                <a:solidFill>
                  <a:srgbClr val="404040"/>
                </a:solidFill>
                <a:latin typeface="Tahoma"/>
                <a:cs typeface="Tahoma"/>
              </a:rPr>
              <a:t>и </a:t>
            </a:r>
            <a:r>
              <a:rPr lang="ru-RU" sz="2800" spc="175" dirty="0">
                <a:solidFill>
                  <a:srgbClr val="404040"/>
                </a:solidFill>
                <a:latin typeface="Tahoma"/>
                <a:cs typeface="Tahoma"/>
              </a:rPr>
              <a:t>предметом </a:t>
            </a:r>
            <a:r>
              <a:rPr lang="ru-RU" sz="2800" spc="50" dirty="0">
                <a:solidFill>
                  <a:srgbClr val="404040"/>
                </a:solidFill>
                <a:latin typeface="Tahoma"/>
                <a:cs typeface="Tahoma"/>
              </a:rPr>
              <a:t>которых </a:t>
            </a:r>
            <a:r>
              <a:rPr lang="ru-RU" sz="2800" spc="-20" dirty="0">
                <a:solidFill>
                  <a:srgbClr val="404040"/>
                </a:solidFill>
                <a:latin typeface="Tahoma"/>
                <a:cs typeface="Tahoma"/>
              </a:rPr>
              <a:t>является </a:t>
            </a:r>
            <a:r>
              <a:rPr lang="ru-RU" sz="2800" spc="105" dirty="0">
                <a:solidFill>
                  <a:srgbClr val="404040"/>
                </a:solidFill>
                <a:latin typeface="Tahoma"/>
                <a:cs typeface="Tahoma"/>
              </a:rPr>
              <a:t>поставка </a:t>
            </a:r>
            <a:r>
              <a:rPr lang="ru-RU" sz="2800" spc="55" dirty="0">
                <a:solidFill>
                  <a:srgbClr val="404040"/>
                </a:solidFill>
                <a:latin typeface="Tahoma"/>
                <a:cs typeface="Tahoma"/>
              </a:rPr>
              <a:t>товаров, </a:t>
            </a:r>
            <a:r>
              <a:rPr lang="ru-RU" sz="2800" spc="65" dirty="0">
                <a:solidFill>
                  <a:srgbClr val="404040"/>
                </a:solidFill>
                <a:latin typeface="Tahoma"/>
                <a:cs typeface="Tahoma"/>
              </a:rPr>
              <a:t>выполнение </a:t>
            </a:r>
            <a:r>
              <a:rPr lang="ru-RU" sz="2800" spc="7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z="2800" spc="95" dirty="0">
                <a:solidFill>
                  <a:srgbClr val="404040"/>
                </a:solidFill>
                <a:latin typeface="Tahoma"/>
                <a:cs typeface="Tahoma"/>
              </a:rPr>
              <a:t>(оказание)</a:t>
            </a:r>
            <a:r>
              <a:rPr lang="ru-RU" sz="2800" spc="-5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z="2800" spc="140" dirty="0">
                <a:solidFill>
                  <a:srgbClr val="404040"/>
                </a:solidFill>
                <a:latin typeface="Tahoma"/>
                <a:cs typeface="Tahoma"/>
              </a:rPr>
              <a:t>работ</a:t>
            </a:r>
            <a:r>
              <a:rPr lang="ru-RU" sz="2800" spc="-4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z="2800" spc="35" dirty="0">
                <a:solidFill>
                  <a:srgbClr val="404040"/>
                </a:solidFill>
                <a:latin typeface="Tahoma"/>
                <a:cs typeface="Tahoma"/>
              </a:rPr>
              <a:t>(услуг)</a:t>
            </a:r>
            <a:r>
              <a:rPr lang="ru-RU" sz="2800" spc="-4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z="2800" spc="105" dirty="0">
                <a:solidFill>
                  <a:srgbClr val="404040"/>
                </a:solidFill>
                <a:latin typeface="Tahoma"/>
                <a:cs typeface="Tahoma"/>
              </a:rPr>
              <a:t>за</a:t>
            </a:r>
            <a:r>
              <a:rPr lang="ru-RU" sz="2800" spc="-3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z="2800" spc="165" dirty="0">
                <a:solidFill>
                  <a:srgbClr val="404040"/>
                </a:solidFill>
                <a:latin typeface="Tahoma"/>
                <a:cs typeface="Tahoma"/>
              </a:rPr>
              <a:t>пределами</a:t>
            </a:r>
            <a:r>
              <a:rPr lang="ru-RU" sz="2800" spc="-6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z="2800" spc="95" dirty="0">
                <a:solidFill>
                  <a:srgbClr val="404040"/>
                </a:solidFill>
                <a:latin typeface="Tahoma"/>
                <a:cs typeface="Tahoma"/>
              </a:rPr>
              <a:t>территории</a:t>
            </a:r>
            <a:r>
              <a:rPr lang="ru-RU" sz="2800" spc="-1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z="2800" spc="165" dirty="0">
                <a:solidFill>
                  <a:srgbClr val="404040"/>
                </a:solidFill>
                <a:latin typeface="Tahoma"/>
                <a:cs typeface="Tahoma"/>
              </a:rPr>
              <a:t>Российской</a:t>
            </a:r>
            <a:r>
              <a:rPr lang="ru-RU" sz="2800" spc="-8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z="2800" spc="135" dirty="0">
                <a:solidFill>
                  <a:srgbClr val="404040"/>
                </a:solidFill>
                <a:latin typeface="Tahoma"/>
                <a:cs typeface="Tahoma"/>
              </a:rPr>
              <a:t>Федерации;</a:t>
            </a:r>
            <a:endParaRPr lang="ru-RU" sz="2800" dirty="0">
              <a:latin typeface="Tahoma"/>
              <a:cs typeface="Tahoma"/>
            </a:endParaRPr>
          </a:p>
          <a:p>
            <a:pPr marL="35560" marR="210185" indent="0">
              <a:lnSpc>
                <a:spcPct val="90200"/>
              </a:lnSpc>
              <a:spcBef>
                <a:spcPts val="995"/>
              </a:spcBef>
              <a:buNone/>
              <a:tabLst>
                <a:tab pos="380365" algn="l"/>
              </a:tabLst>
            </a:pPr>
            <a:r>
              <a:rPr lang="ru-RU" sz="2800" spc="30" dirty="0">
                <a:solidFill>
                  <a:srgbClr val="404040"/>
                </a:solidFill>
                <a:latin typeface="Tahoma"/>
                <a:cs typeface="Tahoma"/>
              </a:rPr>
              <a:t>д) </a:t>
            </a:r>
            <a:r>
              <a:rPr lang="ru-RU" sz="2800" spc="60" dirty="0">
                <a:solidFill>
                  <a:srgbClr val="404040"/>
                </a:solidFill>
                <a:latin typeface="Tahoma"/>
                <a:cs typeface="Tahoma"/>
              </a:rPr>
              <a:t>закупки </a:t>
            </a:r>
            <a:r>
              <a:rPr lang="ru-RU" sz="2800" spc="135" dirty="0">
                <a:solidFill>
                  <a:srgbClr val="404040"/>
                </a:solidFill>
                <a:latin typeface="Tahoma"/>
                <a:cs typeface="Tahoma"/>
              </a:rPr>
              <a:t>финансовых </a:t>
            </a:r>
            <a:r>
              <a:rPr lang="ru-RU" sz="2800" spc="45" dirty="0">
                <a:solidFill>
                  <a:srgbClr val="404040"/>
                </a:solidFill>
                <a:latin typeface="Tahoma"/>
                <a:cs typeface="Tahoma"/>
              </a:rPr>
              <a:t>услуг, </a:t>
            </a:r>
            <a:r>
              <a:rPr lang="ru-RU" sz="2800" dirty="0">
                <a:solidFill>
                  <a:srgbClr val="404040"/>
                </a:solidFill>
                <a:latin typeface="Tahoma"/>
                <a:cs typeface="Tahoma"/>
              </a:rPr>
              <a:t>включая </a:t>
            </a:r>
            <a:r>
              <a:rPr lang="ru-RU" sz="2800" spc="120" dirty="0">
                <a:solidFill>
                  <a:srgbClr val="404040"/>
                </a:solidFill>
                <a:latin typeface="Tahoma"/>
                <a:cs typeface="Tahoma"/>
              </a:rPr>
              <a:t>банковские </a:t>
            </a:r>
            <a:r>
              <a:rPr lang="ru-RU" sz="2800" spc="55" dirty="0">
                <a:solidFill>
                  <a:srgbClr val="404040"/>
                </a:solidFill>
                <a:latin typeface="Tahoma"/>
                <a:cs typeface="Tahoma"/>
              </a:rPr>
              <a:t>услуги, </a:t>
            </a:r>
            <a:r>
              <a:rPr lang="ru-RU" sz="2800" spc="100" dirty="0">
                <a:solidFill>
                  <a:srgbClr val="404040"/>
                </a:solidFill>
                <a:latin typeface="Tahoma"/>
                <a:cs typeface="Tahoma"/>
              </a:rPr>
              <a:t>страховые </a:t>
            </a:r>
            <a:r>
              <a:rPr lang="ru-RU" sz="2800" spc="55" dirty="0">
                <a:solidFill>
                  <a:srgbClr val="404040"/>
                </a:solidFill>
                <a:latin typeface="Tahoma"/>
                <a:cs typeface="Tahoma"/>
              </a:rPr>
              <a:t>услуги, </a:t>
            </a:r>
            <a:r>
              <a:rPr lang="ru-RU" sz="2800" spc="6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z="2800" spc="70" dirty="0">
                <a:solidFill>
                  <a:srgbClr val="404040"/>
                </a:solidFill>
                <a:latin typeface="Tahoma"/>
                <a:cs typeface="Tahoma"/>
              </a:rPr>
              <a:t>услуги </a:t>
            </a:r>
            <a:r>
              <a:rPr lang="ru-RU" sz="2800" spc="160" dirty="0">
                <a:solidFill>
                  <a:srgbClr val="404040"/>
                </a:solidFill>
                <a:latin typeface="Tahoma"/>
                <a:cs typeface="Tahoma"/>
              </a:rPr>
              <a:t>на </a:t>
            </a:r>
            <a:r>
              <a:rPr lang="ru-RU" sz="2800" spc="90" dirty="0">
                <a:solidFill>
                  <a:srgbClr val="404040"/>
                </a:solidFill>
                <a:latin typeface="Tahoma"/>
                <a:cs typeface="Tahoma"/>
              </a:rPr>
              <a:t>рынке </a:t>
            </a:r>
            <a:r>
              <a:rPr lang="ru-RU" sz="2800" spc="60" dirty="0">
                <a:solidFill>
                  <a:srgbClr val="404040"/>
                </a:solidFill>
                <a:latin typeface="Tahoma"/>
                <a:cs typeface="Tahoma"/>
              </a:rPr>
              <a:t>ценных </a:t>
            </a:r>
            <a:r>
              <a:rPr lang="ru-RU" sz="2800" spc="130" dirty="0">
                <a:solidFill>
                  <a:srgbClr val="404040"/>
                </a:solidFill>
                <a:latin typeface="Tahoma"/>
                <a:cs typeface="Tahoma"/>
              </a:rPr>
              <a:t>бумаг, </a:t>
            </a:r>
            <a:r>
              <a:rPr lang="ru-RU" sz="2800" spc="70" dirty="0">
                <a:solidFill>
                  <a:srgbClr val="404040"/>
                </a:solidFill>
                <a:latin typeface="Tahoma"/>
                <a:cs typeface="Tahoma"/>
              </a:rPr>
              <a:t>услуги </a:t>
            </a:r>
            <a:r>
              <a:rPr lang="ru-RU" sz="2800" spc="120" dirty="0">
                <a:solidFill>
                  <a:srgbClr val="404040"/>
                </a:solidFill>
                <a:latin typeface="Tahoma"/>
                <a:cs typeface="Tahoma"/>
              </a:rPr>
              <a:t>по </a:t>
            </a:r>
            <a:r>
              <a:rPr lang="ru-RU" sz="2800" spc="85" dirty="0">
                <a:solidFill>
                  <a:srgbClr val="404040"/>
                </a:solidFill>
                <a:latin typeface="Tahoma"/>
                <a:cs typeface="Tahoma"/>
              </a:rPr>
              <a:t>договору </a:t>
            </a:r>
            <a:r>
              <a:rPr lang="ru-RU" sz="2800" spc="35" dirty="0">
                <a:solidFill>
                  <a:srgbClr val="404040"/>
                </a:solidFill>
                <a:latin typeface="Tahoma"/>
                <a:cs typeface="Tahoma"/>
              </a:rPr>
              <a:t>лизинга, </a:t>
            </a:r>
            <a:r>
              <a:rPr lang="ru-RU" sz="2800" spc="270" dirty="0">
                <a:solidFill>
                  <a:srgbClr val="404040"/>
                </a:solidFill>
                <a:latin typeface="Tahoma"/>
                <a:cs typeface="Tahoma"/>
              </a:rPr>
              <a:t>а </a:t>
            </a:r>
            <a:r>
              <a:rPr lang="ru-RU" sz="2800" spc="85" dirty="0">
                <a:solidFill>
                  <a:srgbClr val="404040"/>
                </a:solidFill>
                <a:latin typeface="Tahoma"/>
                <a:cs typeface="Tahoma"/>
              </a:rPr>
              <a:t>также </a:t>
            </a:r>
            <a:r>
              <a:rPr lang="ru-RU" sz="2800" spc="50" dirty="0">
                <a:solidFill>
                  <a:srgbClr val="404040"/>
                </a:solidFill>
                <a:latin typeface="Tahoma"/>
                <a:cs typeface="Tahoma"/>
              </a:rPr>
              <a:t>услуги, </a:t>
            </a:r>
            <a:r>
              <a:rPr lang="ru-RU" sz="2800" spc="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z="2800" spc="120" dirty="0">
                <a:solidFill>
                  <a:srgbClr val="404040"/>
                </a:solidFill>
                <a:latin typeface="Tahoma"/>
                <a:cs typeface="Tahoma"/>
              </a:rPr>
              <a:t>оказываемые</a:t>
            </a:r>
            <a:r>
              <a:rPr lang="ru-RU" sz="2800" spc="-10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z="2800" spc="165" dirty="0">
                <a:solidFill>
                  <a:srgbClr val="404040"/>
                </a:solidFill>
                <a:latin typeface="Tahoma"/>
                <a:cs typeface="Tahoma"/>
              </a:rPr>
              <a:t>финансовой</a:t>
            </a:r>
            <a:r>
              <a:rPr lang="ru-RU" sz="2800" spc="-6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z="2800" spc="120" dirty="0">
                <a:solidFill>
                  <a:srgbClr val="404040"/>
                </a:solidFill>
                <a:latin typeface="Tahoma"/>
                <a:cs typeface="Tahoma"/>
              </a:rPr>
              <a:t>организацией</a:t>
            </a:r>
            <a:r>
              <a:rPr lang="ru-RU" sz="2800" spc="-7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z="2800" spc="90" dirty="0">
                <a:solidFill>
                  <a:srgbClr val="404040"/>
                </a:solidFill>
                <a:latin typeface="Tahoma"/>
                <a:cs typeface="Tahoma"/>
              </a:rPr>
              <a:t>и</a:t>
            </a:r>
            <a:r>
              <a:rPr lang="ru-RU" sz="2800" spc="-4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z="2800" spc="65" dirty="0">
                <a:solidFill>
                  <a:srgbClr val="404040"/>
                </a:solidFill>
                <a:latin typeface="Tahoma"/>
                <a:cs typeface="Tahoma"/>
              </a:rPr>
              <a:t>связанные</a:t>
            </a:r>
            <a:r>
              <a:rPr lang="ru-RU" sz="2800" spc="-10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z="2800" spc="315" dirty="0">
                <a:solidFill>
                  <a:srgbClr val="404040"/>
                </a:solidFill>
                <a:latin typeface="Tahoma"/>
                <a:cs typeface="Tahoma"/>
              </a:rPr>
              <a:t>с</a:t>
            </a:r>
            <a:r>
              <a:rPr lang="ru-RU" sz="2800" spc="-5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z="2800" spc="105" dirty="0">
                <a:solidFill>
                  <a:srgbClr val="404040"/>
                </a:solidFill>
                <a:latin typeface="Tahoma"/>
                <a:cs typeface="Tahoma"/>
              </a:rPr>
              <a:t>привлечением</a:t>
            </a:r>
            <a:r>
              <a:rPr lang="ru-RU" sz="28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z="2800" spc="90" dirty="0">
                <a:solidFill>
                  <a:srgbClr val="404040"/>
                </a:solidFill>
                <a:latin typeface="Tahoma"/>
                <a:cs typeface="Tahoma"/>
              </a:rPr>
              <a:t>и</a:t>
            </a:r>
            <a:r>
              <a:rPr lang="ru-RU" sz="28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z="2800" spc="20" dirty="0">
                <a:solidFill>
                  <a:srgbClr val="404040"/>
                </a:solidFill>
                <a:latin typeface="Tahoma"/>
                <a:cs typeface="Tahoma"/>
              </a:rPr>
              <a:t>(или) </a:t>
            </a:r>
            <a:r>
              <a:rPr lang="ru-RU" sz="2800" spc="-52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z="2800" spc="215" dirty="0">
                <a:solidFill>
                  <a:srgbClr val="404040"/>
                </a:solidFill>
                <a:latin typeface="Tahoma"/>
                <a:cs typeface="Tahoma"/>
              </a:rPr>
              <a:t>размещением</a:t>
            </a:r>
            <a:r>
              <a:rPr lang="ru-RU" sz="2800" spc="-7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z="2800" spc="75" dirty="0">
                <a:solidFill>
                  <a:srgbClr val="404040"/>
                </a:solidFill>
                <a:latin typeface="Tahoma"/>
                <a:cs typeface="Tahoma"/>
              </a:rPr>
              <a:t>денежных</a:t>
            </a:r>
            <a:r>
              <a:rPr lang="ru-RU" sz="2800" spc="-8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z="2800" spc="125" dirty="0">
                <a:solidFill>
                  <a:srgbClr val="404040"/>
                </a:solidFill>
                <a:latin typeface="Tahoma"/>
                <a:cs typeface="Tahoma"/>
              </a:rPr>
              <a:t>средств</a:t>
            </a:r>
            <a:r>
              <a:rPr lang="ru-RU" sz="2800" spc="-8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z="2800" spc="95" dirty="0">
                <a:solidFill>
                  <a:srgbClr val="404040"/>
                </a:solidFill>
                <a:latin typeface="Tahoma"/>
                <a:cs typeface="Tahoma"/>
              </a:rPr>
              <a:t>юридических</a:t>
            </a:r>
            <a:r>
              <a:rPr lang="ru-RU" sz="2800" spc="-10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z="2800" spc="90" dirty="0">
                <a:solidFill>
                  <a:srgbClr val="404040"/>
                </a:solidFill>
                <a:latin typeface="Tahoma"/>
                <a:cs typeface="Tahoma"/>
              </a:rPr>
              <a:t>и</a:t>
            </a:r>
            <a:r>
              <a:rPr lang="ru-RU" sz="2800" spc="-5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z="2800" spc="114" dirty="0">
                <a:solidFill>
                  <a:srgbClr val="404040"/>
                </a:solidFill>
                <a:latin typeface="Tahoma"/>
                <a:cs typeface="Tahoma"/>
              </a:rPr>
              <a:t>физических</a:t>
            </a:r>
            <a:r>
              <a:rPr lang="ru-RU" sz="2800" spc="-13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z="2800" spc="20" dirty="0">
                <a:solidFill>
                  <a:srgbClr val="404040"/>
                </a:solidFill>
                <a:latin typeface="Tahoma"/>
                <a:cs typeface="Tahoma"/>
              </a:rPr>
              <a:t>лиц;</a:t>
            </a:r>
            <a:endParaRPr lang="ru-RU" sz="2800" dirty="0">
              <a:latin typeface="Tahoma"/>
              <a:cs typeface="Tahoma"/>
            </a:endParaRPr>
          </a:p>
          <a:p>
            <a:pPr marL="0" indent="0">
              <a:lnSpc>
                <a:spcPts val="1945"/>
              </a:lnSpc>
              <a:spcBef>
                <a:spcPts val="790"/>
              </a:spcBef>
              <a:buNone/>
              <a:tabLst>
                <a:tab pos="380365" algn="l"/>
              </a:tabLst>
            </a:pPr>
            <a:r>
              <a:rPr lang="ru-RU" sz="2800" spc="90" dirty="0">
                <a:solidFill>
                  <a:srgbClr val="404040"/>
                </a:solidFill>
                <a:latin typeface="Tahoma"/>
                <a:cs typeface="Tahoma"/>
              </a:rPr>
              <a:t>е)</a:t>
            </a:r>
            <a:r>
              <a:rPr lang="ru-RU" sz="2800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z="2800" spc="50" dirty="0">
                <a:solidFill>
                  <a:srgbClr val="404040"/>
                </a:solidFill>
                <a:latin typeface="Tahoma"/>
                <a:cs typeface="Tahoma"/>
              </a:rPr>
              <a:t>закупки,</a:t>
            </a:r>
            <a:r>
              <a:rPr lang="ru-RU" sz="2800" spc="-8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z="2800" spc="85" dirty="0">
                <a:solidFill>
                  <a:srgbClr val="404040"/>
                </a:solidFill>
                <a:latin typeface="Tahoma"/>
                <a:cs typeface="Tahoma"/>
              </a:rPr>
              <a:t>сведения</a:t>
            </a:r>
            <a:r>
              <a:rPr lang="ru-RU" sz="2800" spc="-8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z="2800" spc="190" dirty="0">
                <a:solidFill>
                  <a:srgbClr val="404040"/>
                </a:solidFill>
                <a:latin typeface="Tahoma"/>
                <a:cs typeface="Tahoma"/>
              </a:rPr>
              <a:t>о</a:t>
            </a:r>
            <a:r>
              <a:rPr lang="ru-RU" sz="2800" spc="-6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z="2800" spc="55" dirty="0">
                <a:solidFill>
                  <a:srgbClr val="404040"/>
                </a:solidFill>
                <a:latin typeface="Tahoma"/>
                <a:cs typeface="Tahoma"/>
              </a:rPr>
              <a:t>которых</a:t>
            </a:r>
            <a:r>
              <a:rPr lang="ru-RU" sz="2800" spc="-5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z="2800" spc="65" dirty="0">
                <a:solidFill>
                  <a:srgbClr val="404040"/>
                </a:solidFill>
                <a:latin typeface="Tahoma"/>
                <a:cs typeface="Tahoma"/>
              </a:rPr>
              <a:t>составляют</a:t>
            </a:r>
            <a:r>
              <a:rPr lang="ru-RU" sz="2800" spc="-7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z="2800" spc="105" dirty="0">
                <a:solidFill>
                  <a:srgbClr val="404040"/>
                </a:solidFill>
                <a:latin typeface="Tahoma"/>
                <a:cs typeface="Tahoma"/>
              </a:rPr>
              <a:t>государственную</a:t>
            </a:r>
            <a:r>
              <a:rPr lang="ru-RU" sz="28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z="2800" spc="45" dirty="0">
                <a:solidFill>
                  <a:srgbClr val="404040"/>
                </a:solidFill>
                <a:latin typeface="Tahoma"/>
                <a:cs typeface="Tahoma"/>
              </a:rPr>
              <a:t>тайну,</a:t>
            </a:r>
            <a:r>
              <a:rPr lang="ru-RU" sz="2800" spc="-4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z="2800" spc="114" dirty="0">
                <a:solidFill>
                  <a:srgbClr val="404040"/>
                </a:solidFill>
                <a:latin typeface="Tahoma"/>
                <a:cs typeface="Tahoma"/>
              </a:rPr>
              <a:t>при</a:t>
            </a:r>
            <a:r>
              <a:rPr lang="ru-RU" sz="2800" spc="-4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z="2800" spc="70" dirty="0">
                <a:solidFill>
                  <a:srgbClr val="404040"/>
                </a:solidFill>
                <a:latin typeface="Tahoma"/>
                <a:cs typeface="Tahoma"/>
              </a:rPr>
              <a:t>условии,</a:t>
            </a:r>
            <a:endParaRPr lang="ru-RU" sz="2800" dirty="0">
              <a:latin typeface="Tahoma"/>
              <a:cs typeface="Tahoma"/>
            </a:endParaRPr>
          </a:p>
          <a:p>
            <a:pPr marL="151765" marR="923290" indent="0">
              <a:lnSpc>
                <a:spcPts val="1820"/>
              </a:lnSpc>
              <a:spcBef>
                <a:spcPts val="150"/>
              </a:spcBef>
              <a:buNone/>
            </a:pPr>
            <a:r>
              <a:rPr lang="ru-RU" sz="2800" spc="-30" dirty="0">
                <a:solidFill>
                  <a:srgbClr val="404040"/>
                </a:solidFill>
                <a:latin typeface="Tahoma"/>
                <a:cs typeface="Tahoma"/>
              </a:rPr>
              <a:t>что</a:t>
            </a:r>
            <a:r>
              <a:rPr lang="ru-RU" sz="28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z="2800" spc="90" dirty="0">
                <a:solidFill>
                  <a:srgbClr val="404040"/>
                </a:solidFill>
                <a:latin typeface="Tahoma"/>
                <a:cs typeface="Tahoma"/>
              </a:rPr>
              <a:t>такие</a:t>
            </a:r>
            <a:r>
              <a:rPr lang="ru-RU" sz="2800" spc="-10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z="2800" spc="90" dirty="0">
                <a:solidFill>
                  <a:srgbClr val="404040"/>
                </a:solidFill>
                <a:latin typeface="Tahoma"/>
                <a:cs typeface="Tahoma"/>
              </a:rPr>
              <a:t>сведения</a:t>
            </a:r>
            <a:r>
              <a:rPr lang="ru-RU" sz="2800" spc="-8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z="2800" spc="135" dirty="0">
                <a:solidFill>
                  <a:srgbClr val="404040"/>
                </a:solidFill>
                <a:latin typeface="Tahoma"/>
                <a:cs typeface="Tahoma"/>
              </a:rPr>
              <a:t>содержатся</a:t>
            </a:r>
            <a:r>
              <a:rPr lang="ru-RU" sz="28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z="2800" spc="-95" dirty="0">
                <a:solidFill>
                  <a:srgbClr val="404040"/>
                </a:solidFill>
                <a:latin typeface="Tahoma"/>
                <a:cs typeface="Tahoma"/>
              </a:rPr>
              <a:t>в</a:t>
            </a:r>
            <a:r>
              <a:rPr lang="ru-RU" sz="2800" spc="-5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z="2800" spc="114" dirty="0">
                <a:solidFill>
                  <a:srgbClr val="404040"/>
                </a:solidFill>
                <a:latin typeface="Tahoma"/>
                <a:cs typeface="Tahoma"/>
              </a:rPr>
              <a:t>документации</a:t>
            </a:r>
            <a:r>
              <a:rPr lang="ru-RU" sz="28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z="2800" spc="190" dirty="0">
                <a:solidFill>
                  <a:srgbClr val="404040"/>
                </a:solidFill>
                <a:latin typeface="Tahoma"/>
                <a:cs typeface="Tahoma"/>
              </a:rPr>
              <a:t>о</a:t>
            </a:r>
            <a:r>
              <a:rPr lang="ru-RU" sz="2800" spc="-6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z="2800" spc="80" dirty="0">
                <a:solidFill>
                  <a:srgbClr val="404040"/>
                </a:solidFill>
                <a:latin typeface="Tahoma"/>
                <a:cs typeface="Tahoma"/>
              </a:rPr>
              <a:t>закупке</a:t>
            </a:r>
            <a:r>
              <a:rPr lang="ru-RU" sz="2800" spc="-10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z="2800" spc="55" dirty="0">
                <a:solidFill>
                  <a:srgbClr val="404040"/>
                </a:solidFill>
                <a:latin typeface="Tahoma"/>
                <a:cs typeface="Tahoma"/>
              </a:rPr>
              <a:t>или</a:t>
            </a:r>
            <a:r>
              <a:rPr lang="ru-RU" sz="2800" spc="-4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z="2800" spc="-95" dirty="0">
                <a:solidFill>
                  <a:srgbClr val="404040"/>
                </a:solidFill>
                <a:latin typeface="Tahoma"/>
                <a:cs typeface="Tahoma"/>
              </a:rPr>
              <a:t>в</a:t>
            </a:r>
            <a:r>
              <a:rPr lang="ru-RU" sz="2800" spc="-5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z="2800" spc="100" dirty="0">
                <a:solidFill>
                  <a:srgbClr val="404040"/>
                </a:solidFill>
                <a:latin typeface="Tahoma"/>
                <a:cs typeface="Tahoma"/>
              </a:rPr>
              <a:t>проекте </a:t>
            </a:r>
            <a:r>
              <a:rPr lang="ru-RU" sz="2800" spc="-52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z="2800" spc="85" dirty="0">
                <a:solidFill>
                  <a:srgbClr val="404040"/>
                </a:solidFill>
                <a:latin typeface="Tahoma"/>
                <a:cs typeface="Tahoma"/>
              </a:rPr>
              <a:t>договора;</a:t>
            </a:r>
            <a:endParaRPr lang="ru-RU" sz="2800" dirty="0">
              <a:latin typeface="Tahoma"/>
              <a:cs typeface="Tahoma"/>
            </a:endParaRPr>
          </a:p>
          <a:p>
            <a:pPr marL="35560" marR="198755" indent="0">
              <a:lnSpc>
                <a:spcPts val="1850"/>
              </a:lnSpc>
              <a:spcBef>
                <a:spcPts val="994"/>
              </a:spcBef>
              <a:buNone/>
              <a:tabLst>
                <a:tab pos="380365" algn="l"/>
              </a:tabLst>
            </a:pPr>
            <a:r>
              <a:rPr lang="ru-RU" sz="2800" spc="25" dirty="0">
                <a:solidFill>
                  <a:srgbClr val="404040"/>
                </a:solidFill>
                <a:latin typeface="Tahoma"/>
                <a:cs typeface="Tahoma"/>
              </a:rPr>
              <a:t>ж)</a:t>
            </a:r>
            <a:r>
              <a:rPr lang="ru-RU" sz="2800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z="2800" spc="50" dirty="0">
                <a:solidFill>
                  <a:srgbClr val="404040"/>
                </a:solidFill>
                <a:latin typeface="Tahoma"/>
                <a:cs typeface="Tahoma"/>
              </a:rPr>
              <a:t>закупки,</a:t>
            </a:r>
            <a:r>
              <a:rPr lang="ru-RU" sz="2800" spc="-8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z="2800" spc="-95" dirty="0">
                <a:solidFill>
                  <a:srgbClr val="404040"/>
                </a:solidFill>
                <a:latin typeface="Tahoma"/>
                <a:cs typeface="Tahoma"/>
              </a:rPr>
              <a:t>в</a:t>
            </a:r>
            <a:r>
              <a:rPr lang="ru-RU" sz="2800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z="2800" spc="105" dirty="0">
                <a:solidFill>
                  <a:srgbClr val="404040"/>
                </a:solidFill>
                <a:latin typeface="Tahoma"/>
                <a:cs typeface="Tahoma"/>
              </a:rPr>
              <a:t>отношении</a:t>
            </a:r>
            <a:r>
              <a:rPr lang="ru-RU" sz="2800" spc="-4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z="2800" spc="50" dirty="0">
                <a:solidFill>
                  <a:srgbClr val="404040"/>
                </a:solidFill>
                <a:latin typeface="Tahoma"/>
                <a:cs typeface="Tahoma"/>
              </a:rPr>
              <a:t>которых</a:t>
            </a:r>
            <a:r>
              <a:rPr lang="ru-RU" sz="2800" spc="-4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z="2800" spc="40" dirty="0">
                <a:solidFill>
                  <a:srgbClr val="404040"/>
                </a:solidFill>
                <a:latin typeface="Tahoma"/>
                <a:cs typeface="Tahoma"/>
              </a:rPr>
              <a:t>принято</a:t>
            </a:r>
            <a:r>
              <a:rPr lang="ru-RU" sz="28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z="2800" spc="175" dirty="0">
                <a:solidFill>
                  <a:srgbClr val="404040"/>
                </a:solidFill>
                <a:latin typeface="Tahoma"/>
                <a:cs typeface="Tahoma"/>
              </a:rPr>
              <a:t>решение</a:t>
            </a:r>
            <a:r>
              <a:rPr lang="ru-RU" sz="2800" spc="-5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z="2800" spc="65" dirty="0">
                <a:solidFill>
                  <a:srgbClr val="404040"/>
                </a:solidFill>
                <a:latin typeface="Tahoma"/>
                <a:cs typeface="Tahoma"/>
              </a:rPr>
              <a:t>Правительства</a:t>
            </a:r>
            <a:r>
              <a:rPr lang="ru-RU" sz="2800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z="2800" spc="165" dirty="0">
                <a:solidFill>
                  <a:srgbClr val="404040"/>
                </a:solidFill>
                <a:latin typeface="Tahoma"/>
                <a:cs typeface="Tahoma"/>
              </a:rPr>
              <a:t>Российской </a:t>
            </a:r>
            <a:r>
              <a:rPr lang="ru-RU" sz="2800" spc="-52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z="2800" spc="185" dirty="0">
                <a:solidFill>
                  <a:srgbClr val="404040"/>
                </a:solidFill>
                <a:latin typeface="Tahoma"/>
                <a:cs typeface="Tahoma"/>
              </a:rPr>
              <a:t>Феде</a:t>
            </a:r>
            <a:r>
              <a:rPr lang="ru-RU" sz="2800" spc="160" dirty="0">
                <a:solidFill>
                  <a:srgbClr val="404040"/>
                </a:solidFill>
                <a:latin typeface="Tahoma"/>
                <a:cs typeface="Tahoma"/>
              </a:rPr>
              <a:t>р</a:t>
            </a:r>
            <a:r>
              <a:rPr lang="ru-RU" sz="2800" spc="280" dirty="0">
                <a:solidFill>
                  <a:srgbClr val="404040"/>
                </a:solidFill>
                <a:latin typeface="Tahoma"/>
                <a:cs typeface="Tahoma"/>
              </a:rPr>
              <a:t>а</a:t>
            </a:r>
            <a:r>
              <a:rPr lang="ru-RU" sz="2800" spc="130" dirty="0">
                <a:solidFill>
                  <a:srgbClr val="404040"/>
                </a:solidFill>
                <a:latin typeface="Tahoma"/>
                <a:cs typeface="Tahoma"/>
              </a:rPr>
              <a:t>ц</a:t>
            </a:r>
            <a:r>
              <a:rPr lang="ru-RU" sz="2800" spc="90" dirty="0">
                <a:solidFill>
                  <a:srgbClr val="404040"/>
                </a:solidFill>
                <a:latin typeface="Tahoma"/>
                <a:cs typeface="Tahoma"/>
              </a:rPr>
              <a:t>ии</a:t>
            </a:r>
            <a:r>
              <a:rPr lang="ru-RU" sz="2800" spc="-95" dirty="0">
                <a:solidFill>
                  <a:srgbClr val="404040"/>
                </a:solidFill>
                <a:latin typeface="Tahoma"/>
                <a:cs typeface="Tahoma"/>
              </a:rPr>
              <a:t> в</a:t>
            </a:r>
            <a:r>
              <a:rPr lang="ru-RU" sz="2800" spc="-6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z="2800" spc="229" dirty="0">
                <a:solidFill>
                  <a:srgbClr val="404040"/>
                </a:solidFill>
                <a:latin typeface="Tahoma"/>
                <a:cs typeface="Tahoma"/>
              </a:rPr>
              <a:t>с</a:t>
            </a:r>
            <a:r>
              <a:rPr lang="ru-RU" sz="2800" spc="260" dirty="0">
                <a:solidFill>
                  <a:srgbClr val="404040"/>
                </a:solidFill>
                <a:latin typeface="Tahoma"/>
                <a:cs typeface="Tahoma"/>
              </a:rPr>
              <a:t>о</a:t>
            </a:r>
            <a:r>
              <a:rPr lang="ru-RU" sz="2800" spc="175" dirty="0">
                <a:solidFill>
                  <a:srgbClr val="404040"/>
                </a:solidFill>
                <a:latin typeface="Tahoma"/>
                <a:cs typeface="Tahoma"/>
              </a:rPr>
              <a:t>о</a:t>
            </a:r>
            <a:r>
              <a:rPr lang="ru-RU" sz="2800" spc="-114" dirty="0">
                <a:solidFill>
                  <a:srgbClr val="404040"/>
                </a:solidFill>
                <a:latin typeface="Tahoma"/>
                <a:cs typeface="Tahoma"/>
              </a:rPr>
              <a:t>т</a:t>
            </a:r>
            <a:r>
              <a:rPr lang="ru-RU" sz="2800" spc="-135" dirty="0">
                <a:solidFill>
                  <a:srgbClr val="404040"/>
                </a:solidFill>
                <a:latin typeface="Tahoma"/>
                <a:cs typeface="Tahoma"/>
              </a:rPr>
              <a:t>в</a:t>
            </a:r>
            <a:r>
              <a:rPr lang="ru-RU" sz="2800" spc="35" dirty="0">
                <a:solidFill>
                  <a:srgbClr val="404040"/>
                </a:solidFill>
                <a:latin typeface="Tahoma"/>
                <a:cs typeface="Tahoma"/>
              </a:rPr>
              <a:t>е</a:t>
            </a:r>
            <a:r>
              <a:rPr lang="ru-RU" sz="2800" spc="20" dirty="0">
                <a:solidFill>
                  <a:srgbClr val="404040"/>
                </a:solidFill>
                <a:latin typeface="Tahoma"/>
                <a:cs typeface="Tahoma"/>
              </a:rPr>
              <a:t>т</a:t>
            </a:r>
            <a:r>
              <a:rPr lang="ru-RU" sz="2800" spc="25" dirty="0">
                <a:solidFill>
                  <a:srgbClr val="404040"/>
                </a:solidFill>
                <a:latin typeface="Tahoma"/>
                <a:cs typeface="Tahoma"/>
              </a:rPr>
              <a:t>ст</a:t>
            </a:r>
            <a:r>
              <a:rPr lang="ru-RU" sz="2800" spc="15" dirty="0">
                <a:solidFill>
                  <a:srgbClr val="404040"/>
                </a:solidFill>
                <a:latin typeface="Tahoma"/>
                <a:cs typeface="Tahoma"/>
              </a:rPr>
              <a:t>в</a:t>
            </a:r>
            <a:r>
              <a:rPr lang="ru-RU" sz="2800" spc="90" dirty="0">
                <a:solidFill>
                  <a:srgbClr val="404040"/>
                </a:solidFill>
                <a:latin typeface="Tahoma"/>
                <a:cs typeface="Tahoma"/>
              </a:rPr>
              <a:t>ии</a:t>
            </a:r>
            <a:r>
              <a:rPr lang="ru-RU" sz="2800" spc="-2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z="2800" spc="315" dirty="0">
                <a:solidFill>
                  <a:srgbClr val="404040"/>
                </a:solidFill>
                <a:latin typeface="Tahoma"/>
                <a:cs typeface="Tahoma"/>
              </a:rPr>
              <a:t>с</a:t>
            </a:r>
            <a:r>
              <a:rPr lang="ru-RU" sz="2800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z="2800" spc="-135" dirty="0">
                <a:solidFill>
                  <a:srgbClr val="404040"/>
                </a:solidFill>
                <a:latin typeface="Tahoma"/>
                <a:cs typeface="Tahoma"/>
              </a:rPr>
              <a:t>ч</a:t>
            </a:r>
            <a:r>
              <a:rPr lang="ru-RU" sz="2800" spc="280" dirty="0">
                <a:solidFill>
                  <a:srgbClr val="404040"/>
                </a:solidFill>
                <a:latin typeface="Tahoma"/>
                <a:cs typeface="Tahoma"/>
              </a:rPr>
              <a:t>а</a:t>
            </a:r>
            <a:r>
              <a:rPr lang="ru-RU" sz="2800" spc="40" dirty="0">
                <a:solidFill>
                  <a:srgbClr val="404040"/>
                </a:solidFill>
                <a:latin typeface="Tahoma"/>
                <a:cs typeface="Tahoma"/>
              </a:rPr>
              <a:t>ст</a:t>
            </a:r>
            <a:r>
              <a:rPr lang="ru-RU" sz="2800" spc="30" dirty="0">
                <a:solidFill>
                  <a:srgbClr val="404040"/>
                </a:solidFill>
                <a:latin typeface="Tahoma"/>
                <a:cs typeface="Tahoma"/>
              </a:rPr>
              <a:t>ь</a:t>
            </a:r>
            <a:r>
              <a:rPr lang="ru-RU" sz="2800" spc="125" dirty="0">
                <a:solidFill>
                  <a:srgbClr val="404040"/>
                </a:solidFill>
                <a:latin typeface="Tahoma"/>
                <a:cs typeface="Tahoma"/>
              </a:rPr>
              <a:t>ю</a:t>
            </a:r>
            <a:r>
              <a:rPr lang="ru-RU" sz="2800" spc="-8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z="2800" spc="5" dirty="0">
                <a:solidFill>
                  <a:srgbClr val="404040"/>
                </a:solidFill>
                <a:latin typeface="Tahoma"/>
                <a:cs typeface="Tahoma"/>
              </a:rPr>
              <a:t>1</a:t>
            </a:r>
            <a:r>
              <a:rPr lang="ru-RU" sz="2800" spc="15" dirty="0">
                <a:solidFill>
                  <a:srgbClr val="404040"/>
                </a:solidFill>
                <a:latin typeface="Tahoma"/>
                <a:cs typeface="Tahoma"/>
              </a:rPr>
              <a:t>6</a:t>
            </a:r>
            <a:r>
              <a:rPr lang="ru-RU" sz="28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z="2800" spc="140" dirty="0">
                <a:solidFill>
                  <a:srgbClr val="404040"/>
                </a:solidFill>
                <a:latin typeface="Tahoma"/>
                <a:cs typeface="Tahoma"/>
              </a:rPr>
              <a:t>ст</a:t>
            </a:r>
            <a:r>
              <a:rPr lang="ru-RU" sz="2800" spc="165" dirty="0">
                <a:solidFill>
                  <a:srgbClr val="404040"/>
                </a:solidFill>
                <a:latin typeface="Tahoma"/>
                <a:cs typeface="Tahoma"/>
              </a:rPr>
              <a:t>а</a:t>
            </a:r>
            <a:r>
              <a:rPr lang="ru-RU" sz="2800" spc="-95" dirty="0">
                <a:solidFill>
                  <a:srgbClr val="404040"/>
                </a:solidFill>
                <a:latin typeface="Tahoma"/>
                <a:cs typeface="Tahoma"/>
              </a:rPr>
              <a:t>т</a:t>
            </a:r>
            <a:r>
              <a:rPr lang="ru-RU" sz="2800" spc="-114" dirty="0">
                <a:solidFill>
                  <a:srgbClr val="404040"/>
                </a:solidFill>
                <a:latin typeface="Tahoma"/>
                <a:cs typeface="Tahoma"/>
              </a:rPr>
              <a:t>ь</a:t>
            </a:r>
            <a:r>
              <a:rPr lang="ru-RU" sz="2800" spc="90" dirty="0">
                <a:solidFill>
                  <a:srgbClr val="404040"/>
                </a:solidFill>
                <a:latin typeface="Tahoma"/>
                <a:cs typeface="Tahoma"/>
              </a:rPr>
              <a:t>и</a:t>
            </a:r>
            <a:r>
              <a:rPr lang="ru-RU" sz="2800" spc="-7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z="2800" spc="15" dirty="0">
                <a:solidFill>
                  <a:srgbClr val="404040"/>
                </a:solidFill>
                <a:latin typeface="Tahoma"/>
                <a:cs typeface="Tahoma"/>
              </a:rPr>
              <a:t>4</a:t>
            </a:r>
            <a:r>
              <a:rPr lang="ru-RU" sz="28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z="2800" spc="185" dirty="0">
                <a:solidFill>
                  <a:srgbClr val="404040"/>
                </a:solidFill>
                <a:latin typeface="Tahoma"/>
                <a:cs typeface="Tahoma"/>
              </a:rPr>
              <a:t>Феде</a:t>
            </a:r>
            <a:r>
              <a:rPr lang="ru-RU" sz="2800" spc="160" dirty="0">
                <a:solidFill>
                  <a:srgbClr val="404040"/>
                </a:solidFill>
                <a:latin typeface="Tahoma"/>
                <a:cs typeface="Tahoma"/>
              </a:rPr>
              <a:t>р</a:t>
            </a:r>
            <a:r>
              <a:rPr lang="ru-RU" sz="2800" spc="280" dirty="0">
                <a:solidFill>
                  <a:srgbClr val="404040"/>
                </a:solidFill>
                <a:latin typeface="Tahoma"/>
                <a:cs typeface="Tahoma"/>
              </a:rPr>
              <a:t>а</a:t>
            </a:r>
            <a:r>
              <a:rPr lang="ru-RU" sz="2800" spc="-10" dirty="0">
                <a:solidFill>
                  <a:srgbClr val="404040"/>
                </a:solidFill>
                <a:latin typeface="Tahoma"/>
                <a:cs typeface="Tahoma"/>
              </a:rPr>
              <a:t>л</a:t>
            </a:r>
            <a:r>
              <a:rPr lang="ru-RU" sz="2800" spc="-65" dirty="0">
                <a:solidFill>
                  <a:srgbClr val="404040"/>
                </a:solidFill>
                <a:latin typeface="Tahoma"/>
                <a:cs typeface="Tahoma"/>
              </a:rPr>
              <a:t>ь</a:t>
            </a:r>
            <a:r>
              <a:rPr lang="ru-RU" sz="2800" spc="45" dirty="0">
                <a:solidFill>
                  <a:srgbClr val="404040"/>
                </a:solidFill>
                <a:latin typeface="Tahoma"/>
                <a:cs typeface="Tahoma"/>
              </a:rPr>
              <a:t>н</a:t>
            </a:r>
            <a:r>
              <a:rPr lang="ru-RU" sz="2800" spc="175" dirty="0">
                <a:solidFill>
                  <a:srgbClr val="404040"/>
                </a:solidFill>
                <a:latin typeface="Tahoma"/>
                <a:cs typeface="Tahoma"/>
              </a:rPr>
              <a:t>о</a:t>
            </a:r>
            <a:r>
              <a:rPr lang="ru-RU" sz="2800" spc="-90" dirty="0">
                <a:solidFill>
                  <a:srgbClr val="404040"/>
                </a:solidFill>
                <a:latin typeface="Tahoma"/>
                <a:cs typeface="Tahoma"/>
              </a:rPr>
              <a:t>г</a:t>
            </a:r>
            <a:r>
              <a:rPr lang="ru-RU" sz="2800" spc="190" dirty="0">
                <a:solidFill>
                  <a:srgbClr val="404040"/>
                </a:solidFill>
                <a:latin typeface="Tahoma"/>
                <a:cs typeface="Tahoma"/>
              </a:rPr>
              <a:t>о</a:t>
            </a:r>
            <a:r>
              <a:rPr lang="ru-RU" sz="2800" spc="-9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z="2800" spc="95" dirty="0">
                <a:solidFill>
                  <a:srgbClr val="404040"/>
                </a:solidFill>
                <a:latin typeface="Tahoma"/>
                <a:cs typeface="Tahoma"/>
              </a:rPr>
              <a:t>з</a:t>
            </a:r>
            <a:r>
              <a:rPr lang="ru-RU" sz="2800" spc="120" dirty="0">
                <a:solidFill>
                  <a:srgbClr val="404040"/>
                </a:solidFill>
                <a:latin typeface="Tahoma"/>
                <a:cs typeface="Tahoma"/>
              </a:rPr>
              <a:t>а</a:t>
            </a:r>
            <a:r>
              <a:rPr lang="ru-RU" sz="2800" spc="10" dirty="0">
                <a:solidFill>
                  <a:srgbClr val="404040"/>
                </a:solidFill>
                <a:latin typeface="Tahoma"/>
                <a:cs typeface="Tahoma"/>
              </a:rPr>
              <a:t>к</a:t>
            </a:r>
            <a:r>
              <a:rPr lang="ru-RU" sz="2800" spc="175" dirty="0">
                <a:solidFill>
                  <a:srgbClr val="404040"/>
                </a:solidFill>
                <a:latin typeface="Tahoma"/>
                <a:cs typeface="Tahoma"/>
              </a:rPr>
              <a:t>о</a:t>
            </a:r>
            <a:r>
              <a:rPr lang="ru-RU" sz="2800" spc="45" dirty="0">
                <a:solidFill>
                  <a:srgbClr val="404040"/>
                </a:solidFill>
                <a:latin typeface="Tahoma"/>
                <a:cs typeface="Tahoma"/>
              </a:rPr>
              <a:t>н</a:t>
            </a:r>
            <a:r>
              <a:rPr lang="ru-RU" sz="2800" spc="280" dirty="0">
                <a:solidFill>
                  <a:srgbClr val="404040"/>
                </a:solidFill>
                <a:latin typeface="Tahoma"/>
                <a:cs typeface="Tahoma"/>
              </a:rPr>
              <a:t>а</a:t>
            </a:r>
            <a:r>
              <a:rPr lang="ru-RU" sz="2800" spc="-130" dirty="0">
                <a:solidFill>
                  <a:srgbClr val="404040"/>
                </a:solidFill>
                <a:latin typeface="Tahoma"/>
                <a:cs typeface="Tahoma"/>
              </a:rPr>
              <a:t>;</a:t>
            </a:r>
          </a:p>
          <a:p>
            <a:pPr marL="35560" marR="198755" indent="0">
              <a:lnSpc>
                <a:spcPts val="1850"/>
              </a:lnSpc>
              <a:spcBef>
                <a:spcPts val="994"/>
              </a:spcBef>
              <a:buNone/>
              <a:tabLst>
                <a:tab pos="380365" algn="l"/>
              </a:tabLst>
            </a:pPr>
            <a:r>
              <a:rPr lang="ru-RU" spc="-130" dirty="0">
                <a:solidFill>
                  <a:srgbClr val="404040"/>
                </a:solidFill>
                <a:latin typeface="Tahoma"/>
                <a:cs typeface="Tahoma"/>
              </a:rPr>
              <a:t>…….ЖКХ</a:t>
            </a:r>
            <a:endParaRPr lang="ru-RU" sz="2800" dirty="0">
              <a:latin typeface="Tahoma"/>
              <a:cs typeface="Tahoma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9787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7918" y="197597"/>
            <a:ext cx="9995338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400" b="1" dirty="0">
                <a:latin typeface="+mn-lt"/>
              </a:rPr>
              <a:t>При расчете СГОЗ не учитываются закупки: </a:t>
            </a:r>
            <a:br>
              <a:rPr lang="ru-RU" sz="2400" b="1" dirty="0">
                <a:latin typeface="+mn-lt"/>
              </a:rPr>
            </a:br>
            <a:r>
              <a:rPr lang="ru-RU" sz="2400" b="1" dirty="0">
                <a:latin typeface="+mn-lt"/>
              </a:rPr>
              <a:t>(п. 7 ПП 1352)</a:t>
            </a:r>
            <a:endParaRPr sz="2400" dirty="0">
              <a:latin typeface="+mn-lt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7918" y="1184787"/>
            <a:ext cx="11020095" cy="43047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">
              <a:lnSpc>
                <a:spcPts val="1935"/>
              </a:lnSpc>
              <a:spcBef>
                <a:spcPts val="1390"/>
              </a:spcBef>
              <a:tabLst>
                <a:tab pos="380365" algn="l"/>
              </a:tabLst>
            </a:pPr>
            <a:r>
              <a:rPr sz="1700" spc="-40" dirty="0">
                <a:solidFill>
                  <a:srgbClr val="404040"/>
                </a:solidFill>
                <a:latin typeface="Tahoma"/>
                <a:cs typeface="Tahoma"/>
              </a:rPr>
              <a:t>з)</a:t>
            </a:r>
            <a:r>
              <a:rPr sz="1700" spc="-5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spc="60" dirty="0">
                <a:solidFill>
                  <a:srgbClr val="404040"/>
                </a:solidFill>
                <a:latin typeface="Tahoma"/>
                <a:cs typeface="Tahoma"/>
              </a:rPr>
              <a:t>закупки</a:t>
            </a:r>
            <a:r>
              <a:rPr sz="1700" spc="-9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spc="65" dirty="0">
                <a:solidFill>
                  <a:srgbClr val="404040"/>
                </a:solidFill>
                <a:latin typeface="Tahoma"/>
                <a:cs typeface="Tahoma"/>
              </a:rPr>
              <a:t>услуг</a:t>
            </a:r>
            <a:r>
              <a:rPr sz="1700" spc="-4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spc="120" dirty="0">
                <a:solidFill>
                  <a:srgbClr val="404040"/>
                </a:solidFill>
                <a:latin typeface="Tahoma"/>
                <a:cs typeface="Tahoma"/>
              </a:rPr>
              <a:t>по</a:t>
            </a:r>
            <a:r>
              <a:rPr sz="1700" spc="-6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spc="114" dirty="0">
                <a:solidFill>
                  <a:srgbClr val="404040"/>
                </a:solidFill>
                <a:latin typeface="Tahoma"/>
                <a:cs typeface="Tahoma"/>
              </a:rPr>
              <a:t>водоснабжению,</a:t>
            </a:r>
            <a:r>
              <a:rPr sz="1700" spc="-4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spc="70" dirty="0">
                <a:solidFill>
                  <a:srgbClr val="404040"/>
                </a:solidFill>
                <a:latin typeface="Tahoma"/>
                <a:cs typeface="Tahoma"/>
              </a:rPr>
              <a:t>водоотведению,</a:t>
            </a:r>
            <a:r>
              <a:rPr sz="1700" spc="-1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spc="114" dirty="0" err="1">
                <a:solidFill>
                  <a:srgbClr val="404040"/>
                </a:solidFill>
                <a:latin typeface="Tahoma"/>
                <a:cs typeface="Tahoma"/>
              </a:rPr>
              <a:t>теплоснабжению</a:t>
            </a:r>
            <a:r>
              <a:rPr sz="1700" spc="-4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spc="90" dirty="0">
                <a:solidFill>
                  <a:srgbClr val="404040"/>
                </a:solidFill>
                <a:latin typeface="Tahoma"/>
                <a:cs typeface="Tahoma"/>
              </a:rPr>
              <a:t>и</a:t>
            </a:r>
            <a:r>
              <a:rPr lang="ru-RU" sz="1700" spc="9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spc="130" dirty="0" err="1">
                <a:solidFill>
                  <a:srgbClr val="404040"/>
                </a:solidFill>
                <a:latin typeface="Tahoma"/>
                <a:cs typeface="Tahoma"/>
              </a:rPr>
              <a:t>газоснабжению</a:t>
            </a:r>
            <a:r>
              <a:rPr sz="1700" spc="-7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spc="50" dirty="0">
                <a:solidFill>
                  <a:srgbClr val="404040"/>
                </a:solidFill>
                <a:latin typeface="Tahoma"/>
                <a:cs typeface="Tahoma"/>
              </a:rPr>
              <a:t>(за</a:t>
            </a:r>
            <a:r>
              <a:rPr sz="1700" spc="-3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spc="120" dirty="0">
                <a:solidFill>
                  <a:srgbClr val="404040"/>
                </a:solidFill>
                <a:latin typeface="Tahoma"/>
                <a:cs typeface="Tahoma"/>
              </a:rPr>
              <a:t>исключением</a:t>
            </a:r>
            <a:r>
              <a:rPr sz="1700" spc="-8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spc="65" dirty="0">
                <a:solidFill>
                  <a:srgbClr val="404040"/>
                </a:solidFill>
                <a:latin typeface="Tahoma"/>
                <a:cs typeface="Tahoma"/>
              </a:rPr>
              <a:t>услуг</a:t>
            </a:r>
            <a:r>
              <a:rPr sz="1700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spc="114" dirty="0">
                <a:solidFill>
                  <a:srgbClr val="404040"/>
                </a:solidFill>
                <a:latin typeface="Tahoma"/>
                <a:cs typeface="Tahoma"/>
              </a:rPr>
              <a:t>по</a:t>
            </a:r>
            <a:r>
              <a:rPr sz="1700" spc="-3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spc="130" dirty="0">
                <a:solidFill>
                  <a:srgbClr val="404040"/>
                </a:solidFill>
                <a:latin typeface="Tahoma"/>
                <a:cs typeface="Tahoma"/>
              </a:rPr>
              <a:t>реализации</a:t>
            </a:r>
            <a:r>
              <a:rPr sz="1700" spc="-6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spc="110" dirty="0">
                <a:solidFill>
                  <a:srgbClr val="404040"/>
                </a:solidFill>
                <a:latin typeface="Tahoma"/>
                <a:cs typeface="Tahoma"/>
              </a:rPr>
              <a:t>сжиженного</a:t>
            </a:r>
            <a:r>
              <a:rPr sz="1700" spc="-8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spc="50" dirty="0">
                <a:solidFill>
                  <a:srgbClr val="404040"/>
                </a:solidFill>
                <a:latin typeface="Tahoma"/>
                <a:cs typeface="Tahoma"/>
              </a:rPr>
              <a:t>газа),</a:t>
            </a:r>
            <a:r>
              <a:rPr sz="1700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spc="270" dirty="0">
                <a:solidFill>
                  <a:srgbClr val="404040"/>
                </a:solidFill>
                <a:latin typeface="Tahoma"/>
                <a:cs typeface="Tahoma"/>
              </a:rPr>
              <a:t>а </a:t>
            </a:r>
            <a:r>
              <a:rPr sz="1700" spc="-52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spc="85" dirty="0">
                <a:solidFill>
                  <a:srgbClr val="404040"/>
                </a:solidFill>
                <a:latin typeface="Tahoma"/>
                <a:cs typeface="Tahoma"/>
              </a:rPr>
              <a:t>также</a:t>
            </a:r>
            <a:r>
              <a:rPr sz="1700" spc="-10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spc="114" dirty="0">
                <a:solidFill>
                  <a:srgbClr val="404040"/>
                </a:solidFill>
                <a:latin typeface="Tahoma"/>
                <a:cs typeface="Tahoma"/>
              </a:rPr>
              <a:t>по</a:t>
            </a:r>
            <a:r>
              <a:rPr sz="1700" spc="-4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spc="70" dirty="0">
                <a:solidFill>
                  <a:srgbClr val="404040"/>
                </a:solidFill>
                <a:latin typeface="Tahoma"/>
                <a:cs typeface="Tahoma"/>
              </a:rPr>
              <a:t>подключению</a:t>
            </a:r>
            <a:r>
              <a:rPr sz="1700" spc="-7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spc="110" dirty="0">
                <a:solidFill>
                  <a:srgbClr val="404040"/>
                </a:solidFill>
                <a:latin typeface="Tahoma"/>
                <a:cs typeface="Tahoma"/>
              </a:rPr>
              <a:t>(присоединению)</a:t>
            </a:r>
            <a:r>
              <a:rPr sz="1700" spc="-3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spc="5" dirty="0">
                <a:solidFill>
                  <a:srgbClr val="404040"/>
                </a:solidFill>
                <a:latin typeface="Tahoma"/>
                <a:cs typeface="Tahoma"/>
              </a:rPr>
              <a:t>к</a:t>
            </a:r>
            <a:r>
              <a:rPr sz="17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spc="130" dirty="0" err="1">
                <a:solidFill>
                  <a:srgbClr val="404040"/>
                </a:solidFill>
                <a:latin typeface="Tahoma"/>
                <a:cs typeface="Tahoma"/>
              </a:rPr>
              <a:t>сетям</a:t>
            </a:r>
            <a:r>
              <a:rPr sz="1700" spc="-7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spc="85" dirty="0" err="1">
                <a:solidFill>
                  <a:srgbClr val="404040"/>
                </a:solidFill>
                <a:latin typeface="Tahoma"/>
                <a:cs typeface="Tahoma"/>
              </a:rPr>
              <a:t>инженерно-технического</a:t>
            </a:r>
            <a:r>
              <a:rPr lang="ru-RU" sz="1700" spc="8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spc="110" dirty="0" err="1">
                <a:solidFill>
                  <a:srgbClr val="404040"/>
                </a:solidFill>
                <a:latin typeface="Tahoma"/>
                <a:cs typeface="Tahoma"/>
              </a:rPr>
              <a:t>обеспечения</a:t>
            </a:r>
            <a:r>
              <a:rPr sz="1700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spc="120" dirty="0">
                <a:solidFill>
                  <a:srgbClr val="404040"/>
                </a:solidFill>
                <a:latin typeface="Tahoma"/>
                <a:cs typeface="Tahoma"/>
              </a:rPr>
              <a:t>по</a:t>
            </a:r>
            <a:r>
              <a:rPr sz="1700" spc="-6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spc="140" dirty="0">
                <a:solidFill>
                  <a:srgbClr val="404040"/>
                </a:solidFill>
                <a:latin typeface="Tahoma"/>
                <a:cs typeface="Tahoma"/>
              </a:rPr>
              <a:t>регулируемым</a:t>
            </a:r>
            <a:r>
              <a:rPr sz="1700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spc="-95" dirty="0">
                <a:solidFill>
                  <a:srgbClr val="404040"/>
                </a:solidFill>
                <a:latin typeface="Tahoma"/>
                <a:cs typeface="Tahoma"/>
              </a:rPr>
              <a:t>в</a:t>
            </a:r>
            <a:r>
              <a:rPr sz="1700" spc="-5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spc="60" dirty="0">
                <a:solidFill>
                  <a:srgbClr val="404040"/>
                </a:solidFill>
                <a:latin typeface="Tahoma"/>
                <a:cs typeface="Tahoma"/>
              </a:rPr>
              <a:t>соответствии</a:t>
            </a:r>
            <a:r>
              <a:rPr sz="1700" spc="-1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spc="315" dirty="0">
                <a:solidFill>
                  <a:srgbClr val="404040"/>
                </a:solidFill>
                <a:latin typeface="Tahoma"/>
                <a:cs typeface="Tahoma"/>
              </a:rPr>
              <a:t>с</a:t>
            </a:r>
            <a:r>
              <a:rPr sz="1700" spc="-7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spc="95" dirty="0" err="1">
                <a:solidFill>
                  <a:srgbClr val="404040"/>
                </a:solidFill>
                <a:latin typeface="Tahoma"/>
                <a:cs typeface="Tahoma"/>
              </a:rPr>
              <a:t>законодательством</a:t>
            </a:r>
            <a:r>
              <a:rPr sz="1700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spc="165" dirty="0" err="1">
                <a:solidFill>
                  <a:srgbClr val="404040"/>
                </a:solidFill>
                <a:latin typeface="Tahoma"/>
                <a:cs typeface="Tahoma"/>
              </a:rPr>
              <a:t>Российской</a:t>
            </a:r>
            <a:r>
              <a:rPr lang="ru-RU" sz="1700" spc="1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spc="165" dirty="0" err="1">
                <a:solidFill>
                  <a:srgbClr val="404040"/>
                </a:solidFill>
                <a:latin typeface="Tahoma"/>
                <a:cs typeface="Tahoma"/>
              </a:rPr>
              <a:t>Федерации</a:t>
            </a:r>
            <a:r>
              <a:rPr sz="1700" spc="-11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spc="215" dirty="0">
                <a:solidFill>
                  <a:srgbClr val="404040"/>
                </a:solidFill>
                <a:latin typeface="Tahoma"/>
                <a:cs typeface="Tahoma"/>
              </a:rPr>
              <a:t>ценам</a:t>
            </a:r>
            <a:r>
              <a:rPr sz="1700" spc="-8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spc="140" dirty="0">
                <a:solidFill>
                  <a:srgbClr val="404040"/>
                </a:solidFill>
                <a:latin typeface="Tahoma"/>
                <a:cs typeface="Tahoma"/>
              </a:rPr>
              <a:t>(тарифам);</a:t>
            </a:r>
            <a:endParaRPr sz="1700" dirty="0">
              <a:latin typeface="Tahoma"/>
              <a:cs typeface="Tahoma"/>
            </a:endParaRPr>
          </a:p>
          <a:p>
            <a:pPr marL="380365" marR="18415" indent="-344805">
              <a:lnSpc>
                <a:spcPct val="90000"/>
              </a:lnSpc>
              <a:spcBef>
                <a:spcPts val="994"/>
              </a:spcBef>
              <a:tabLst>
                <a:tab pos="380365" algn="l"/>
              </a:tabLst>
            </a:pPr>
            <a:r>
              <a:rPr sz="1700" spc="30" dirty="0">
                <a:solidFill>
                  <a:srgbClr val="404040"/>
                </a:solidFill>
                <a:latin typeface="Tahoma"/>
                <a:cs typeface="Tahoma"/>
              </a:rPr>
              <a:t>и) </a:t>
            </a:r>
            <a:r>
              <a:rPr sz="1700" spc="60" dirty="0">
                <a:solidFill>
                  <a:srgbClr val="404040"/>
                </a:solidFill>
                <a:latin typeface="Tahoma"/>
                <a:cs typeface="Tahoma"/>
              </a:rPr>
              <a:t>закупки </a:t>
            </a:r>
            <a:r>
              <a:rPr sz="1700" spc="140" dirty="0">
                <a:solidFill>
                  <a:srgbClr val="404040"/>
                </a:solidFill>
                <a:latin typeface="Tahoma"/>
                <a:cs typeface="Tahoma"/>
              </a:rPr>
              <a:t>работ </a:t>
            </a:r>
            <a:r>
              <a:rPr sz="1700" spc="20" dirty="0">
                <a:solidFill>
                  <a:srgbClr val="404040"/>
                </a:solidFill>
                <a:latin typeface="Tahoma"/>
                <a:cs typeface="Tahoma"/>
              </a:rPr>
              <a:t>(услуг), </a:t>
            </a:r>
            <a:r>
              <a:rPr sz="1700" spc="65" dirty="0">
                <a:solidFill>
                  <a:srgbClr val="404040"/>
                </a:solidFill>
                <a:latin typeface="Tahoma"/>
                <a:cs typeface="Tahoma"/>
              </a:rPr>
              <a:t>выполнение </a:t>
            </a:r>
            <a:r>
              <a:rPr sz="1700" spc="95" dirty="0">
                <a:solidFill>
                  <a:srgbClr val="404040"/>
                </a:solidFill>
                <a:latin typeface="Tahoma"/>
                <a:cs typeface="Tahoma"/>
              </a:rPr>
              <a:t>(оказание) </a:t>
            </a:r>
            <a:r>
              <a:rPr sz="1700" spc="55" dirty="0">
                <a:solidFill>
                  <a:srgbClr val="404040"/>
                </a:solidFill>
                <a:latin typeface="Tahoma"/>
                <a:cs typeface="Tahoma"/>
              </a:rPr>
              <a:t>которых </a:t>
            </a:r>
            <a:r>
              <a:rPr sz="1700" spc="145" dirty="0">
                <a:solidFill>
                  <a:srgbClr val="404040"/>
                </a:solidFill>
                <a:latin typeface="Tahoma"/>
                <a:cs typeface="Tahoma"/>
              </a:rPr>
              <a:t>может </a:t>
            </a:r>
            <a:r>
              <a:rPr sz="1700" spc="70" dirty="0">
                <a:solidFill>
                  <a:srgbClr val="404040"/>
                </a:solidFill>
                <a:latin typeface="Tahoma"/>
                <a:cs typeface="Tahoma"/>
              </a:rPr>
              <a:t>осуществляться </a:t>
            </a:r>
            <a:r>
              <a:rPr sz="1700" spc="-52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spc="25" dirty="0">
                <a:solidFill>
                  <a:srgbClr val="404040"/>
                </a:solidFill>
                <a:latin typeface="Tahoma"/>
                <a:cs typeface="Tahoma"/>
              </a:rPr>
              <a:t>только</a:t>
            </a:r>
            <a:r>
              <a:rPr sz="17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spc="170" dirty="0">
                <a:solidFill>
                  <a:srgbClr val="404040"/>
                </a:solidFill>
                <a:latin typeface="Tahoma"/>
                <a:cs typeface="Tahoma"/>
              </a:rPr>
              <a:t>органом</a:t>
            </a:r>
            <a:r>
              <a:rPr sz="1700" spc="-3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spc="75" dirty="0">
                <a:solidFill>
                  <a:srgbClr val="404040"/>
                </a:solidFill>
                <a:latin typeface="Tahoma"/>
                <a:cs typeface="Tahoma"/>
              </a:rPr>
              <a:t>исполнительной</a:t>
            </a:r>
            <a:r>
              <a:rPr sz="1700" spc="-2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spc="70" dirty="0">
                <a:solidFill>
                  <a:srgbClr val="404040"/>
                </a:solidFill>
                <a:latin typeface="Tahoma"/>
                <a:cs typeface="Tahoma"/>
              </a:rPr>
              <a:t>власти</a:t>
            </a:r>
            <a:r>
              <a:rPr sz="1700" spc="-7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spc="-95" dirty="0">
                <a:solidFill>
                  <a:srgbClr val="404040"/>
                </a:solidFill>
                <a:latin typeface="Tahoma"/>
                <a:cs typeface="Tahoma"/>
              </a:rPr>
              <a:t>в</a:t>
            </a:r>
            <a:r>
              <a:rPr sz="1700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spc="60" dirty="0">
                <a:solidFill>
                  <a:srgbClr val="404040"/>
                </a:solidFill>
                <a:latin typeface="Tahoma"/>
                <a:cs typeface="Tahoma"/>
              </a:rPr>
              <a:t>соответствии</a:t>
            </a:r>
            <a:r>
              <a:rPr sz="1700" spc="-4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spc="315" dirty="0">
                <a:solidFill>
                  <a:srgbClr val="404040"/>
                </a:solidFill>
                <a:latin typeface="Tahoma"/>
                <a:cs typeface="Tahoma"/>
              </a:rPr>
              <a:t>с</a:t>
            </a:r>
            <a:r>
              <a:rPr sz="1700" spc="-5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spc="100" dirty="0">
                <a:solidFill>
                  <a:srgbClr val="404040"/>
                </a:solidFill>
                <a:latin typeface="Tahoma"/>
                <a:cs typeface="Tahoma"/>
              </a:rPr>
              <a:t>его</a:t>
            </a:r>
            <a:r>
              <a:rPr sz="1700" spc="-8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spc="110" dirty="0">
                <a:solidFill>
                  <a:srgbClr val="404040"/>
                </a:solidFill>
                <a:latin typeface="Tahoma"/>
                <a:cs typeface="Tahoma"/>
              </a:rPr>
              <a:t>полномочиями</a:t>
            </a:r>
            <a:r>
              <a:rPr sz="1700" spc="-2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spc="114" dirty="0">
                <a:solidFill>
                  <a:srgbClr val="404040"/>
                </a:solidFill>
                <a:latin typeface="Tahoma"/>
                <a:cs typeface="Tahoma"/>
              </a:rPr>
              <a:t>либо </a:t>
            </a:r>
            <a:r>
              <a:rPr sz="1700" spc="-51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spc="110" dirty="0">
                <a:solidFill>
                  <a:srgbClr val="404040"/>
                </a:solidFill>
                <a:latin typeface="Tahoma"/>
                <a:cs typeface="Tahoma"/>
              </a:rPr>
              <a:t>подведомственными </a:t>
            </a:r>
            <a:r>
              <a:rPr sz="1700" spc="225" dirty="0">
                <a:solidFill>
                  <a:srgbClr val="404040"/>
                </a:solidFill>
                <a:latin typeface="Tahoma"/>
                <a:cs typeface="Tahoma"/>
              </a:rPr>
              <a:t>ему </a:t>
            </a:r>
            <a:r>
              <a:rPr sz="1700" spc="120" dirty="0">
                <a:solidFill>
                  <a:srgbClr val="404040"/>
                </a:solidFill>
                <a:latin typeface="Tahoma"/>
                <a:cs typeface="Tahoma"/>
              </a:rPr>
              <a:t>государственным </a:t>
            </a:r>
            <a:r>
              <a:rPr sz="1700" spc="130" dirty="0">
                <a:solidFill>
                  <a:srgbClr val="404040"/>
                </a:solidFill>
                <a:latin typeface="Tahoma"/>
                <a:cs typeface="Tahoma"/>
              </a:rPr>
              <a:t>учреждением </a:t>
            </a:r>
            <a:r>
              <a:rPr sz="1700" spc="90" dirty="0">
                <a:solidFill>
                  <a:srgbClr val="404040"/>
                </a:solidFill>
                <a:latin typeface="Tahoma"/>
                <a:cs typeface="Tahoma"/>
              </a:rPr>
              <a:t>и </a:t>
            </a:r>
            <a:r>
              <a:rPr sz="1700" spc="120" dirty="0">
                <a:solidFill>
                  <a:srgbClr val="404040"/>
                </a:solidFill>
                <a:latin typeface="Tahoma"/>
                <a:cs typeface="Tahoma"/>
              </a:rPr>
              <a:t>государственным </a:t>
            </a:r>
            <a:r>
              <a:rPr sz="1700" spc="12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spc="105" dirty="0">
                <a:solidFill>
                  <a:srgbClr val="404040"/>
                </a:solidFill>
                <a:latin typeface="Tahoma"/>
                <a:cs typeface="Tahoma"/>
              </a:rPr>
              <a:t>унитарным </a:t>
            </a:r>
            <a:r>
              <a:rPr sz="1700" spc="95" dirty="0">
                <a:solidFill>
                  <a:srgbClr val="404040"/>
                </a:solidFill>
                <a:latin typeface="Tahoma"/>
                <a:cs typeface="Tahoma"/>
              </a:rPr>
              <a:t>предприятием, </a:t>
            </a:r>
            <a:r>
              <a:rPr sz="1700" spc="90" dirty="0">
                <a:solidFill>
                  <a:srgbClr val="404040"/>
                </a:solidFill>
                <a:latin typeface="Tahoma"/>
                <a:cs typeface="Tahoma"/>
              </a:rPr>
              <a:t>соответствующие </a:t>
            </a:r>
            <a:r>
              <a:rPr sz="1700" spc="80" dirty="0">
                <a:solidFill>
                  <a:srgbClr val="404040"/>
                </a:solidFill>
                <a:latin typeface="Tahoma"/>
                <a:cs typeface="Tahoma"/>
              </a:rPr>
              <a:t>полномочия </a:t>
            </a:r>
            <a:r>
              <a:rPr sz="1700" spc="55" dirty="0">
                <a:solidFill>
                  <a:srgbClr val="404040"/>
                </a:solidFill>
                <a:latin typeface="Tahoma"/>
                <a:cs typeface="Tahoma"/>
              </a:rPr>
              <a:t>которых </a:t>
            </a:r>
            <a:r>
              <a:rPr sz="1700" spc="6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spc="75" dirty="0">
                <a:solidFill>
                  <a:srgbClr val="404040"/>
                </a:solidFill>
                <a:latin typeface="Tahoma"/>
                <a:cs typeface="Tahoma"/>
              </a:rPr>
              <a:t>устанавливаются </a:t>
            </a:r>
            <a:r>
              <a:rPr sz="1700" spc="160" dirty="0">
                <a:solidFill>
                  <a:srgbClr val="404040"/>
                </a:solidFill>
                <a:latin typeface="Tahoma"/>
                <a:cs typeface="Tahoma"/>
              </a:rPr>
              <a:t>федеральными </a:t>
            </a:r>
            <a:r>
              <a:rPr sz="1700" spc="130" dirty="0">
                <a:solidFill>
                  <a:srgbClr val="404040"/>
                </a:solidFill>
                <a:latin typeface="Tahoma"/>
                <a:cs typeface="Tahoma"/>
              </a:rPr>
              <a:t>законами, </a:t>
            </a:r>
            <a:r>
              <a:rPr sz="1700" spc="120" dirty="0">
                <a:solidFill>
                  <a:srgbClr val="404040"/>
                </a:solidFill>
                <a:latin typeface="Tahoma"/>
                <a:cs typeface="Tahoma"/>
              </a:rPr>
              <a:t>нормативными </a:t>
            </a:r>
            <a:r>
              <a:rPr sz="1700" spc="105" dirty="0">
                <a:solidFill>
                  <a:srgbClr val="404040"/>
                </a:solidFill>
                <a:latin typeface="Tahoma"/>
                <a:cs typeface="Tahoma"/>
              </a:rPr>
              <a:t>правовыми </a:t>
            </a:r>
            <a:r>
              <a:rPr sz="1700" spc="150" dirty="0">
                <a:solidFill>
                  <a:srgbClr val="404040"/>
                </a:solidFill>
                <a:latin typeface="Tahoma"/>
                <a:cs typeface="Tahoma"/>
              </a:rPr>
              <a:t>актами </a:t>
            </a:r>
            <a:r>
              <a:rPr sz="1700" spc="-52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spc="95" dirty="0">
                <a:solidFill>
                  <a:srgbClr val="404040"/>
                </a:solidFill>
                <a:latin typeface="Tahoma"/>
                <a:cs typeface="Tahoma"/>
              </a:rPr>
              <a:t>Президента </a:t>
            </a:r>
            <a:r>
              <a:rPr sz="1700" spc="165" dirty="0">
                <a:solidFill>
                  <a:srgbClr val="404040"/>
                </a:solidFill>
                <a:latin typeface="Tahoma"/>
                <a:cs typeface="Tahoma"/>
              </a:rPr>
              <a:t>Российской Федерации </a:t>
            </a:r>
            <a:r>
              <a:rPr sz="1700" spc="55" dirty="0">
                <a:solidFill>
                  <a:srgbClr val="404040"/>
                </a:solidFill>
                <a:latin typeface="Tahoma"/>
                <a:cs typeface="Tahoma"/>
              </a:rPr>
              <a:t>или </a:t>
            </a:r>
            <a:r>
              <a:rPr sz="1700" spc="120" dirty="0">
                <a:solidFill>
                  <a:srgbClr val="404040"/>
                </a:solidFill>
                <a:latin typeface="Tahoma"/>
                <a:cs typeface="Tahoma"/>
              </a:rPr>
              <a:t>нормативными </a:t>
            </a:r>
            <a:r>
              <a:rPr sz="1700" spc="105" dirty="0">
                <a:solidFill>
                  <a:srgbClr val="404040"/>
                </a:solidFill>
                <a:latin typeface="Tahoma"/>
                <a:cs typeface="Tahoma"/>
              </a:rPr>
              <a:t>правовыми </a:t>
            </a:r>
            <a:r>
              <a:rPr sz="1700" spc="150" dirty="0">
                <a:solidFill>
                  <a:srgbClr val="404040"/>
                </a:solidFill>
                <a:latin typeface="Tahoma"/>
                <a:cs typeface="Tahoma"/>
              </a:rPr>
              <a:t>актами </a:t>
            </a:r>
            <a:r>
              <a:rPr sz="1700" spc="1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spc="60" dirty="0">
                <a:solidFill>
                  <a:srgbClr val="404040"/>
                </a:solidFill>
                <a:latin typeface="Tahoma"/>
                <a:cs typeface="Tahoma"/>
              </a:rPr>
              <a:t>Правительства</a:t>
            </a:r>
            <a:r>
              <a:rPr sz="17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spc="165" dirty="0">
                <a:solidFill>
                  <a:srgbClr val="404040"/>
                </a:solidFill>
                <a:latin typeface="Tahoma"/>
                <a:cs typeface="Tahoma"/>
              </a:rPr>
              <a:t>Российской</a:t>
            </a:r>
            <a:r>
              <a:rPr sz="1700" spc="-7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spc="145" dirty="0">
                <a:solidFill>
                  <a:srgbClr val="404040"/>
                </a:solidFill>
                <a:latin typeface="Tahoma"/>
                <a:cs typeface="Tahoma"/>
              </a:rPr>
              <a:t>Федерации,</a:t>
            </a:r>
            <a:r>
              <a:rPr sz="1700" spc="-9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spc="270" dirty="0">
                <a:solidFill>
                  <a:srgbClr val="404040"/>
                </a:solidFill>
                <a:latin typeface="Tahoma"/>
                <a:cs typeface="Tahoma"/>
              </a:rPr>
              <a:t>а</a:t>
            </a:r>
            <a:r>
              <a:rPr sz="1700" spc="-6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spc="85" dirty="0">
                <a:solidFill>
                  <a:srgbClr val="404040"/>
                </a:solidFill>
                <a:latin typeface="Tahoma"/>
                <a:cs typeface="Tahoma"/>
              </a:rPr>
              <a:t>также</a:t>
            </a:r>
            <a:r>
              <a:rPr sz="1700" spc="-10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spc="90" dirty="0" err="1">
                <a:solidFill>
                  <a:srgbClr val="404040"/>
                </a:solidFill>
                <a:latin typeface="Tahoma"/>
                <a:cs typeface="Tahoma"/>
              </a:rPr>
              <a:t>законодательными</a:t>
            </a:r>
            <a:r>
              <a:rPr sz="1700" spc="-7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spc="150" dirty="0" err="1">
                <a:solidFill>
                  <a:srgbClr val="404040"/>
                </a:solidFill>
                <a:latin typeface="Tahoma"/>
                <a:cs typeface="Tahoma"/>
              </a:rPr>
              <a:t>актами</a:t>
            </a:r>
            <a:r>
              <a:rPr lang="ru-RU" sz="1700" spc="15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spc="85" dirty="0" err="1">
                <a:solidFill>
                  <a:srgbClr val="404040"/>
                </a:solidFill>
                <a:latin typeface="Tahoma"/>
                <a:cs typeface="Tahoma"/>
              </a:rPr>
              <a:t>соответствующего</a:t>
            </a:r>
            <a:r>
              <a:rPr sz="1700" spc="-4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spc="105" dirty="0">
                <a:solidFill>
                  <a:srgbClr val="404040"/>
                </a:solidFill>
                <a:latin typeface="Tahoma"/>
                <a:cs typeface="Tahoma"/>
              </a:rPr>
              <a:t>субъекта</a:t>
            </a:r>
            <a:r>
              <a:rPr sz="1700" spc="-7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spc="165" dirty="0">
                <a:solidFill>
                  <a:srgbClr val="404040"/>
                </a:solidFill>
                <a:latin typeface="Tahoma"/>
                <a:cs typeface="Tahoma"/>
              </a:rPr>
              <a:t>Российской</a:t>
            </a:r>
            <a:r>
              <a:rPr sz="1700" spc="-9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spc="135" dirty="0">
                <a:solidFill>
                  <a:srgbClr val="404040"/>
                </a:solidFill>
                <a:latin typeface="Tahoma"/>
                <a:cs typeface="Tahoma"/>
              </a:rPr>
              <a:t>Федерации;</a:t>
            </a:r>
            <a:endParaRPr sz="1700" dirty="0">
              <a:latin typeface="Tahoma"/>
              <a:cs typeface="Tahoma"/>
            </a:endParaRPr>
          </a:p>
          <a:p>
            <a:pPr marL="380365" marR="365760" indent="-344805">
              <a:lnSpc>
                <a:spcPct val="89800"/>
              </a:lnSpc>
              <a:spcBef>
                <a:spcPts val="1025"/>
              </a:spcBef>
              <a:tabLst>
                <a:tab pos="380365" algn="l"/>
              </a:tabLst>
            </a:pPr>
            <a:r>
              <a:rPr sz="1700" spc="-5" dirty="0">
                <a:solidFill>
                  <a:srgbClr val="404040"/>
                </a:solidFill>
                <a:latin typeface="Tahoma"/>
                <a:cs typeface="Tahoma"/>
              </a:rPr>
              <a:t>к) </a:t>
            </a:r>
            <a:r>
              <a:rPr sz="1700" spc="60" dirty="0">
                <a:solidFill>
                  <a:srgbClr val="404040"/>
                </a:solidFill>
                <a:latin typeface="Tahoma"/>
                <a:cs typeface="Tahoma"/>
              </a:rPr>
              <a:t>закупки </a:t>
            </a:r>
            <a:r>
              <a:rPr sz="1700" spc="65" dirty="0">
                <a:solidFill>
                  <a:srgbClr val="404040"/>
                </a:solidFill>
                <a:latin typeface="Tahoma"/>
                <a:cs typeface="Tahoma"/>
              </a:rPr>
              <a:t>услуг </a:t>
            </a:r>
            <a:r>
              <a:rPr sz="1700" spc="120" dirty="0">
                <a:solidFill>
                  <a:srgbClr val="404040"/>
                </a:solidFill>
                <a:latin typeface="Tahoma"/>
                <a:cs typeface="Tahoma"/>
              </a:rPr>
              <a:t>по </a:t>
            </a:r>
            <a:r>
              <a:rPr sz="1700" spc="125" dirty="0">
                <a:solidFill>
                  <a:srgbClr val="404040"/>
                </a:solidFill>
                <a:latin typeface="Tahoma"/>
                <a:cs typeface="Tahoma"/>
              </a:rPr>
              <a:t>осуществлению </a:t>
            </a:r>
            <a:r>
              <a:rPr sz="1700" spc="100" dirty="0">
                <a:solidFill>
                  <a:srgbClr val="404040"/>
                </a:solidFill>
                <a:latin typeface="Tahoma"/>
                <a:cs typeface="Tahoma"/>
              </a:rPr>
              <a:t>авторского </a:t>
            </a:r>
            <a:r>
              <a:rPr sz="1700" spc="40" dirty="0">
                <a:solidFill>
                  <a:srgbClr val="404040"/>
                </a:solidFill>
                <a:latin typeface="Tahoma"/>
                <a:cs typeface="Tahoma"/>
              </a:rPr>
              <a:t>контроля </a:t>
            </a:r>
            <a:r>
              <a:rPr sz="1700" spc="105" dirty="0">
                <a:solidFill>
                  <a:srgbClr val="404040"/>
                </a:solidFill>
                <a:latin typeface="Tahoma"/>
                <a:cs typeface="Tahoma"/>
              </a:rPr>
              <a:t>за </a:t>
            </a:r>
            <a:r>
              <a:rPr sz="1700" spc="130" dirty="0">
                <a:solidFill>
                  <a:srgbClr val="404040"/>
                </a:solidFill>
                <a:latin typeface="Tahoma"/>
                <a:cs typeface="Tahoma"/>
              </a:rPr>
              <a:t>разработкой </a:t>
            </a:r>
            <a:r>
              <a:rPr sz="1700" spc="13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spc="90" dirty="0">
                <a:solidFill>
                  <a:srgbClr val="404040"/>
                </a:solidFill>
                <a:latin typeface="Tahoma"/>
                <a:cs typeface="Tahoma"/>
              </a:rPr>
              <a:t>проектной</a:t>
            </a:r>
            <a:r>
              <a:rPr sz="1700" spc="-3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spc="114" dirty="0">
                <a:solidFill>
                  <a:srgbClr val="404040"/>
                </a:solidFill>
                <a:latin typeface="Tahoma"/>
                <a:cs typeface="Tahoma"/>
              </a:rPr>
              <a:t>документации</a:t>
            </a:r>
            <a:r>
              <a:rPr sz="1700" spc="-3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spc="155" dirty="0">
                <a:solidFill>
                  <a:srgbClr val="404040"/>
                </a:solidFill>
                <a:latin typeface="Tahoma"/>
                <a:cs typeface="Tahoma"/>
              </a:rPr>
              <a:t>на</a:t>
            </a:r>
            <a:r>
              <a:rPr sz="1700" spc="-4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spc="60" dirty="0">
                <a:solidFill>
                  <a:srgbClr val="404040"/>
                </a:solidFill>
                <a:latin typeface="Tahoma"/>
                <a:cs typeface="Tahoma"/>
              </a:rPr>
              <a:t>объект</a:t>
            </a:r>
            <a:r>
              <a:rPr sz="1700" spc="-4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spc="65" dirty="0">
                <a:solidFill>
                  <a:srgbClr val="404040"/>
                </a:solidFill>
                <a:latin typeface="Tahoma"/>
                <a:cs typeface="Tahoma"/>
              </a:rPr>
              <a:t>капитального</a:t>
            </a:r>
            <a:r>
              <a:rPr sz="1700" spc="-7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spc="65" dirty="0">
                <a:solidFill>
                  <a:srgbClr val="404040"/>
                </a:solidFill>
                <a:latin typeface="Tahoma"/>
                <a:cs typeface="Tahoma"/>
              </a:rPr>
              <a:t>строительства,</a:t>
            </a:r>
            <a:r>
              <a:rPr sz="1700" spc="-2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spc="105" dirty="0">
                <a:solidFill>
                  <a:srgbClr val="404040"/>
                </a:solidFill>
                <a:latin typeface="Tahoma"/>
                <a:cs typeface="Tahoma"/>
              </a:rPr>
              <a:t>проведению </a:t>
            </a:r>
            <a:r>
              <a:rPr sz="1700" spc="-52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spc="100" dirty="0">
                <a:solidFill>
                  <a:srgbClr val="404040"/>
                </a:solidFill>
                <a:latin typeface="Tahoma"/>
                <a:cs typeface="Tahoma"/>
              </a:rPr>
              <a:t>авторского </a:t>
            </a:r>
            <a:r>
              <a:rPr sz="1700" spc="140" dirty="0">
                <a:solidFill>
                  <a:srgbClr val="404040"/>
                </a:solidFill>
                <a:latin typeface="Tahoma"/>
                <a:cs typeface="Tahoma"/>
              </a:rPr>
              <a:t>надзора </a:t>
            </a:r>
            <a:r>
              <a:rPr sz="1700" spc="105" dirty="0">
                <a:solidFill>
                  <a:srgbClr val="404040"/>
                </a:solidFill>
                <a:latin typeface="Tahoma"/>
                <a:cs typeface="Tahoma"/>
              </a:rPr>
              <a:t>за </a:t>
            </a:r>
            <a:r>
              <a:rPr sz="1700" spc="80" dirty="0">
                <a:solidFill>
                  <a:srgbClr val="404040"/>
                </a:solidFill>
                <a:latin typeface="Tahoma"/>
                <a:cs typeface="Tahoma"/>
              </a:rPr>
              <a:t>строительством, </a:t>
            </a:r>
            <a:r>
              <a:rPr sz="1700" spc="114" dirty="0">
                <a:solidFill>
                  <a:srgbClr val="404040"/>
                </a:solidFill>
                <a:latin typeface="Tahoma"/>
                <a:cs typeface="Tahoma"/>
              </a:rPr>
              <a:t>реконструкцией </a:t>
            </a:r>
            <a:r>
              <a:rPr sz="1700" spc="90" dirty="0">
                <a:solidFill>
                  <a:srgbClr val="404040"/>
                </a:solidFill>
                <a:latin typeface="Tahoma"/>
                <a:cs typeface="Tahoma"/>
              </a:rPr>
              <a:t>и </a:t>
            </a:r>
            <a:r>
              <a:rPr sz="1700" spc="80" dirty="0">
                <a:solidFill>
                  <a:srgbClr val="404040"/>
                </a:solidFill>
                <a:latin typeface="Tahoma"/>
                <a:cs typeface="Tahoma"/>
              </a:rPr>
              <a:t>капитальным </a:t>
            </a:r>
            <a:r>
              <a:rPr sz="1700" spc="8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spc="185" dirty="0">
                <a:solidFill>
                  <a:srgbClr val="404040"/>
                </a:solidFill>
                <a:latin typeface="Tahoma"/>
                <a:cs typeface="Tahoma"/>
              </a:rPr>
              <a:t>ремонтом</a:t>
            </a:r>
            <a:r>
              <a:rPr sz="1700" spc="-2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spc="85" dirty="0">
                <a:solidFill>
                  <a:srgbClr val="404040"/>
                </a:solidFill>
                <a:latin typeface="Tahoma"/>
                <a:cs typeface="Tahoma"/>
              </a:rPr>
              <a:t>объекта</a:t>
            </a:r>
            <a:r>
              <a:rPr sz="1700" spc="-7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spc="65" dirty="0">
                <a:solidFill>
                  <a:srgbClr val="404040"/>
                </a:solidFill>
                <a:latin typeface="Tahoma"/>
                <a:cs typeface="Tahoma"/>
              </a:rPr>
              <a:t>капитального</a:t>
            </a:r>
            <a:r>
              <a:rPr sz="1700" spc="-9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spc="75" dirty="0">
                <a:solidFill>
                  <a:srgbClr val="404040"/>
                </a:solidFill>
                <a:latin typeface="Tahoma"/>
                <a:cs typeface="Tahoma"/>
              </a:rPr>
              <a:t>строительства</a:t>
            </a:r>
            <a:r>
              <a:rPr sz="1700" spc="-2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spc="125" dirty="0">
                <a:solidFill>
                  <a:srgbClr val="404040"/>
                </a:solidFill>
                <a:latin typeface="Tahoma"/>
                <a:cs typeface="Tahoma"/>
              </a:rPr>
              <a:t>авторами,</a:t>
            </a:r>
            <a:r>
              <a:rPr sz="1700" spc="-7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spc="270" dirty="0">
                <a:solidFill>
                  <a:srgbClr val="404040"/>
                </a:solidFill>
                <a:latin typeface="Tahoma"/>
                <a:cs typeface="Tahoma"/>
              </a:rPr>
              <a:t>а</a:t>
            </a:r>
            <a:r>
              <a:rPr sz="1700" spc="-5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spc="85" dirty="0" err="1">
                <a:solidFill>
                  <a:srgbClr val="404040"/>
                </a:solidFill>
                <a:latin typeface="Tahoma"/>
                <a:cs typeface="Tahoma"/>
              </a:rPr>
              <a:t>также</a:t>
            </a:r>
            <a:r>
              <a:rPr sz="1700" spc="-10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spc="120" dirty="0" err="1">
                <a:solidFill>
                  <a:srgbClr val="404040"/>
                </a:solidFill>
                <a:latin typeface="Tahoma"/>
                <a:cs typeface="Tahoma"/>
              </a:rPr>
              <a:t>по</a:t>
            </a:r>
            <a:r>
              <a:rPr lang="ru-RU" sz="1700" spc="12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spc="105" dirty="0" err="1">
                <a:solidFill>
                  <a:srgbClr val="404040"/>
                </a:solidFill>
                <a:latin typeface="Tahoma"/>
                <a:cs typeface="Tahoma"/>
              </a:rPr>
              <a:t>проведению</a:t>
            </a:r>
            <a:r>
              <a:rPr sz="1700" spc="10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spc="70" dirty="0">
                <a:solidFill>
                  <a:srgbClr val="404040"/>
                </a:solidFill>
                <a:latin typeface="Tahoma"/>
                <a:cs typeface="Tahoma"/>
              </a:rPr>
              <a:t>технического </a:t>
            </a:r>
            <a:r>
              <a:rPr sz="1700" spc="90" dirty="0">
                <a:solidFill>
                  <a:srgbClr val="404040"/>
                </a:solidFill>
                <a:latin typeface="Tahoma"/>
                <a:cs typeface="Tahoma"/>
              </a:rPr>
              <a:t>и </a:t>
            </a:r>
            <a:r>
              <a:rPr sz="1700" spc="100" dirty="0">
                <a:solidFill>
                  <a:srgbClr val="404040"/>
                </a:solidFill>
                <a:latin typeface="Tahoma"/>
                <a:cs typeface="Tahoma"/>
              </a:rPr>
              <a:t>авторского </a:t>
            </a:r>
            <a:r>
              <a:rPr sz="1700" spc="140" dirty="0">
                <a:solidFill>
                  <a:srgbClr val="404040"/>
                </a:solidFill>
                <a:latin typeface="Tahoma"/>
                <a:cs typeface="Tahoma"/>
              </a:rPr>
              <a:t>надзора </a:t>
            </a:r>
            <a:r>
              <a:rPr sz="1700" spc="105" dirty="0">
                <a:solidFill>
                  <a:srgbClr val="404040"/>
                </a:solidFill>
                <a:latin typeface="Tahoma"/>
                <a:cs typeface="Tahoma"/>
              </a:rPr>
              <a:t>за </a:t>
            </a:r>
            <a:r>
              <a:rPr sz="1700" spc="100" dirty="0">
                <a:solidFill>
                  <a:srgbClr val="404040"/>
                </a:solidFill>
                <a:latin typeface="Tahoma"/>
                <a:cs typeface="Tahoma"/>
              </a:rPr>
              <a:t>выполнением </a:t>
            </a:r>
            <a:r>
              <a:rPr sz="1700" spc="140" dirty="0">
                <a:solidFill>
                  <a:srgbClr val="404040"/>
                </a:solidFill>
                <a:latin typeface="Tahoma"/>
                <a:cs typeface="Tahoma"/>
              </a:rPr>
              <a:t>работ </a:t>
            </a:r>
            <a:r>
              <a:rPr sz="1700" spc="120" dirty="0">
                <a:solidFill>
                  <a:srgbClr val="404040"/>
                </a:solidFill>
                <a:latin typeface="Tahoma"/>
                <a:cs typeface="Tahoma"/>
              </a:rPr>
              <a:t>по </a:t>
            </a:r>
            <a:r>
              <a:rPr sz="1700" spc="-52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spc="145" dirty="0">
                <a:solidFill>
                  <a:srgbClr val="404040"/>
                </a:solidFill>
                <a:latin typeface="Tahoma"/>
                <a:cs typeface="Tahoma"/>
              </a:rPr>
              <a:t>сохранению</a:t>
            </a:r>
            <a:r>
              <a:rPr sz="1700" spc="-6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spc="90" dirty="0">
                <a:solidFill>
                  <a:srgbClr val="404040"/>
                </a:solidFill>
                <a:latin typeface="Tahoma"/>
                <a:cs typeface="Tahoma"/>
              </a:rPr>
              <a:t>объекта</a:t>
            </a:r>
            <a:r>
              <a:rPr sz="17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spc="40" dirty="0">
                <a:solidFill>
                  <a:srgbClr val="404040"/>
                </a:solidFill>
                <a:latin typeface="Tahoma"/>
                <a:cs typeface="Tahoma"/>
              </a:rPr>
              <a:t>культурного</a:t>
            </a:r>
            <a:r>
              <a:rPr sz="1700" spc="-3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spc="110" dirty="0">
                <a:solidFill>
                  <a:srgbClr val="404040"/>
                </a:solidFill>
                <a:latin typeface="Tahoma"/>
                <a:cs typeface="Tahoma"/>
              </a:rPr>
              <a:t>наследия</a:t>
            </a:r>
            <a:r>
              <a:rPr sz="1700" spc="-8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spc="55" dirty="0">
                <a:solidFill>
                  <a:srgbClr val="404040"/>
                </a:solidFill>
                <a:latin typeface="Tahoma"/>
                <a:cs typeface="Tahoma"/>
              </a:rPr>
              <a:t>(памятников</a:t>
            </a:r>
            <a:r>
              <a:rPr sz="1700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spc="114" dirty="0">
                <a:solidFill>
                  <a:srgbClr val="404040"/>
                </a:solidFill>
                <a:latin typeface="Tahoma"/>
                <a:cs typeface="Tahoma"/>
              </a:rPr>
              <a:t>истории</a:t>
            </a:r>
            <a:r>
              <a:rPr sz="1700" spc="-4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spc="90" dirty="0">
                <a:solidFill>
                  <a:srgbClr val="404040"/>
                </a:solidFill>
                <a:latin typeface="Tahoma"/>
                <a:cs typeface="Tahoma"/>
              </a:rPr>
              <a:t>и</a:t>
            </a:r>
            <a:r>
              <a:rPr sz="17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spc="5" dirty="0">
                <a:solidFill>
                  <a:srgbClr val="404040"/>
                </a:solidFill>
                <a:latin typeface="Tahoma"/>
                <a:cs typeface="Tahoma"/>
              </a:rPr>
              <a:t>культуры) </a:t>
            </a:r>
            <a:r>
              <a:rPr sz="1700" spc="-51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spc="125" dirty="0">
                <a:solidFill>
                  <a:srgbClr val="404040"/>
                </a:solidFill>
                <a:latin typeface="Tahoma"/>
                <a:cs typeface="Tahoma"/>
              </a:rPr>
              <a:t>народов</a:t>
            </a:r>
            <a:r>
              <a:rPr sz="1700" spc="-4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spc="165" dirty="0">
                <a:solidFill>
                  <a:srgbClr val="404040"/>
                </a:solidFill>
                <a:latin typeface="Tahoma"/>
                <a:cs typeface="Tahoma"/>
              </a:rPr>
              <a:t>Российской</a:t>
            </a:r>
            <a:r>
              <a:rPr sz="1700" spc="-10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spc="165" dirty="0">
                <a:solidFill>
                  <a:srgbClr val="404040"/>
                </a:solidFill>
                <a:latin typeface="Tahoma"/>
                <a:cs typeface="Tahoma"/>
              </a:rPr>
              <a:t>Федерации</a:t>
            </a:r>
            <a:r>
              <a:rPr sz="1700" spc="-9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spc="145" dirty="0">
                <a:solidFill>
                  <a:srgbClr val="404040"/>
                </a:solidFill>
                <a:latin typeface="Tahoma"/>
                <a:cs typeface="Tahoma"/>
              </a:rPr>
              <a:t>авторами</a:t>
            </a:r>
            <a:r>
              <a:rPr sz="1700" spc="-5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spc="50" dirty="0">
                <a:solidFill>
                  <a:srgbClr val="404040"/>
                </a:solidFill>
                <a:latin typeface="Tahoma"/>
                <a:cs typeface="Tahoma"/>
              </a:rPr>
              <a:t>проектов;</a:t>
            </a:r>
            <a:endParaRPr sz="17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252652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7918" y="197597"/>
            <a:ext cx="9995338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400" b="1" dirty="0">
                <a:latin typeface="+mn-lt"/>
              </a:rPr>
              <a:t>При расчете СГОЗ не учитываются закупки: </a:t>
            </a:r>
            <a:br>
              <a:rPr lang="ru-RU" sz="2400" b="1" dirty="0">
                <a:latin typeface="+mn-lt"/>
              </a:rPr>
            </a:br>
            <a:r>
              <a:rPr lang="ru-RU" sz="2400" b="1" dirty="0">
                <a:latin typeface="+mn-lt"/>
              </a:rPr>
              <a:t>(п. 7 ПП 1352)</a:t>
            </a:r>
            <a:endParaRPr sz="2400" dirty="0">
              <a:latin typeface="+mn-lt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7918" y="1184787"/>
            <a:ext cx="11020095" cy="52101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">
              <a:lnSpc>
                <a:spcPts val="2055"/>
              </a:lnSpc>
              <a:spcBef>
                <a:spcPts val="1365"/>
              </a:spcBef>
              <a:tabLst>
                <a:tab pos="380365" algn="l"/>
              </a:tabLst>
            </a:pPr>
            <a:r>
              <a:rPr lang="ru-RU" b="1" spc="-10" dirty="0">
                <a:solidFill>
                  <a:srgbClr val="404040"/>
                </a:solidFill>
                <a:latin typeface="Tahoma"/>
                <a:cs typeface="Tahoma"/>
              </a:rPr>
              <a:t>л)</a:t>
            </a:r>
            <a:r>
              <a:rPr lang="ru-RU" b="1" spc="-8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b="1" spc="50" dirty="0">
                <a:solidFill>
                  <a:srgbClr val="404040"/>
                </a:solidFill>
                <a:latin typeface="Tahoma"/>
                <a:cs typeface="Tahoma"/>
              </a:rPr>
              <a:t>закупки,</a:t>
            </a:r>
            <a:r>
              <a:rPr lang="ru-RU" b="1" spc="-8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b="1" spc="190" dirty="0">
                <a:solidFill>
                  <a:srgbClr val="404040"/>
                </a:solidFill>
                <a:latin typeface="Tahoma"/>
                <a:cs typeface="Tahoma"/>
              </a:rPr>
              <a:t>предметом</a:t>
            </a:r>
            <a:r>
              <a:rPr lang="ru-RU" b="1" spc="-6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b="1" spc="55" dirty="0">
                <a:solidFill>
                  <a:srgbClr val="404040"/>
                </a:solidFill>
                <a:latin typeface="Tahoma"/>
                <a:cs typeface="Tahoma"/>
              </a:rPr>
              <a:t>которых</a:t>
            </a:r>
            <a:r>
              <a:rPr lang="ru-RU" b="1" spc="-8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b="1" spc="-20" dirty="0">
                <a:solidFill>
                  <a:srgbClr val="404040"/>
                </a:solidFill>
                <a:latin typeface="Tahoma"/>
                <a:cs typeface="Tahoma"/>
              </a:rPr>
              <a:t>является</a:t>
            </a:r>
            <a:r>
              <a:rPr lang="ru-RU" b="1" spc="-9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b="1" spc="190" dirty="0">
                <a:solidFill>
                  <a:srgbClr val="404040"/>
                </a:solidFill>
                <a:latin typeface="Tahoma"/>
                <a:cs typeface="Tahoma"/>
              </a:rPr>
              <a:t>аренда</a:t>
            </a:r>
            <a:r>
              <a:rPr lang="ru-RU" b="1" spc="-7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b="1" spc="95" dirty="0">
                <a:solidFill>
                  <a:srgbClr val="404040"/>
                </a:solidFill>
                <a:latin typeface="Tahoma"/>
                <a:cs typeface="Tahoma"/>
              </a:rPr>
              <a:t>и</a:t>
            </a:r>
            <a:r>
              <a:rPr lang="ru-RU" b="1" spc="-3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b="1" spc="10" dirty="0">
                <a:solidFill>
                  <a:srgbClr val="404040"/>
                </a:solidFill>
                <a:latin typeface="Tahoma"/>
                <a:cs typeface="Tahoma"/>
              </a:rPr>
              <a:t>(или)</a:t>
            </a:r>
            <a:r>
              <a:rPr lang="ru-RU" b="1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b="1" spc="135" dirty="0">
                <a:solidFill>
                  <a:srgbClr val="404040"/>
                </a:solidFill>
                <a:latin typeface="Tahoma"/>
                <a:cs typeface="Tahoma"/>
              </a:rPr>
              <a:t>приобретение</a:t>
            </a:r>
            <a:r>
              <a:rPr lang="ru-RU" b="1" spc="-6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b="1" spc="-105" dirty="0">
                <a:solidFill>
                  <a:srgbClr val="404040"/>
                </a:solidFill>
                <a:latin typeface="Tahoma"/>
                <a:cs typeface="Tahoma"/>
              </a:rPr>
              <a:t>в</a:t>
            </a:r>
            <a:endParaRPr lang="ru-RU" b="1" dirty="0">
              <a:latin typeface="Tahoma"/>
              <a:cs typeface="Tahoma"/>
            </a:endParaRPr>
          </a:p>
          <a:p>
            <a:pPr marL="380365">
              <a:lnSpc>
                <a:spcPts val="2055"/>
              </a:lnSpc>
            </a:pPr>
            <a:r>
              <a:rPr lang="ru-RU" b="1" spc="335" dirty="0">
                <a:solidFill>
                  <a:srgbClr val="404040"/>
                </a:solidFill>
                <a:latin typeface="Tahoma"/>
                <a:cs typeface="Tahoma"/>
              </a:rPr>
              <a:t>с</a:t>
            </a:r>
            <a:r>
              <a:rPr lang="ru-RU" b="1" spc="204" dirty="0">
                <a:solidFill>
                  <a:srgbClr val="404040"/>
                </a:solidFill>
                <a:latin typeface="Tahoma"/>
                <a:cs typeface="Tahoma"/>
              </a:rPr>
              <a:t>о</a:t>
            </a:r>
            <a:r>
              <a:rPr lang="ru-RU" b="1" spc="195" dirty="0">
                <a:solidFill>
                  <a:srgbClr val="404040"/>
                </a:solidFill>
                <a:latin typeface="Tahoma"/>
                <a:cs typeface="Tahoma"/>
              </a:rPr>
              <a:t>б</a:t>
            </a:r>
            <a:r>
              <a:rPr lang="ru-RU" b="1" spc="335" dirty="0">
                <a:solidFill>
                  <a:srgbClr val="404040"/>
                </a:solidFill>
                <a:latin typeface="Tahoma"/>
                <a:cs typeface="Tahoma"/>
              </a:rPr>
              <a:t>с</a:t>
            </a:r>
            <a:r>
              <a:rPr lang="ru-RU" b="1" spc="-150" dirty="0">
                <a:solidFill>
                  <a:srgbClr val="404040"/>
                </a:solidFill>
                <a:latin typeface="Tahoma"/>
                <a:cs typeface="Tahoma"/>
              </a:rPr>
              <a:t>т</a:t>
            </a:r>
            <a:r>
              <a:rPr lang="ru-RU" b="1" spc="55" dirty="0">
                <a:solidFill>
                  <a:srgbClr val="404040"/>
                </a:solidFill>
                <a:latin typeface="Tahoma"/>
                <a:cs typeface="Tahoma"/>
              </a:rPr>
              <a:t>ве</a:t>
            </a:r>
            <a:r>
              <a:rPr lang="ru-RU" b="1" spc="65" dirty="0">
                <a:solidFill>
                  <a:srgbClr val="404040"/>
                </a:solidFill>
                <a:latin typeface="Tahoma"/>
                <a:cs typeface="Tahoma"/>
              </a:rPr>
              <a:t>н</a:t>
            </a:r>
            <a:r>
              <a:rPr lang="ru-RU" b="1" spc="204" dirty="0">
                <a:solidFill>
                  <a:srgbClr val="404040"/>
                </a:solidFill>
                <a:latin typeface="Tahoma"/>
                <a:cs typeface="Tahoma"/>
              </a:rPr>
              <a:t>но</a:t>
            </a:r>
            <a:r>
              <a:rPr lang="ru-RU" b="1" spc="185" dirty="0">
                <a:solidFill>
                  <a:srgbClr val="404040"/>
                </a:solidFill>
                <a:latin typeface="Tahoma"/>
                <a:cs typeface="Tahoma"/>
              </a:rPr>
              <a:t>с</a:t>
            </a:r>
            <a:r>
              <a:rPr lang="ru-RU" b="1" spc="-150" dirty="0">
                <a:solidFill>
                  <a:srgbClr val="404040"/>
                </a:solidFill>
                <a:latin typeface="Tahoma"/>
                <a:cs typeface="Tahoma"/>
              </a:rPr>
              <a:t>т</a:t>
            </a:r>
            <a:r>
              <a:rPr lang="ru-RU" b="1" spc="-55" dirty="0">
                <a:solidFill>
                  <a:srgbClr val="404040"/>
                </a:solidFill>
                <a:latin typeface="Tahoma"/>
                <a:cs typeface="Tahoma"/>
              </a:rPr>
              <a:t>ь</a:t>
            </a:r>
            <a:r>
              <a:rPr lang="ru-RU" b="1" spc="-14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b="1" spc="204" dirty="0">
                <a:solidFill>
                  <a:srgbClr val="404040"/>
                </a:solidFill>
                <a:latin typeface="Tahoma"/>
                <a:cs typeface="Tahoma"/>
              </a:rPr>
              <a:t>о</a:t>
            </a:r>
            <a:r>
              <a:rPr lang="ru-RU" b="1" spc="195" dirty="0">
                <a:solidFill>
                  <a:srgbClr val="404040"/>
                </a:solidFill>
                <a:latin typeface="Tahoma"/>
                <a:cs typeface="Tahoma"/>
              </a:rPr>
              <a:t>б</a:t>
            </a:r>
            <a:r>
              <a:rPr lang="ru-RU" b="1" spc="60" dirty="0">
                <a:solidFill>
                  <a:srgbClr val="404040"/>
                </a:solidFill>
                <a:latin typeface="Tahoma"/>
                <a:cs typeface="Tahoma"/>
              </a:rPr>
              <a:t>ъ</a:t>
            </a:r>
            <a:r>
              <a:rPr lang="ru-RU" b="1" spc="65" dirty="0">
                <a:solidFill>
                  <a:srgbClr val="404040"/>
                </a:solidFill>
                <a:latin typeface="Tahoma"/>
                <a:cs typeface="Tahoma"/>
              </a:rPr>
              <a:t>е</a:t>
            </a:r>
            <a:r>
              <a:rPr lang="ru-RU" b="1" spc="10" dirty="0">
                <a:solidFill>
                  <a:srgbClr val="404040"/>
                </a:solidFill>
                <a:latin typeface="Tahoma"/>
                <a:cs typeface="Tahoma"/>
              </a:rPr>
              <a:t>к</a:t>
            </a:r>
            <a:r>
              <a:rPr lang="ru-RU" b="1" spc="-150" dirty="0">
                <a:solidFill>
                  <a:srgbClr val="404040"/>
                </a:solidFill>
                <a:latin typeface="Tahoma"/>
                <a:cs typeface="Tahoma"/>
              </a:rPr>
              <a:t>т</a:t>
            </a:r>
            <a:r>
              <a:rPr lang="ru-RU" b="1" spc="45" dirty="0">
                <a:solidFill>
                  <a:srgbClr val="404040"/>
                </a:solidFill>
                <a:latin typeface="Tahoma"/>
                <a:cs typeface="Tahoma"/>
              </a:rPr>
              <a:t>ов</a:t>
            </a:r>
            <a:r>
              <a:rPr lang="ru-RU" b="1" spc="-9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b="1" spc="140" dirty="0">
                <a:solidFill>
                  <a:srgbClr val="404040"/>
                </a:solidFill>
                <a:latin typeface="Tahoma"/>
                <a:cs typeface="Tahoma"/>
              </a:rPr>
              <a:t>не</a:t>
            </a:r>
            <a:r>
              <a:rPr lang="ru-RU" b="1" spc="70" dirty="0">
                <a:solidFill>
                  <a:srgbClr val="404040"/>
                </a:solidFill>
                <a:latin typeface="Tahoma"/>
                <a:cs typeface="Tahoma"/>
              </a:rPr>
              <a:t>д</a:t>
            </a:r>
            <a:r>
              <a:rPr lang="ru-RU" b="1" spc="-5" dirty="0">
                <a:solidFill>
                  <a:srgbClr val="404040"/>
                </a:solidFill>
                <a:latin typeface="Tahoma"/>
                <a:cs typeface="Tahoma"/>
              </a:rPr>
              <a:t>в</a:t>
            </a:r>
            <a:r>
              <a:rPr lang="ru-RU" b="1" spc="-15" dirty="0">
                <a:solidFill>
                  <a:srgbClr val="404040"/>
                </a:solidFill>
                <a:latin typeface="Tahoma"/>
                <a:cs typeface="Tahoma"/>
              </a:rPr>
              <a:t>и</a:t>
            </a:r>
            <a:r>
              <a:rPr lang="ru-RU" b="1" spc="70" dirty="0">
                <a:solidFill>
                  <a:srgbClr val="404040"/>
                </a:solidFill>
                <a:latin typeface="Tahoma"/>
                <a:cs typeface="Tahoma"/>
              </a:rPr>
              <a:t>ж</a:t>
            </a:r>
            <a:r>
              <a:rPr lang="ru-RU" b="1" spc="245" dirty="0">
                <a:solidFill>
                  <a:srgbClr val="404040"/>
                </a:solidFill>
                <a:latin typeface="Tahoma"/>
                <a:cs typeface="Tahoma"/>
              </a:rPr>
              <a:t>им</a:t>
            </a:r>
            <a:r>
              <a:rPr lang="ru-RU" b="1" spc="215" dirty="0">
                <a:solidFill>
                  <a:srgbClr val="404040"/>
                </a:solidFill>
                <a:latin typeface="Tahoma"/>
                <a:cs typeface="Tahoma"/>
              </a:rPr>
              <a:t>о</a:t>
            </a:r>
            <a:r>
              <a:rPr lang="ru-RU" b="1" spc="50" dirty="0">
                <a:solidFill>
                  <a:srgbClr val="404040"/>
                </a:solidFill>
                <a:latin typeface="Tahoma"/>
                <a:cs typeface="Tahoma"/>
              </a:rPr>
              <a:t>го</a:t>
            </a:r>
            <a:r>
              <a:rPr lang="ru-RU" b="1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b="1" spc="204" dirty="0">
                <a:solidFill>
                  <a:srgbClr val="404040"/>
                </a:solidFill>
                <a:latin typeface="Tahoma"/>
                <a:cs typeface="Tahoma"/>
              </a:rPr>
              <a:t>им</a:t>
            </a:r>
            <a:r>
              <a:rPr lang="ru-RU" b="1" spc="160" dirty="0">
                <a:solidFill>
                  <a:srgbClr val="404040"/>
                </a:solidFill>
                <a:latin typeface="Tahoma"/>
                <a:cs typeface="Tahoma"/>
              </a:rPr>
              <a:t>у</a:t>
            </a:r>
            <a:r>
              <a:rPr lang="ru-RU" b="1" spc="345" dirty="0">
                <a:solidFill>
                  <a:srgbClr val="404040"/>
                </a:solidFill>
                <a:latin typeface="Tahoma"/>
                <a:cs typeface="Tahoma"/>
              </a:rPr>
              <a:t>ще</a:t>
            </a:r>
            <a:r>
              <a:rPr lang="ru-RU" b="1" spc="250" dirty="0">
                <a:solidFill>
                  <a:srgbClr val="404040"/>
                </a:solidFill>
                <a:latin typeface="Tahoma"/>
                <a:cs typeface="Tahoma"/>
              </a:rPr>
              <a:t>с</a:t>
            </a:r>
            <a:r>
              <a:rPr lang="ru-RU" b="1" spc="-150" dirty="0">
                <a:solidFill>
                  <a:srgbClr val="404040"/>
                </a:solidFill>
                <a:latin typeface="Tahoma"/>
                <a:cs typeface="Tahoma"/>
              </a:rPr>
              <a:t>т</a:t>
            </a:r>
            <a:r>
              <a:rPr lang="ru-RU" b="1" spc="90" dirty="0">
                <a:solidFill>
                  <a:srgbClr val="404040"/>
                </a:solidFill>
                <a:latin typeface="Tahoma"/>
                <a:cs typeface="Tahoma"/>
              </a:rPr>
              <a:t>в</a:t>
            </a:r>
            <a:r>
              <a:rPr lang="ru-RU" b="1" spc="80" dirty="0">
                <a:solidFill>
                  <a:srgbClr val="404040"/>
                </a:solidFill>
                <a:latin typeface="Tahoma"/>
                <a:cs typeface="Tahoma"/>
              </a:rPr>
              <a:t>а</a:t>
            </a:r>
            <a:r>
              <a:rPr lang="ru-RU" b="1" spc="-140" dirty="0">
                <a:solidFill>
                  <a:srgbClr val="404040"/>
                </a:solidFill>
                <a:latin typeface="Tahoma"/>
                <a:cs typeface="Tahoma"/>
              </a:rPr>
              <a:t>;</a:t>
            </a:r>
            <a:endParaRPr lang="ru-RU" b="1" dirty="0">
              <a:latin typeface="Tahoma"/>
              <a:cs typeface="Tahoma"/>
            </a:endParaRPr>
          </a:p>
          <a:p>
            <a:pPr marL="35560">
              <a:lnSpc>
                <a:spcPct val="100000"/>
              </a:lnSpc>
              <a:spcBef>
                <a:spcPts val="790"/>
              </a:spcBef>
              <a:tabLst>
                <a:tab pos="380365" algn="l"/>
              </a:tabLst>
            </a:pPr>
            <a:r>
              <a:rPr lang="ru-RU" spc="204" dirty="0">
                <a:solidFill>
                  <a:srgbClr val="404040"/>
                </a:solidFill>
                <a:latin typeface="Tahoma"/>
                <a:cs typeface="Tahoma"/>
              </a:rPr>
              <a:t>м)</a:t>
            </a:r>
            <a:r>
              <a:rPr lang="ru-RU" spc="-8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pc="65" dirty="0">
                <a:solidFill>
                  <a:srgbClr val="404040"/>
                </a:solidFill>
                <a:latin typeface="Tahoma"/>
                <a:cs typeface="Tahoma"/>
              </a:rPr>
              <a:t>закупки</a:t>
            </a:r>
            <a:r>
              <a:rPr lang="ru-RU" spc="-13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pc="114" dirty="0">
                <a:solidFill>
                  <a:srgbClr val="404040"/>
                </a:solidFill>
                <a:latin typeface="Tahoma"/>
                <a:cs typeface="Tahoma"/>
              </a:rPr>
              <a:t>энергоносителей;</a:t>
            </a:r>
            <a:endParaRPr lang="ru-RU" dirty="0">
              <a:latin typeface="Tahoma"/>
              <a:cs typeface="Tahoma"/>
            </a:endParaRPr>
          </a:p>
          <a:p>
            <a:pPr marL="35560">
              <a:lnSpc>
                <a:spcPts val="2050"/>
              </a:lnSpc>
              <a:spcBef>
                <a:spcPts val="795"/>
              </a:spcBef>
              <a:tabLst>
                <a:tab pos="380365" algn="l"/>
              </a:tabLst>
            </a:pPr>
            <a:r>
              <a:rPr lang="ru-RU" spc="15" dirty="0">
                <a:solidFill>
                  <a:srgbClr val="404040"/>
                </a:solidFill>
                <a:latin typeface="Tahoma"/>
                <a:cs typeface="Tahoma"/>
              </a:rPr>
              <a:t>н)</a:t>
            </a:r>
            <a:r>
              <a:rPr lang="ru-RU" spc="-8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pc="65" dirty="0">
                <a:solidFill>
                  <a:srgbClr val="404040"/>
                </a:solidFill>
                <a:latin typeface="Tahoma"/>
                <a:cs typeface="Tahoma"/>
              </a:rPr>
              <a:t>закупки</a:t>
            </a:r>
            <a:r>
              <a:rPr lang="ru-RU" spc="-9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pc="70" dirty="0">
                <a:solidFill>
                  <a:srgbClr val="404040"/>
                </a:solidFill>
                <a:latin typeface="Tahoma"/>
                <a:cs typeface="Tahoma"/>
              </a:rPr>
              <a:t>услуг</a:t>
            </a:r>
            <a:r>
              <a:rPr lang="ru-RU" spc="-9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pc="40" dirty="0">
                <a:solidFill>
                  <a:srgbClr val="404040"/>
                </a:solidFill>
                <a:latin typeface="Tahoma"/>
                <a:cs typeface="Tahoma"/>
              </a:rPr>
              <a:t>добычи,</a:t>
            </a:r>
            <a:r>
              <a:rPr lang="ru-RU" spc="-1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pc="75" dirty="0">
                <a:solidFill>
                  <a:srgbClr val="404040"/>
                </a:solidFill>
                <a:latin typeface="Tahoma"/>
                <a:cs typeface="Tahoma"/>
              </a:rPr>
              <a:t>хранения,</a:t>
            </a:r>
            <a:r>
              <a:rPr lang="ru-RU" spc="-8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pc="35" dirty="0">
                <a:solidFill>
                  <a:srgbClr val="404040"/>
                </a:solidFill>
                <a:latin typeface="Tahoma"/>
                <a:cs typeface="Tahoma"/>
              </a:rPr>
              <a:t>отгрузки</a:t>
            </a:r>
            <a:r>
              <a:rPr lang="ru-RU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pc="80" dirty="0">
                <a:solidFill>
                  <a:srgbClr val="404040"/>
                </a:solidFill>
                <a:latin typeface="Tahoma"/>
                <a:cs typeface="Tahoma"/>
              </a:rPr>
              <a:t>(перевалки)</a:t>
            </a:r>
            <a:r>
              <a:rPr lang="ru-RU" spc="-3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pc="90" dirty="0">
                <a:solidFill>
                  <a:srgbClr val="404040"/>
                </a:solidFill>
                <a:latin typeface="Tahoma"/>
                <a:cs typeface="Tahoma"/>
              </a:rPr>
              <a:t>и</a:t>
            </a:r>
            <a:r>
              <a:rPr lang="ru-RU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pc="145" dirty="0">
                <a:solidFill>
                  <a:srgbClr val="404040"/>
                </a:solidFill>
                <a:latin typeface="Tahoma"/>
                <a:cs typeface="Tahoma"/>
              </a:rPr>
              <a:t>переработки</a:t>
            </a:r>
            <a:endParaRPr lang="ru-RU" dirty="0">
              <a:latin typeface="Tahoma"/>
              <a:cs typeface="Tahoma"/>
            </a:endParaRPr>
          </a:p>
          <a:p>
            <a:pPr marL="380365">
              <a:lnSpc>
                <a:spcPts val="2050"/>
              </a:lnSpc>
            </a:pPr>
            <a:r>
              <a:rPr lang="ru-RU" spc="114" dirty="0">
                <a:solidFill>
                  <a:srgbClr val="404040"/>
                </a:solidFill>
                <a:latin typeface="Tahoma"/>
                <a:cs typeface="Tahoma"/>
              </a:rPr>
              <a:t>энергоносителей;</a:t>
            </a:r>
            <a:endParaRPr lang="ru-RU" dirty="0">
              <a:latin typeface="Tahoma"/>
              <a:cs typeface="Tahoma"/>
            </a:endParaRPr>
          </a:p>
          <a:p>
            <a:pPr marL="380365" marR="1513205" indent="-344805">
              <a:lnSpc>
                <a:spcPts val="1939"/>
              </a:lnSpc>
              <a:spcBef>
                <a:spcPts val="1019"/>
              </a:spcBef>
              <a:tabLst>
                <a:tab pos="380365" algn="l"/>
              </a:tabLst>
            </a:pPr>
            <a:r>
              <a:rPr lang="ru-RU" spc="85" dirty="0">
                <a:solidFill>
                  <a:srgbClr val="404040"/>
                </a:solidFill>
                <a:latin typeface="Tahoma"/>
                <a:cs typeface="Tahoma"/>
              </a:rPr>
              <a:t>о)</a:t>
            </a:r>
            <a:r>
              <a:rPr lang="ru-RU" spc="-8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pc="65" dirty="0">
                <a:solidFill>
                  <a:srgbClr val="404040"/>
                </a:solidFill>
                <a:latin typeface="Tahoma"/>
                <a:cs typeface="Tahoma"/>
              </a:rPr>
              <a:t>закупки</a:t>
            </a:r>
            <a:r>
              <a:rPr lang="ru-RU" spc="-8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pc="70" dirty="0">
                <a:solidFill>
                  <a:srgbClr val="404040"/>
                </a:solidFill>
                <a:latin typeface="Tahoma"/>
                <a:cs typeface="Tahoma"/>
              </a:rPr>
              <a:t>подвижного</a:t>
            </a:r>
            <a:r>
              <a:rPr lang="ru-RU" spc="-6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pc="170" dirty="0">
                <a:solidFill>
                  <a:srgbClr val="404040"/>
                </a:solidFill>
                <a:latin typeface="Tahoma"/>
                <a:cs typeface="Tahoma"/>
              </a:rPr>
              <a:t>состава</a:t>
            </a:r>
            <a:r>
              <a:rPr lang="ru-RU" spc="-11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pc="90" dirty="0">
                <a:solidFill>
                  <a:srgbClr val="404040"/>
                </a:solidFill>
                <a:latin typeface="Tahoma"/>
                <a:cs typeface="Tahoma"/>
              </a:rPr>
              <a:t>и</a:t>
            </a:r>
            <a:r>
              <a:rPr lang="ru-RU" spc="-4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pc="145" dirty="0">
                <a:solidFill>
                  <a:srgbClr val="404040"/>
                </a:solidFill>
                <a:latin typeface="Tahoma"/>
                <a:cs typeface="Tahoma"/>
              </a:rPr>
              <a:t>материалов</a:t>
            </a:r>
            <a:r>
              <a:rPr lang="ru-RU" spc="-9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pc="90" dirty="0">
                <a:solidFill>
                  <a:srgbClr val="404040"/>
                </a:solidFill>
                <a:latin typeface="Tahoma"/>
                <a:cs typeface="Tahoma"/>
              </a:rPr>
              <a:t>верхнего</a:t>
            </a:r>
            <a:r>
              <a:rPr lang="ru-RU" spc="-6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pc="100" dirty="0">
                <a:solidFill>
                  <a:srgbClr val="404040"/>
                </a:solidFill>
                <a:latin typeface="Tahoma"/>
                <a:cs typeface="Tahoma"/>
              </a:rPr>
              <a:t>строения </a:t>
            </a:r>
            <a:r>
              <a:rPr lang="ru-RU" spc="-54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pc="114" dirty="0">
                <a:solidFill>
                  <a:srgbClr val="404040"/>
                </a:solidFill>
                <a:latin typeface="Tahoma"/>
                <a:cs typeface="Tahoma"/>
              </a:rPr>
              <a:t>железнодорожного</a:t>
            </a:r>
            <a:r>
              <a:rPr lang="ru-RU" spc="-9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pc="-20" dirty="0">
                <a:solidFill>
                  <a:srgbClr val="404040"/>
                </a:solidFill>
                <a:latin typeface="Tahoma"/>
                <a:cs typeface="Tahoma"/>
              </a:rPr>
              <a:t>пути;</a:t>
            </a:r>
            <a:endParaRPr lang="ru-RU" dirty="0">
              <a:latin typeface="Tahoma"/>
              <a:cs typeface="Tahoma"/>
            </a:endParaRPr>
          </a:p>
          <a:p>
            <a:pPr marL="380365" marR="5080" indent="-344805">
              <a:lnSpc>
                <a:spcPct val="90000"/>
              </a:lnSpc>
              <a:spcBef>
                <a:spcPts val="985"/>
              </a:spcBef>
              <a:tabLst>
                <a:tab pos="380365" algn="l"/>
              </a:tabLst>
            </a:pPr>
            <a:r>
              <a:rPr lang="ru-RU" spc="15" dirty="0">
                <a:solidFill>
                  <a:srgbClr val="404040"/>
                </a:solidFill>
                <a:latin typeface="Tahoma"/>
                <a:cs typeface="Tahoma"/>
              </a:rPr>
              <a:t>п) </a:t>
            </a:r>
            <a:r>
              <a:rPr lang="ru-RU" spc="65" dirty="0">
                <a:solidFill>
                  <a:srgbClr val="404040"/>
                </a:solidFill>
                <a:latin typeface="Tahoma"/>
                <a:cs typeface="Tahoma"/>
              </a:rPr>
              <a:t>закупки </a:t>
            </a:r>
            <a:r>
              <a:rPr lang="ru-RU" spc="40" dirty="0">
                <a:solidFill>
                  <a:srgbClr val="404040"/>
                </a:solidFill>
                <a:latin typeface="Tahoma"/>
                <a:cs typeface="Tahoma"/>
              </a:rPr>
              <a:t>результатов </a:t>
            </a:r>
            <a:r>
              <a:rPr lang="ru-RU" spc="55" dirty="0">
                <a:solidFill>
                  <a:srgbClr val="404040"/>
                </a:solidFill>
                <a:latin typeface="Tahoma"/>
                <a:cs typeface="Tahoma"/>
              </a:rPr>
              <a:t>интеллектуальной деятельности </a:t>
            </a:r>
            <a:r>
              <a:rPr lang="ru-RU" spc="65" dirty="0">
                <a:solidFill>
                  <a:srgbClr val="404040"/>
                </a:solidFill>
                <a:latin typeface="Tahoma"/>
                <a:cs typeface="Tahoma"/>
              </a:rPr>
              <a:t>у </a:t>
            </a:r>
            <a:r>
              <a:rPr lang="ru-RU" spc="135" dirty="0">
                <a:solidFill>
                  <a:srgbClr val="404040"/>
                </a:solidFill>
                <a:latin typeface="Tahoma"/>
                <a:cs typeface="Tahoma"/>
              </a:rPr>
              <a:t>поставщика </a:t>
            </a:r>
            <a:r>
              <a:rPr lang="ru-RU" spc="14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pc="45" dirty="0">
                <a:solidFill>
                  <a:srgbClr val="404040"/>
                </a:solidFill>
                <a:latin typeface="Tahoma"/>
                <a:cs typeface="Tahoma"/>
              </a:rPr>
              <a:t>(исполнителя, подрядчика), </a:t>
            </a:r>
            <a:r>
              <a:rPr lang="ru-RU" spc="170" dirty="0">
                <a:solidFill>
                  <a:srgbClr val="404040"/>
                </a:solidFill>
                <a:latin typeface="Tahoma"/>
                <a:cs typeface="Tahoma"/>
              </a:rPr>
              <a:t>обладающего </a:t>
            </a:r>
            <a:r>
              <a:rPr lang="ru-RU" spc="65" dirty="0">
                <a:solidFill>
                  <a:srgbClr val="404040"/>
                </a:solidFill>
                <a:latin typeface="Tahoma"/>
                <a:cs typeface="Tahoma"/>
              </a:rPr>
              <a:t>исключительным </a:t>
            </a:r>
            <a:r>
              <a:rPr lang="ru-RU" spc="180" dirty="0">
                <a:solidFill>
                  <a:srgbClr val="404040"/>
                </a:solidFill>
                <a:latin typeface="Tahoma"/>
                <a:cs typeface="Tahoma"/>
              </a:rPr>
              <a:t>правом </a:t>
            </a:r>
            <a:r>
              <a:rPr lang="ru-RU" spc="165" dirty="0">
                <a:solidFill>
                  <a:srgbClr val="404040"/>
                </a:solidFill>
                <a:latin typeface="Tahoma"/>
                <a:cs typeface="Tahoma"/>
              </a:rPr>
              <a:t>на </a:t>
            </a:r>
            <a:r>
              <a:rPr lang="ru-RU" spc="17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pc="40" dirty="0">
                <a:solidFill>
                  <a:srgbClr val="404040"/>
                </a:solidFill>
                <a:latin typeface="Tahoma"/>
                <a:cs typeface="Tahoma"/>
              </a:rPr>
              <a:t>результат</a:t>
            </a:r>
            <a:r>
              <a:rPr lang="ru-RU" spc="-7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pc="55" dirty="0">
                <a:solidFill>
                  <a:srgbClr val="404040"/>
                </a:solidFill>
                <a:latin typeface="Tahoma"/>
                <a:cs typeface="Tahoma"/>
              </a:rPr>
              <a:t>интеллектуальной</a:t>
            </a:r>
            <a:r>
              <a:rPr lang="ru-RU" spc="-10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pc="55" dirty="0">
                <a:solidFill>
                  <a:srgbClr val="404040"/>
                </a:solidFill>
                <a:latin typeface="Tahoma"/>
                <a:cs typeface="Tahoma"/>
              </a:rPr>
              <a:t>деятельности</a:t>
            </a:r>
            <a:r>
              <a:rPr lang="ru-RU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pc="60" dirty="0">
                <a:solidFill>
                  <a:srgbClr val="404040"/>
                </a:solidFill>
                <a:latin typeface="Tahoma"/>
                <a:cs typeface="Tahoma"/>
              </a:rPr>
              <a:t>или</a:t>
            </a:r>
            <a:r>
              <a:rPr lang="ru-RU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pc="175" dirty="0">
                <a:solidFill>
                  <a:srgbClr val="404040"/>
                </a:solidFill>
                <a:latin typeface="Tahoma"/>
                <a:cs typeface="Tahoma"/>
              </a:rPr>
              <a:t>на</a:t>
            </a:r>
            <a:r>
              <a:rPr lang="ru-RU" spc="-6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pc="140" dirty="0">
                <a:solidFill>
                  <a:srgbClr val="404040"/>
                </a:solidFill>
                <a:latin typeface="Tahoma"/>
                <a:cs typeface="Tahoma"/>
              </a:rPr>
              <a:t>средство</a:t>
            </a:r>
            <a:r>
              <a:rPr lang="ru-RU" spc="-10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pc="75" dirty="0">
                <a:solidFill>
                  <a:srgbClr val="404040"/>
                </a:solidFill>
                <a:latin typeface="Tahoma"/>
                <a:cs typeface="Tahoma"/>
              </a:rPr>
              <a:t>индивидуализации, </a:t>
            </a:r>
            <a:r>
              <a:rPr lang="ru-RU" spc="-54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pc="125" dirty="0">
                <a:solidFill>
                  <a:srgbClr val="404040"/>
                </a:solidFill>
                <a:latin typeface="Tahoma"/>
                <a:cs typeface="Tahoma"/>
              </a:rPr>
              <a:t>удостоверенным</a:t>
            </a:r>
            <a:r>
              <a:rPr lang="ru-RU" spc="-9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pc="135" dirty="0">
                <a:solidFill>
                  <a:srgbClr val="404040"/>
                </a:solidFill>
                <a:latin typeface="Tahoma"/>
                <a:cs typeface="Tahoma"/>
              </a:rPr>
              <a:t>правоустанавливающим</a:t>
            </a:r>
            <a:r>
              <a:rPr lang="ru-RU" spc="-8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pc="125" dirty="0">
                <a:solidFill>
                  <a:srgbClr val="404040"/>
                </a:solidFill>
                <a:latin typeface="Tahoma"/>
                <a:cs typeface="Tahoma"/>
              </a:rPr>
              <a:t>документом;</a:t>
            </a:r>
            <a:endParaRPr lang="ru-RU" dirty="0">
              <a:latin typeface="Tahoma"/>
              <a:cs typeface="Tahoma"/>
            </a:endParaRPr>
          </a:p>
          <a:p>
            <a:pPr marL="35560">
              <a:lnSpc>
                <a:spcPct val="100000"/>
              </a:lnSpc>
              <a:spcBef>
                <a:spcPts val="790"/>
              </a:spcBef>
              <a:tabLst>
                <a:tab pos="380365" algn="l"/>
              </a:tabLst>
            </a:pPr>
            <a:r>
              <a:rPr lang="ru-RU" spc="100" dirty="0">
                <a:solidFill>
                  <a:srgbClr val="404040"/>
                </a:solidFill>
                <a:latin typeface="Tahoma"/>
                <a:cs typeface="Tahoma"/>
              </a:rPr>
              <a:t>р)</a:t>
            </a:r>
            <a:r>
              <a:rPr lang="ru-RU" spc="-9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pc="65" dirty="0">
                <a:solidFill>
                  <a:srgbClr val="404040"/>
                </a:solidFill>
                <a:latin typeface="Tahoma"/>
                <a:cs typeface="Tahoma"/>
              </a:rPr>
              <a:t>закупки</a:t>
            </a:r>
            <a:r>
              <a:rPr lang="ru-RU" spc="-8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pc="70" dirty="0">
                <a:solidFill>
                  <a:srgbClr val="404040"/>
                </a:solidFill>
                <a:latin typeface="Tahoma"/>
                <a:cs typeface="Tahoma"/>
              </a:rPr>
              <a:t>услуг</a:t>
            </a:r>
            <a:r>
              <a:rPr lang="ru-RU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pc="-105" dirty="0">
                <a:solidFill>
                  <a:srgbClr val="404040"/>
                </a:solidFill>
                <a:latin typeface="Tahoma"/>
                <a:cs typeface="Tahoma"/>
              </a:rPr>
              <a:t>в</a:t>
            </a:r>
            <a:r>
              <a:rPr lang="ru-RU" spc="-8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pc="135" dirty="0">
                <a:solidFill>
                  <a:srgbClr val="404040"/>
                </a:solidFill>
                <a:latin typeface="Tahoma"/>
                <a:cs typeface="Tahoma"/>
              </a:rPr>
              <a:t>области</a:t>
            </a:r>
            <a:r>
              <a:rPr lang="ru-RU" spc="-8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pc="50" dirty="0">
                <a:solidFill>
                  <a:srgbClr val="404040"/>
                </a:solidFill>
                <a:latin typeface="Tahoma"/>
                <a:cs typeface="Tahoma"/>
              </a:rPr>
              <a:t>воздушных</a:t>
            </a:r>
            <a:r>
              <a:rPr lang="ru-RU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pc="110" dirty="0">
                <a:solidFill>
                  <a:srgbClr val="404040"/>
                </a:solidFill>
                <a:latin typeface="Tahoma"/>
                <a:cs typeface="Tahoma"/>
              </a:rPr>
              <a:t>перевозок</a:t>
            </a:r>
            <a:r>
              <a:rPr lang="ru-RU" spc="-7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pc="95" dirty="0">
                <a:solidFill>
                  <a:srgbClr val="404040"/>
                </a:solidFill>
                <a:latin typeface="Tahoma"/>
                <a:cs typeface="Tahoma"/>
              </a:rPr>
              <a:t>и</a:t>
            </a:r>
            <a:r>
              <a:rPr lang="ru-RU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pc="90" dirty="0">
                <a:solidFill>
                  <a:srgbClr val="404040"/>
                </a:solidFill>
                <a:latin typeface="Tahoma"/>
                <a:cs typeface="Tahoma"/>
              </a:rPr>
              <a:t>авиационных</a:t>
            </a:r>
            <a:r>
              <a:rPr lang="ru-RU" spc="-4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pc="100" dirty="0">
                <a:solidFill>
                  <a:srgbClr val="404040"/>
                </a:solidFill>
                <a:latin typeface="Tahoma"/>
                <a:cs typeface="Tahoma"/>
              </a:rPr>
              <a:t>работ;</a:t>
            </a:r>
            <a:endParaRPr lang="ru-RU" dirty="0">
              <a:latin typeface="Tahoma"/>
              <a:cs typeface="Tahoma"/>
            </a:endParaRPr>
          </a:p>
          <a:p>
            <a:pPr marL="35560">
              <a:lnSpc>
                <a:spcPts val="2050"/>
              </a:lnSpc>
              <a:spcBef>
                <a:spcPts val="770"/>
              </a:spcBef>
              <a:tabLst>
                <a:tab pos="380365" algn="l"/>
              </a:tabLst>
            </a:pPr>
            <a:r>
              <a:rPr lang="ru-RU" spc="155" dirty="0">
                <a:solidFill>
                  <a:srgbClr val="404040"/>
                </a:solidFill>
                <a:latin typeface="Tahoma"/>
                <a:cs typeface="Tahoma"/>
              </a:rPr>
              <a:t>с)</a:t>
            </a:r>
            <a:r>
              <a:rPr lang="ru-RU" spc="-8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pc="65" dirty="0">
                <a:solidFill>
                  <a:srgbClr val="404040"/>
                </a:solidFill>
                <a:latin typeface="Tahoma"/>
                <a:cs typeface="Tahoma"/>
              </a:rPr>
              <a:t>закупки</a:t>
            </a:r>
            <a:r>
              <a:rPr lang="ru-RU" spc="-8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pc="85" dirty="0">
                <a:solidFill>
                  <a:srgbClr val="404040"/>
                </a:solidFill>
                <a:latin typeface="Tahoma"/>
                <a:cs typeface="Tahoma"/>
              </a:rPr>
              <a:t>труб</a:t>
            </a:r>
            <a:r>
              <a:rPr lang="ru-RU" spc="-9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pc="114" dirty="0">
                <a:solidFill>
                  <a:srgbClr val="404040"/>
                </a:solidFill>
                <a:latin typeface="Tahoma"/>
                <a:cs typeface="Tahoma"/>
              </a:rPr>
              <a:t>большого</a:t>
            </a:r>
            <a:r>
              <a:rPr lang="ru-RU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pc="155" dirty="0">
                <a:solidFill>
                  <a:srgbClr val="404040"/>
                </a:solidFill>
                <a:latin typeface="Tahoma"/>
                <a:cs typeface="Tahoma"/>
              </a:rPr>
              <a:t>диаметра,</a:t>
            </a:r>
            <a:r>
              <a:rPr lang="ru-RU" spc="-5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pc="100" dirty="0">
                <a:solidFill>
                  <a:srgbClr val="404040"/>
                </a:solidFill>
                <a:latin typeface="Tahoma"/>
                <a:cs typeface="Tahoma"/>
              </a:rPr>
              <a:t>используемых</a:t>
            </a:r>
            <a:r>
              <a:rPr lang="ru-RU" spc="-6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pc="125" dirty="0">
                <a:solidFill>
                  <a:srgbClr val="404040"/>
                </a:solidFill>
                <a:latin typeface="Tahoma"/>
                <a:cs typeface="Tahoma"/>
              </a:rPr>
              <a:t>при</a:t>
            </a:r>
            <a:r>
              <a:rPr lang="ru-RU" spc="-6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pc="75" dirty="0">
                <a:solidFill>
                  <a:srgbClr val="404040"/>
                </a:solidFill>
                <a:latin typeface="Tahoma"/>
                <a:cs typeface="Tahoma"/>
              </a:rPr>
              <a:t>строительстве</a:t>
            </a:r>
            <a:endParaRPr lang="ru-RU" dirty="0">
              <a:latin typeface="Tahoma"/>
              <a:cs typeface="Tahoma"/>
            </a:endParaRPr>
          </a:p>
          <a:p>
            <a:pPr marL="380365">
              <a:lnSpc>
                <a:spcPts val="2050"/>
              </a:lnSpc>
            </a:pPr>
            <a:r>
              <a:rPr lang="ru-RU" spc="100" dirty="0">
                <a:solidFill>
                  <a:srgbClr val="404040"/>
                </a:solidFill>
                <a:latin typeface="Tahoma"/>
                <a:cs typeface="Tahoma"/>
              </a:rPr>
              <a:t>магистральных</a:t>
            </a:r>
            <a:r>
              <a:rPr lang="ru-RU" spc="-7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pc="130" dirty="0">
                <a:solidFill>
                  <a:srgbClr val="404040"/>
                </a:solidFill>
                <a:latin typeface="Tahoma"/>
                <a:cs typeface="Tahoma"/>
              </a:rPr>
              <a:t>нефтепроводов</a:t>
            </a:r>
            <a:r>
              <a:rPr lang="ru-RU" spc="-9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pc="95" dirty="0">
                <a:solidFill>
                  <a:srgbClr val="404040"/>
                </a:solidFill>
                <a:latin typeface="Tahoma"/>
                <a:cs typeface="Tahoma"/>
              </a:rPr>
              <a:t>и</a:t>
            </a:r>
            <a:r>
              <a:rPr lang="ru-RU" spc="-8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pc="100" dirty="0">
                <a:solidFill>
                  <a:srgbClr val="404040"/>
                </a:solidFill>
                <a:latin typeface="Tahoma"/>
                <a:cs typeface="Tahoma"/>
              </a:rPr>
              <a:t>нефтепродуктопроводов;</a:t>
            </a:r>
            <a:endParaRPr lang="ru-RU" dirty="0">
              <a:latin typeface="Tahoma"/>
              <a:cs typeface="Tahoma"/>
            </a:endParaRPr>
          </a:p>
          <a:p>
            <a:pPr marL="380365" marR="556895" indent="-344805">
              <a:lnSpc>
                <a:spcPct val="90100"/>
              </a:lnSpc>
              <a:spcBef>
                <a:spcPts val="1010"/>
              </a:spcBef>
              <a:tabLst>
                <a:tab pos="380365" algn="l"/>
              </a:tabLst>
            </a:pPr>
            <a:r>
              <a:rPr lang="ru-RU" spc="-90" dirty="0">
                <a:solidFill>
                  <a:srgbClr val="404040"/>
                </a:solidFill>
                <a:latin typeface="Tahoma"/>
                <a:cs typeface="Tahoma"/>
              </a:rPr>
              <a:t>т)</a:t>
            </a:r>
            <a:r>
              <a:rPr lang="ru-RU" spc="-8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pc="65" dirty="0">
                <a:solidFill>
                  <a:srgbClr val="404040"/>
                </a:solidFill>
                <a:latin typeface="Tahoma"/>
                <a:cs typeface="Tahoma"/>
              </a:rPr>
              <a:t>закупки</a:t>
            </a:r>
            <a:r>
              <a:rPr lang="ru-RU" spc="-8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pc="60" dirty="0">
                <a:solidFill>
                  <a:srgbClr val="404040"/>
                </a:solidFill>
                <a:latin typeface="Tahoma"/>
                <a:cs typeface="Tahoma"/>
              </a:rPr>
              <a:t>товаров,</a:t>
            </a:r>
            <a:r>
              <a:rPr lang="ru-RU" spc="-8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pc="30" dirty="0">
                <a:solidFill>
                  <a:srgbClr val="404040"/>
                </a:solidFill>
                <a:latin typeface="Tahoma"/>
                <a:cs typeface="Tahoma"/>
              </a:rPr>
              <a:t>являющихся</a:t>
            </a:r>
            <a:r>
              <a:rPr lang="ru-RU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pc="110" dirty="0">
                <a:solidFill>
                  <a:srgbClr val="404040"/>
                </a:solidFill>
                <a:latin typeface="Tahoma"/>
                <a:cs typeface="Tahoma"/>
              </a:rPr>
              <a:t>источником</a:t>
            </a:r>
            <a:r>
              <a:rPr lang="ru-RU" spc="-8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pc="100" dirty="0">
                <a:solidFill>
                  <a:srgbClr val="404040"/>
                </a:solidFill>
                <a:latin typeface="Tahoma"/>
                <a:cs typeface="Tahoma"/>
              </a:rPr>
              <a:t>радиоактивной</a:t>
            </a:r>
            <a:r>
              <a:rPr lang="ru-RU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pc="90" dirty="0">
                <a:solidFill>
                  <a:srgbClr val="404040"/>
                </a:solidFill>
                <a:latin typeface="Tahoma"/>
                <a:cs typeface="Tahoma"/>
              </a:rPr>
              <a:t>и</a:t>
            </a:r>
            <a:r>
              <a:rPr lang="ru-RU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pc="125" dirty="0">
                <a:solidFill>
                  <a:srgbClr val="404040"/>
                </a:solidFill>
                <a:latin typeface="Tahoma"/>
                <a:cs typeface="Tahoma"/>
              </a:rPr>
              <a:t>химической </a:t>
            </a:r>
            <a:r>
              <a:rPr lang="ru-RU" spc="-54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pc="155" dirty="0">
                <a:solidFill>
                  <a:srgbClr val="404040"/>
                </a:solidFill>
                <a:latin typeface="Tahoma"/>
                <a:cs typeface="Tahoma"/>
              </a:rPr>
              <a:t>опасности </a:t>
            </a:r>
            <a:r>
              <a:rPr lang="ru-RU" spc="95" dirty="0">
                <a:solidFill>
                  <a:srgbClr val="404040"/>
                </a:solidFill>
                <a:latin typeface="Tahoma"/>
                <a:cs typeface="Tahoma"/>
              </a:rPr>
              <a:t>и </a:t>
            </a:r>
            <a:r>
              <a:rPr lang="ru-RU" spc="135" dirty="0">
                <a:solidFill>
                  <a:srgbClr val="404040"/>
                </a:solidFill>
                <a:latin typeface="Tahoma"/>
                <a:cs typeface="Tahoma"/>
              </a:rPr>
              <a:t>применяемых </a:t>
            </a:r>
            <a:r>
              <a:rPr lang="ru-RU" spc="-25" dirty="0">
                <a:solidFill>
                  <a:srgbClr val="404040"/>
                </a:solidFill>
                <a:latin typeface="Tahoma"/>
                <a:cs typeface="Tahoma"/>
              </a:rPr>
              <a:t>для </a:t>
            </a:r>
            <a:r>
              <a:rPr lang="ru-RU" spc="75" dirty="0">
                <a:solidFill>
                  <a:srgbClr val="404040"/>
                </a:solidFill>
                <a:latin typeface="Tahoma"/>
                <a:cs typeface="Tahoma"/>
              </a:rPr>
              <a:t>разведки, </a:t>
            </a:r>
            <a:r>
              <a:rPr lang="ru-RU" spc="40" dirty="0">
                <a:solidFill>
                  <a:srgbClr val="404040"/>
                </a:solidFill>
                <a:latin typeface="Tahoma"/>
                <a:cs typeface="Tahoma"/>
              </a:rPr>
              <a:t>добычи, </a:t>
            </a:r>
            <a:r>
              <a:rPr lang="ru-RU" spc="105" dirty="0">
                <a:solidFill>
                  <a:srgbClr val="404040"/>
                </a:solidFill>
                <a:latin typeface="Tahoma"/>
                <a:cs typeface="Tahoma"/>
              </a:rPr>
              <a:t>транспортировки </a:t>
            </a:r>
            <a:r>
              <a:rPr lang="ru-RU" spc="95" dirty="0">
                <a:solidFill>
                  <a:srgbClr val="404040"/>
                </a:solidFill>
                <a:latin typeface="Tahoma"/>
                <a:cs typeface="Tahoma"/>
              </a:rPr>
              <a:t>и </a:t>
            </a:r>
            <a:r>
              <a:rPr lang="ru-RU" spc="10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pc="145" dirty="0">
                <a:solidFill>
                  <a:srgbClr val="404040"/>
                </a:solidFill>
                <a:latin typeface="Tahoma"/>
                <a:cs typeface="Tahoma"/>
              </a:rPr>
              <a:t>переработки</a:t>
            </a:r>
            <a:r>
              <a:rPr lang="ru-RU" spc="-9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pc="160" dirty="0">
                <a:solidFill>
                  <a:srgbClr val="404040"/>
                </a:solidFill>
                <a:latin typeface="Tahoma"/>
                <a:cs typeface="Tahoma"/>
              </a:rPr>
              <a:t>сырой</a:t>
            </a:r>
            <a:r>
              <a:rPr lang="ru-RU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pc="155" dirty="0">
                <a:solidFill>
                  <a:srgbClr val="404040"/>
                </a:solidFill>
                <a:latin typeface="Tahoma"/>
                <a:cs typeface="Tahoma"/>
              </a:rPr>
              <a:t>нефти</a:t>
            </a:r>
            <a:r>
              <a:rPr lang="ru-RU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pc="90" dirty="0">
                <a:solidFill>
                  <a:srgbClr val="404040"/>
                </a:solidFill>
                <a:latin typeface="Tahoma"/>
                <a:cs typeface="Tahoma"/>
              </a:rPr>
              <a:t>и</a:t>
            </a:r>
            <a:r>
              <a:rPr lang="ru-RU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pc="120" dirty="0">
                <a:solidFill>
                  <a:srgbClr val="404040"/>
                </a:solidFill>
                <a:latin typeface="Tahoma"/>
                <a:cs typeface="Tahoma"/>
              </a:rPr>
              <a:t>природного</a:t>
            </a:r>
            <a:r>
              <a:rPr lang="ru-RU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pc="55" dirty="0">
                <a:solidFill>
                  <a:srgbClr val="404040"/>
                </a:solidFill>
                <a:latin typeface="Tahoma"/>
                <a:cs typeface="Tahoma"/>
              </a:rPr>
              <a:t>газа; ……. До Я1 и Я2 и Я3</a:t>
            </a:r>
            <a:endParaRPr lang="ru-RU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2088188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816</TotalTime>
  <Words>2065</Words>
  <Application>Microsoft Office PowerPoint</Application>
  <PresentationFormat>Широкоэкранный</PresentationFormat>
  <Paragraphs>125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Georgia</vt:lpstr>
      <vt:lpstr>Microsoft Sans Serif</vt:lpstr>
      <vt:lpstr>Tahoma</vt:lpstr>
      <vt:lpstr>Times New Roman</vt:lpstr>
      <vt:lpstr>Wingdings</vt:lpstr>
      <vt:lpstr>Тема Office</vt:lpstr>
      <vt:lpstr>Особенности закупок у субъектов малого и среднего предпринимательства в рамках 223-ФЗ с 1.01.2022 г. </vt:lpstr>
      <vt:lpstr>Презентация PowerPoint</vt:lpstr>
      <vt:lpstr>Обязанность проводить закупки у СМиСП с 01.01.2022 (п. 2 ПП)</vt:lpstr>
      <vt:lpstr>Кто относится к СмиСП в рамках закупок по 223-ФЗ</vt:lpstr>
      <vt:lpstr>Размер квоты для закупок у СМиСП (п. 5 ПП 1352)</vt:lpstr>
      <vt:lpstr>Механизмы привлечения СМиСП к закупкам (п. 4 ПП 1352)</vt:lpstr>
      <vt:lpstr>При расчете СГОЗ не учитываются закупки:  (п. 7 ПП 1352)</vt:lpstr>
      <vt:lpstr>При расчете СГОЗ не учитываются закупки:  (п. 7 ПП 1352)</vt:lpstr>
      <vt:lpstr>При расчете СГОЗ не учитываются закупки:  (п. 7 ПП 1352)</vt:lpstr>
      <vt:lpstr>Перечень мероприятий</vt:lpstr>
      <vt:lpstr>Утверждение перечня закупок у СМиСП</vt:lpstr>
      <vt:lpstr>Особенности закупок товаров, работ, услуг, включенных в перечень</vt:lpstr>
      <vt:lpstr>Презентация PowerPoint</vt:lpstr>
      <vt:lpstr>Процедуры проведения закупок у СМСП</vt:lpstr>
      <vt:lpstr>На каких площадках проводятся закупки у СМСП</vt:lpstr>
      <vt:lpstr>Особенности проведения аукциона для СМиСП</vt:lpstr>
      <vt:lpstr>Общие принципы закупок для МСП</vt:lpstr>
      <vt:lpstr>Оплата по договору, заключенному с СМиСП</vt:lpstr>
      <vt:lpstr>Отчетность о закупках у СМиСП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закупок у субъектов малого и среднего предпринимательства в рамках 223-ФЗ с 1.01.2022 г.</dc:title>
  <dc:creator>Гуцелюк Елена Федоровна</dc:creator>
  <cp:lastModifiedBy>Гуцелюк Елена Федоровна</cp:lastModifiedBy>
  <cp:revision>4</cp:revision>
  <dcterms:created xsi:type="dcterms:W3CDTF">2021-12-06T14:52:38Z</dcterms:created>
  <dcterms:modified xsi:type="dcterms:W3CDTF">2022-04-26T14:33:42Z</dcterms:modified>
</cp:coreProperties>
</file>