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Arial Black" panose="020B0A04020102020204" pitchFamily="34" charset="0"/>
      <p:bold r:id="rId12"/>
    </p:embeddedFont>
    <p:embeddedFont>
      <p:font typeface="Inter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70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FF17A3-1FFF-454F-9354-A3FCE12BE4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256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193844" y="2421256"/>
            <a:ext cx="650370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528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Строение Земли</a:t>
            </a:r>
            <a:endParaRPr lang="ru-RU" altLang="ru-RU" sz="528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9475471" y="5151120"/>
            <a:ext cx="419537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160">
                <a:latin typeface="Arial Black" panose="020B0A04020102020204" pitchFamily="34" charset="0"/>
              </a:rPr>
              <a:t>Преподаватель АПП ЮФУ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160">
                <a:latin typeface="Arial Black" panose="020B0A04020102020204" pitchFamily="34" charset="0"/>
              </a:rPr>
              <a:t>Соловьёва А.Ю.</a:t>
            </a:r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5864834" y="6793230"/>
            <a:ext cx="292740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160">
                <a:latin typeface="Arial Black" panose="020B0A04020102020204" pitchFamily="34" charset="0"/>
              </a:rPr>
              <a:t>г. Ростов-на-Дону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160">
                <a:latin typeface="Arial Black" panose="020B0A040201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728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311825"/>
            <a:ext cx="30630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Какая наша планета?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96835" y="938213"/>
            <a:ext cx="8191262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Наша Земля особенная! Она не совсем круглая, как мячик. Представь себе апельсин, который немного приплюснули сверху и </a:t>
            </a:r>
            <a:r>
              <a:rPr lang="en-US" sz="8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снизу</a:t>
            </a:r>
            <a:r>
              <a:rPr lang="en-US" sz="8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ru-RU" sz="8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1400"/>
              </a:lnSpc>
              <a:buNone/>
            </a:pPr>
            <a:r>
              <a:rPr lang="en-US" sz="8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Вот такая форма у нашей планеты!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396835" y="1403152"/>
            <a:ext cx="8191262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Земля — почти шар, немного сплюснутый у полюсов.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96835" y="1624251"/>
            <a:ext cx="8191262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8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Радиус:</a:t>
            </a: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6 371 км (это расстояние от самого центра до поверхности!).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396835" y="1845350"/>
            <a:ext cx="8191262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8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Окружность:</a:t>
            </a: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40 075 км по экватору (самой широкой части Земли).</a:t>
            </a:r>
            <a:endParaRPr lang="en-US" sz="850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52" y="18892"/>
            <a:ext cx="5524106" cy="82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1" y="2564091"/>
            <a:ext cx="5799997" cy="532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33981" y="657582"/>
            <a:ext cx="5035748" cy="578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Мы летим в космосе!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6133981" y="1513403"/>
            <a:ext cx="7848838" cy="591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Ты когда-нибудь задумывался, как быстро мы движемся? Наша планета — это огромный космический корабль, который постоянно летит и крутится!</a:t>
            </a:r>
            <a:endParaRPr lang="en-US" sz="1450" dirty="0"/>
          </a:p>
        </p:txBody>
      </p:sp>
      <p:sp>
        <p:nvSpPr>
          <p:cNvPr id="7" name="Text 3"/>
          <p:cNvSpPr/>
          <p:nvPr/>
        </p:nvSpPr>
        <p:spPr>
          <a:xfrm>
            <a:off x="6133981" y="3099792"/>
            <a:ext cx="3273385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Вращение вокруг своей оси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6133981" y="3499842"/>
            <a:ext cx="7848838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Земля крутится вокруг себя, как волчок! Это движение дарит нам смену дня и ночи.</a:t>
            </a:r>
            <a:endParaRPr lang="en-US" sz="1450" dirty="0"/>
          </a:p>
        </p:txBody>
      </p:sp>
      <p:sp>
        <p:nvSpPr>
          <p:cNvPr id="9" name="Text 5"/>
          <p:cNvSpPr/>
          <p:nvPr/>
        </p:nvSpPr>
        <p:spPr>
          <a:xfrm>
            <a:off x="6133981" y="3906798"/>
            <a:ext cx="7848838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Скорость:</a:t>
            </a: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1 670 км/ч на экваторе.</a:t>
            </a:r>
            <a:endParaRPr lang="en-US" sz="1450" dirty="0"/>
          </a:p>
        </p:txBody>
      </p:sp>
      <p:sp>
        <p:nvSpPr>
          <p:cNvPr id="10" name="Text 6"/>
          <p:cNvSpPr/>
          <p:nvPr/>
        </p:nvSpPr>
        <p:spPr>
          <a:xfrm>
            <a:off x="6133981" y="4313753"/>
            <a:ext cx="7848838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Полный оборот занимает </a:t>
            </a:r>
            <a:r>
              <a:rPr lang="en-US" sz="14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 часа</a:t>
            </a: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это одни сутки.</a:t>
            </a:r>
            <a:endParaRPr lang="en-US" sz="1450" dirty="0"/>
          </a:p>
        </p:txBody>
      </p:sp>
      <p:sp>
        <p:nvSpPr>
          <p:cNvPr id="13" name="Text 8"/>
          <p:cNvSpPr/>
          <p:nvPr/>
        </p:nvSpPr>
        <p:spPr>
          <a:xfrm>
            <a:off x="6133981" y="5766078"/>
            <a:ext cx="3023354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Движение вокруг Солнца</a:t>
            </a:r>
            <a:endParaRPr lang="en-US" sz="1800" dirty="0"/>
          </a:p>
        </p:txBody>
      </p:sp>
      <p:sp>
        <p:nvSpPr>
          <p:cNvPr id="14" name="Text 9"/>
          <p:cNvSpPr/>
          <p:nvPr/>
        </p:nvSpPr>
        <p:spPr>
          <a:xfrm>
            <a:off x="6133981" y="6166128"/>
            <a:ext cx="7848838" cy="591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Кроме вращения, Земля ещё и путешествует вокруг Солнца по большой дороге, которую называют орбитой.</a:t>
            </a:r>
            <a:endParaRPr lang="en-US" sz="1450" dirty="0"/>
          </a:p>
        </p:txBody>
      </p:sp>
      <p:sp>
        <p:nvSpPr>
          <p:cNvPr id="15" name="Text 10"/>
          <p:cNvSpPr/>
          <p:nvPr/>
        </p:nvSpPr>
        <p:spPr>
          <a:xfrm>
            <a:off x="6133981" y="6869073"/>
            <a:ext cx="7848838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Скорость:</a:t>
            </a: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107 000 км/ч.</a:t>
            </a:r>
            <a:endParaRPr lang="en-US" sz="1450" dirty="0"/>
          </a:p>
        </p:txBody>
      </p:sp>
      <p:sp>
        <p:nvSpPr>
          <p:cNvPr id="16" name="Text 11"/>
          <p:cNvSpPr/>
          <p:nvPr/>
        </p:nvSpPr>
        <p:spPr>
          <a:xfrm>
            <a:off x="6133981" y="7276028"/>
            <a:ext cx="7848838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 путешествие длится </a:t>
            </a:r>
            <a:r>
              <a:rPr lang="en-US" sz="14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365 дней</a:t>
            </a: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целый год, который дарит нам времена года.</a:t>
            </a:r>
            <a:endParaRPr lang="en-US" sz="1450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8033"/>
            <a:ext cx="5816338" cy="541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283125" y="7624105"/>
            <a:ext cx="2243580" cy="569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3118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Куда идём?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96835" y="892969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Чтобы не заблудиться, люди придумали стороны света. Это как большие указатели, которые всегда помогут тебе найти дорогу!</a:t>
            </a:r>
            <a:endParaRPr lang="en-US" sz="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5" y="1201936"/>
            <a:ext cx="6918365" cy="45362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10183" y="1768912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Север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10183" y="2014061"/>
            <a:ext cx="6691670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Там, где живут белые медведи и очень холодно.</a:t>
            </a:r>
            <a:endParaRPr lang="en-US" sz="8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201936"/>
            <a:ext cx="6918365" cy="45362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28548" y="1768912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Юг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7428548" y="2014061"/>
            <a:ext cx="6691670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Там, где жарко, растут пальмы и можно встретить пингвинов (только не вместе).</a:t>
            </a:r>
            <a:endParaRPr lang="en-US" sz="8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5" y="2308860"/>
            <a:ext cx="6918365" cy="45362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10183" y="2875836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Запад</a:t>
            </a:r>
            <a:endParaRPr lang="en-US" sz="1100" dirty="0"/>
          </a:p>
        </p:txBody>
      </p:sp>
      <p:sp>
        <p:nvSpPr>
          <p:cNvPr id="12" name="Text 7"/>
          <p:cNvSpPr/>
          <p:nvPr/>
        </p:nvSpPr>
        <p:spPr>
          <a:xfrm>
            <a:off x="510183" y="3120985"/>
            <a:ext cx="6691670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Там, где Солнце заходит и прячется до утра.</a:t>
            </a:r>
            <a:endParaRPr lang="en-US" sz="8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308860"/>
            <a:ext cx="6918365" cy="45362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428548" y="2875836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Восток</a:t>
            </a:r>
            <a:endParaRPr lang="en-US" sz="1100" dirty="0"/>
          </a:p>
        </p:txBody>
      </p:sp>
      <p:sp>
        <p:nvSpPr>
          <p:cNvPr id="15" name="Text 9"/>
          <p:cNvSpPr/>
          <p:nvPr/>
        </p:nvSpPr>
        <p:spPr>
          <a:xfrm>
            <a:off x="7428548" y="3120985"/>
            <a:ext cx="6691670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Там, где Солнце встаёт каждое утро.</a:t>
            </a:r>
            <a:endParaRPr lang="en-US" sz="85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2657"/>
          <a:stretch/>
        </p:blipFill>
        <p:spPr bwMode="auto">
          <a:xfrm>
            <a:off x="4402318" y="3370420"/>
            <a:ext cx="6534572" cy="477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386820" y="6784525"/>
            <a:ext cx="2243580" cy="1357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68119" y="6784525"/>
            <a:ext cx="2243580" cy="1357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1520" y="748070"/>
            <a:ext cx="5622488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Что внутри планеты?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731520" y="1714738"/>
            <a:ext cx="7680960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Наша Земля похожа на большой лук или капусту — она состоит из множества слоёв!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31520" y="2618780"/>
            <a:ext cx="208955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31520" y="2951083"/>
            <a:ext cx="3735943" cy="22860"/>
          </a:xfrm>
          <a:prstGeom prst="rect">
            <a:avLst/>
          </a:prstGeom>
          <a:solidFill>
            <a:srgbClr val="2B0AFF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" y="3101221"/>
            <a:ext cx="3135273" cy="391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Ядро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31520" y="3618428"/>
            <a:ext cx="3735943" cy="1337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 самое-самое сердце Земли, её центр. Оно очень горячее и состоит в основном из железа и никеля, как большой раскалённый шарик!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676418" y="2618780"/>
            <a:ext cx="208955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676418" y="2951083"/>
            <a:ext cx="3736062" cy="22860"/>
          </a:xfrm>
          <a:prstGeom prst="rect">
            <a:avLst/>
          </a:prstGeom>
          <a:solidFill>
            <a:srgbClr val="2B0AFF"/>
          </a:solidFill>
          <a:ln/>
        </p:spPr>
      </p:sp>
      <p:sp>
        <p:nvSpPr>
          <p:cNvPr id="11" name="Text 8"/>
          <p:cNvSpPr/>
          <p:nvPr/>
        </p:nvSpPr>
        <p:spPr>
          <a:xfrm>
            <a:off x="4676418" y="3101221"/>
            <a:ext cx="3135273" cy="391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Мантия</a:t>
            </a:r>
            <a:endParaRPr lang="en-US" sz="2450" dirty="0"/>
          </a:p>
        </p:txBody>
      </p:sp>
      <p:sp>
        <p:nvSpPr>
          <p:cNvPr id="12" name="Text 9"/>
          <p:cNvSpPr/>
          <p:nvPr/>
        </p:nvSpPr>
        <p:spPr>
          <a:xfrm>
            <a:off x="4676418" y="3618428"/>
            <a:ext cx="3736062" cy="1672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Вокруг ядра находится толстый-толстый слой — мантия. Представь себе очень густую смолу или мёд, который медленно-медленно течёт. Вот такая она, мантия!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31520" y="5656302"/>
            <a:ext cx="208955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731520" y="5988606"/>
            <a:ext cx="7680960" cy="22860"/>
          </a:xfrm>
          <a:prstGeom prst="rect">
            <a:avLst/>
          </a:prstGeom>
          <a:solidFill>
            <a:srgbClr val="2B0AFF"/>
          </a:solidFill>
          <a:ln/>
        </p:spPr>
      </p:sp>
      <p:sp>
        <p:nvSpPr>
          <p:cNvPr id="15" name="Text 12"/>
          <p:cNvSpPr/>
          <p:nvPr/>
        </p:nvSpPr>
        <p:spPr>
          <a:xfrm>
            <a:off x="731520" y="6138743"/>
            <a:ext cx="3135273" cy="391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Земная кора</a:t>
            </a:r>
            <a:endParaRPr lang="en-US" sz="2450" dirty="0"/>
          </a:p>
        </p:txBody>
      </p:sp>
      <p:sp>
        <p:nvSpPr>
          <p:cNvPr id="16" name="Text 13"/>
          <p:cNvSpPr/>
          <p:nvPr/>
        </p:nvSpPr>
        <p:spPr>
          <a:xfrm>
            <a:off x="731520" y="6655951"/>
            <a:ext cx="7680960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 самый тонкий и твёрдый слой, на котором мы с тобой живём, строим дома, сажаем деревья. Она как скорлупа яйца для Земли!</a:t>
            </a:r>
            <a:endParaRPr lang="en-US" sz="160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00" y="1229620"/>
            <a:ext cx="5632483" cy="569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386820" y="6784525"/>
            <a:ext cx="2243580" cy="1357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39220" y="6936925"/>
            <a:ext cx="2243580" cy="1357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967" y="390406"/>
            <a:ext cx="3549968" cy="443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Дышим воздухом!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496967" y="1118116"/>
            <a:ext cx="13636466" cy="227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Над нашей планетой есть невидимое одеяло из воздуха, которое называется атмосферой. Оно защищает нас от холода космоса и вредных солнечных лучей!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307580" y="1504950"/>
            <a:ext cx="15240" cy="4239697"/>
          </a:xfrm>
          <a:prstGeom prst="roundRect">
            <a:avLst>
              <a:gd name="adj" fmla="val 391348"/>
            </a:avLst>
          </a:prstGeom>
          <a:solidFill>
            <a:srgbClr val="B9B2E5"/>
          </a:solidFill>
          <a:ln/>
        </p:spPr>
      </p:sp>
      <p:sp>
        <p:nvSpPr>
          <p:cNvPr id="5" name="Shape 3"/>
          <p:cNvSpPr/>
          <p:nvPr/>
        </p:nvSpPr>
        <p:spPr>
          <a:xfrm>
            <a:off x="7046476" y="1656993"/>
            <a:ext cx="283964" cy="15240"/>
          </a:xfrm>
          <a:prstGeom prst="roundRect">
            <a:avLst>
              <a:gd name="adj" fmla="val 391348"/>
            </a:avLst>
          </a:prstGeom>
          <a:solidFill>
            <a:srgbClr val="B9B2E5"/>
          </a:solidFill>
          <a:ln/>
        </p:spPr>
      </p:sp>
      <p:sp>
        <p:nvSpPr>
          <p:cNvPr id="6" name="Shape 4"/>
          <p:cNvSpPr/>
          <p:nvPr/>
        </p:nvSpPr>
        <p:spPr>
          <a:xfrm>
            <a:off x="7261979" y="1611392"/>
            <a:ext cx="106442" cy="106442"/>
          </a:xfrm>
          <a:prstGeom prst="roundRect">
            <a:avLst>
              <a:gd name="adj" fmla="val 429530"/>
            </a:avLst>
          </a:prstGeom>
          <a:solidFill>
            <a:srgbClr val="2B0AFF"/>
          </a:solidFill>
          <a:ln/>
        </p:spPr>
      </p:sp>
      <p:sp>
        <p:nvSpPr>
          <p:cNvPr id="7" name="Text 5"/>
          <p:cNvSpPr/>
          <p:nvPr/>
        </p:nvSpPr>
        <p:spPr>
          <a:xfrm>
            <a:off x="4972288" y="1553647"/>
            <a:ext cx="1774984" cy="221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Тропосфера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496967" y="1860590"/>
            <a:ext cx="6250305" cy="227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Самый нижний слой, где мы живём, где летают птицы и образуются облака.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7299960" y="2508885"/>
            <a:ext cx="283964" cy="15240"/>
          </a:xfrm>
          <a:prstGeom prst="roundRect">
            <a:avLst>
              <a:gd name="adj" fmla="val 391348"/>
            </a:avLst>
          </a:prstGeom>
          <a:solidFill>
            <a:srgbClr val="B9B2E5"/>
          </a:solidFill>
          <a:ln/>
        </p:spPr>
      </p:sp>
      <p:sp>
        <p:nvSpPr>
          <p:cNvPr id="10" name="Shape 8"/>
          <p:cNvSpPr/>
          <p:nvPr/>
        </p:nvSpPr>
        <p:spPr>
          <a:xfrm>
            <a:off x="7261979" y="2463284"/>
            <a:ext cx="106442" cy="106442"/>
          </a:xfrm>
          <a:prstGeom prst="roundRect">
            <a:avLst>
              <a:gd name="adj" fmla="val 429530"/>
            </a:avLst>
          </a:prstGeom>
          <a:solidFill>
            <a:srgbClr val="2B0AFF"/>
          </a:solidFill>
          <a:ln/>
        </p:spPr>
      </p:sp>
      <p:sp>
        <p:nvSpPr>
          <p:cNvPr id="11" name="Text 9"/>
          <p:cNvSpPr/>
          <p:nvPr/>
        </p:nvSpPr>
        <p:spPr>
          <a:xfrm>
            <a:off x="5666958" y="2397978"/>
            <a:ext cx="1774984" cy="221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Стратосфера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1375469" y="2580903"/>
            <a:ext cx="6250305" cy="4543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Здесь находится озоновый слой, который защищает нас от опасного солнечного излучения.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7046476" y="3243143"/>
            <a:ext cx="283964" cy="15240"/>
          </a:xfrm>
          <a:prstGeom prst="roundRect">
            <a:avLst>
              <a:gd name="adj" fmla="val 391348"/>
            </a:avLst>
          </a:prstGeom>
          <a:solidFill>
            <a:srgbClr val="B9B2E5"/>
          </a:solidFill>
          <a:ln/>
        </p:spPr>
      </p:sp>
      <p:sp>
        <p:nvSpPr>
          <p:cNvPr id="14" name="Shape 12"/>
          <p:cNvSpPr/>
          <p:nvPr/>
        </p:nvSpPr>
        <p:spPr>
          <a:xfrm>
            <a:off x="7261979" y="3197542"/>
            <a:ext cx="106442" cy="106442"/>
          </a:xfrm>
          <a:prstGeom prst="roundRect">
            <a:avLst>
              <a:gd name="adj" fmla="val 429530"/>
            </a:avLst>
          </a:prstGeom>
          <a:solidFill>
            <a:srgbClr val="2B0AFF"/>
          </a:solidFill>
          <a:ln/>
        </p:spPr>
      </p:sp>
      <p:sp>
        <p:nvSpPr>
          <p:cNvPr id="15" name="Text 13"/>
          <p:cNvSpPr/>
          <p:nvPr/>
        </p:nvSpPr>
        <p:spPr>
          <a:xfrm>
            <a:off x="4972288" y="3139797"/>
            <a:ext cx="1774984" cy="221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Мезосфера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496967" y="3446740"/>
            <a:ext cx="6250305" cy="227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Холодный слой, где сгорают метеоры, оставляя красивые "падающие звёзды".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7299960" y="3977521"/>
            <a:ext cx="283964" cy="15240"/>
          </a:xfrm>
          <a:prstGeom prst="roundRect">
            <a:avLst>
              <a:gd name="adj" fmla="val 391348"/>
            </a:avLst>
          </a:prstGeom>
          <a:solidFill>
            <a:srgbClr val="B9B2E5"/>
          </a:solidFill>
          <a:ln/>
        </p:spPr>
      </p:sp>
      <p:sp>
        <p:nvSpPr>
          <p:cNvPr id="18" name="Shape 16"/>
          <p:cNvSpPr/>
          <p:nvPr/>
        </p:nvSpPr>
        <p:spPr>
          <a:xfrm>
            <a:off x="7261979" y="3931920"/>
            <a:ext cx="106442" cy="106442"/>
          </a:xfrm>
          <a:prstGeom prst="roundRect">
            <a:avLst>
              <a:gd name="adj" fmla="val 429530"/>
            </a:avLst>
          </a:prstGeom>
          <a:solidFill>
            <a:srgbClr val="2B0AFF"/>
          </a:solidFill>
          <a:ln/>
        </p:spPr>
      </p:sp>
      <p:sp>
        <p:nvSpPr>
          <p:cNvPr id="19" name="Text 17"/>
          <p:cNvSpPr/>
          <p:nvPr/>
        </p:nvSpPr>
        <p:spPr>
          <a:xfrm>
            <a:off x="5509796" y="3816771"/>
            <a:ext cx="1774984" cy="221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Термосфера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1191637" y="4172098"/>
            <a:ext cx="6250305" cy="227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Здесь очень жарко, и именно тут можно увидеть полярные сияния!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7046476" y="4711898"/>
            <a:ext cx="283964" cy="15240"/>
          </a:xfrm>
          <a:prstGeom prst="roundRect">
            <a:avLst>
              <a:gd name="adj" fmla="val 391348"/>
            </a:avLst>
          </a:prstGeom>
          <a:solidFill>
            <a:srgbClr val="B9B2E5"/>
          </a:solidFill>
          <a:ln/>
        </p:spPr>
      </p:sp>
      <p:sp>
        <p:nvSpPr>
          <p:cNvPr id="22" name="Shape 20"/>
          <p:cNvSpPr/>
          <p:nvPr/>
        </p:nvSpPr>
        <p:spPr>
          <a:xfrm>
            <a:off x="7261979" y="4666297"/>
            <a:ext cx="106442" cy="106442"/>
          </a:xfrm>
          <a:prstGeom prst="roundRect">
            <a:avLst>
              <a:gd name="adj" fmla="val 429530"/>
            </a:avLst>
          </a:prstGeom>
          <a:solidFill>
            <a:srgbClr val="2B0AFF"/>
          </a:solidFill>
          <a:ln/>
        </p:spPr>
      </p:sp>
      <p:sp>
        <p:nvSpPr>
          <p:cNvPr id="23" name="Text 21"/>
          <p:cNvSpPr/>
          <p:nvPr/>
        </p:nvSpPr>
        <p:spPr>
          <a:xfrm>
            <a:off x="4972288" y="4608552"/>
            <a:ext cx="1774984" cy="221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Экзосфера</a:t>
            </a:r>
            <a:endParaRPr lang="en-US" sz="1350" dirty="0"/>
          </a:p>
        </p:txBody>
      </p:sp>
      <p:sp>
        <p:nvSpPr>
          <p:cNvPr id="24" name="Text 22"/>
          <p:cNvSpPr/>
          <p:nvPr/>
        </p:nvSpPr>
        <p:spPr>
          <a:xfrm>
            <a:off x="496967" y="4915495"/>
            <a:ext cx="6250305" cy="227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Самый внешний слой, который плавно переходит в космическое пространство.</a:t>
            </a:r>
            <a:endParaRPr lang="en-US" sz="11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386820" y="6784525"/>
            <a:ext cx="2243580" cy="1357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4" t="3970" r="28654" b="859"/>
          <a:stretch/>
        </p:blipFill>
        <p:spPr bwMode="auto">
          <a:xfrm>
            <a:off x="7754053" y="1672232"/>
            <a:ext cx="6141058" cy="62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1876" y="678894"/>
            <a:ext cx="5156478" cy="644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Где живёт вода?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721876" y="1735812"/>
            <a:ext cx="13186648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Вся вода на нашей планете — это гидросфера! Она окружает Землю, как голубое одеяло, и без неё жизнь была бы невозможна.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21876" y="2297668"/>
            <a:ext cx="4258032" cy="2688312"/>
          </a:xfrm>
          <a:prstGeom prst="roundRect">
            <a:avLst>
              <a:gd name="adj" fmla="val 3222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35712" y="2511504"/>
            <a:ext cx="618768" cy="618768"/>
          </a:xfrm>
          <a:prstGeom prst="roundRect">
            <a:avLst>
              <a:gd name="adj" fmla="val 14776274"/>
            </a:avLst>
          </a:prstGeom>
          <a:solidFill>
            <a:srgbClr val="2B0AFF"/>
          </a:solidFill>
          <a:ln/>
        </p:spPr>
      </p:sp>
      <p:sp>
        <p:nvSpPr>
          <p:cNvPr id="6" name="Text 4"/>
          <p:cNvSpPr/>
          <p:nvPr/>
        </p:nvSpPr>
        <p:spPr>
          <a:xfrm>
            <a:off x="935712" y="3336488"/>
            <a:ext cx="257817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Океаны и моря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935712" y="3782378"/>
            <a:ext cx="3830360" cy="989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Самые большие запасы воды, полные тайн и удивительных существ.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186124" y="2297668"/>
            <a:ext cx="4258032" cy="2688312"/>
          </a:xfrm>
          <a:prstGeom prst="roundRect">
            <a:avLst>
              <a:gd name="adj" fmla="val 3222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399961" y="2511504"/>
            <a:ext cx="618768" cy="618768"/>
          </a:xfrm>
          <a:prstGeom prst="roundRect">
            <a:avLst>
              <a:gd name="adj" fmla="val 14776274"/>
            </a:avLst>
          </a:prstGeom>
          <a:solidFill>
            <a:srgbClr val="2B0AFF"/>
          </a:solidFill>
          <a:ln/>
        </p:spPr>
      </p:sp>
      <p:sp>
        <p:nvSpPr>
          <p:cNvPr id="10" name="Text 8"/>
          <p:cNvSpPr/>
          <p:nvPr/>
        </p:nvSpPr>
        <p:spPr>
          <a:xfrm>
            <a:off x="5399961" y="3336488"/>
            <a:ext cx="257817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Реки и озёра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5399961" y="3782378"/>
            <a:ext cx="3830360" cy="989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Пресная вода, которая течёт по земле и собирается в больших водоёмах.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9650373" y="2297668"/>
            <a:ext cx="4258032" cy="2688312"/>
          </a:xfrm>
          <a:prstGeom prst="roundRect">
            <a:avLst>
              <a:gd name="adj" fmla="val 3222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864209" y="2511504"/>
            <a:ext cx="618768" cy="618768"/>
          </a:xfrm>
          <a:prstGeom prst="roundRect">
            <a:avLst>
              <a:gd name="adj" fmla="val 14776274"/>
            </a:avLst>
          </a:prstGeom>
          <a:solidFill>
            <a:srgbClr val="2B0AFF"/>
          </a:solidFill>
          <a:ln/>
        </p:spPr>
      </p:sp>
      <p:sp>
        <p:nvSpPr>
          <p:cNvPr id="14" name="Text 12"/>
          <p:cNvSpPr/>
          <p:nvPr/>
        </p:nvSpPr>
        <p:spPr>
          <a:xfrm>
            <a:off x="9864209" y="3336488"/>
            <a:ext cx="257817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Ледники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9864209" y="3782378"/>
            <a:ext cx="3830360" cy="989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Огромные горы льда, хранящие пресную воду на полюсах и в высоких горах.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21876" y="5192197"/>
            <a:ext cx="6490097" cy="2358390"/>
          </a:xfrm>
          <a:prstGeom prst="roundRect">
            <a:avLst>
              <a:gd name="adj" fmla="val 3673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935712" y="5406033"/>
            <a:ext cx="618768" cy="618768"/>
          </a:xfrm>
          <a:prstGeom prst="roundRect">
            <a:avLst>
              <a:gd name="adj" fmla="val 14776274"/>
            </a:avLst>
          </a:prstGeom>
          <a:solidFill>
            <a:srgbClr val="2B0AFF"/>
          </a:solidFill>
          <a:ln/>
        </p:spPr>
      </p:sp>
      <p:sp>
        <p:nvSpPr>
          <p:cNvPr id="18" name="Text 16"/>
          <p:cNvSpPr/>
          <p:nvPr/>
        </p:nvSpPr>
        <p:spPr>
          <a:xfrm>
            <a:off x="935712" y="6231017"/>
            <a:ext cx="257817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Подземные воды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935712" y="6676906"/>
            <a:ext cx="6062424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Вода, которая прячется глубоко под землёй.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418189" y="5192197"/>
            <a:ext cx="6490216" cy="2358390"/>
          </a:xfrm>
          <a:prstGeom prst="roundRect">
            <a:avLst>
              <a:gd name="adj" fmla="val 3673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7632025" y="5406033"/>
            <a:ext cx="618768" cy="618768"/>
          </a:xfrm>
          <a:prstGeom prst="roundRect">
            <a:avLst>
              <a:gd name="adj" fmla="val 14776274"/>
            </a:avLst>
          </a:prstGeom>
          <a:solidFill>
            <a:srgbClr val="2B0AFF"/>
          </a:solidFill>
          <a:ln/>
        </p:spPr>
      </p:sp>
      <p:sp>
        <p:nvSpPr>
          <p:cNvPr id="22" name="Text 20"/>
          <p:cNvSpPr/>
          <p:nvPr/>
        </p:nvSpPr>
        <p:spPr>
          <a:xfrm>
            <a:off x="7632025" y="6231017"/>
            <a:ext cx="257817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Пар в воздухе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7632025" y="6676906"/>
            <a:ext cx="6062543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Даже в воздухе есть вода — в виде невидимого пара, из которого потом получаются облака и дожди.</a:t>
            </a:r>
            <a:endParaRPr lang="en-US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631918" y="7682845"/>
            <a:ext cx="1998482" cy="54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3118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Синие просторы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96836" y="892969"/>
            <a:ext cx="12555594" cy="191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Океаны — это гигантские водные просторы, которые делят Землю на континенты и соединяют страны. Моря — это части океанов, обычно более </a:t>
            </a:r>
            <a:r>
              <a:rPr lang="en-US" sz="14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мелкие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ru-RU" sz="140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1400"/>
              </a:lnSpc>
              <a:buNone/>
            </a:pPr>
            <a:r>
              <a:rPr lang="en-US" sz="140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 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близкие к суше.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396835" y="1315283"/>
            <a:ext cx="1701165" cy="212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5 главных океанов: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396835" y="1641277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Тихий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– самый большой и глубокий.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396835" y="1862376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1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Атлантический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– через него плыли первые корабли в Америку.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96835" y="2083475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1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Индийский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– тёплый, с красивыми коралловыми рифами.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96835" y="2304574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1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Северный Ледовитый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– находится на Северном полюсе, покрыт льдом.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396835" y="2525673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1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Южный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– окружает Антарктиду, очень холодный и загадочный.</a:t>
            </a:r>
            <a:endParaRPr lang="en-US" sz="14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791" y="8348305"/>
            <a:ext cx="2194441" cy="2194441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957" y="8348305"/>
            <a:ext cx="2194441" cy="2194441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124" y="8348305"/>
            <a:ext cx="2194441" cy="2194441"/>
          </a:xfrm>
          <a:prstGeom prst="rect">
            <a:avLst/>
          </a:prstGeom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08" y="2946082"/>
            <a:ext cx="9191134" cy="510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631918" y="7682845"/>
            <a:ext cx="1998482" cy="54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311825"/>
            <a:ext cx="42851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Наш дом — земля под ногами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96835" y="892969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Там, где мы ходим, где растут цветы и деревья, находится земная кора и её самый верхний, очень важный слой — почва.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396835" y="1315283"/>
            <a:ext cx="1701165" cy="212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Земная кора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396835" y="1641277"/>
            <a:ext cx="6780014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 как твёрдый домик, в котором мы живём. Толщина коры разная: под океанами она тоненькая (5 км), а под горами — очень толстая (до 70 км)!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396835" y="2117527"/>
            <a:ext cx="1701165" cy="212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Почва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396835" y="2443520"/>
            <a:ext cx="6780014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Самый верхний, самый плодородный слой земной коры. Почва — это не просто грязь! В ней живут микробы и червячки, которые делают её живой и помогают растениям расти.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396835" y="2908459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Содержит </a:t>
            </a:r>
            <a:r>
              <a:rPr lang="en-US" sz="8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перегной</a:t>
            </a: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(это удобрение из старых листьев и растений).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396835" y="3129558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Есть </a:t>
            </a:r>
            <a:r>
              <a:rPr lang="en-US" sz="8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песок</a:t>
            </a: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 </a:t>
            </a:r>
            <a:r>
              <a:rPr lang="en-US" sz="8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глина</a:t>
            </a: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396835" y="3350657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И, конечно, </a:t>
            </a:r>
            <a:r>
              <a:rPr lang="en-US" sz="8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корни растений</a:t>
            </a: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!</a:t>
            </a:r>
            <a:endParaRPr lang="en-US" sz="85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791" y="8348305"/>
            <a:ext cx="2194441" cy="1360884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957" y="8348305"/>
            <a:ext cx="2194441" cy="1360884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124" y="8348305"/>
            <a:ext cx="2194441" cy="1360884"/>
          </a:xfrm>
          <a:prstGeom prst="rect">
            <a:avLst/>
          </a:prstGeom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" b="7452"/>
          <a:stretch/>
        </p:blipFill>
        <p:spPr bwMode="auto">
          <a:xfrm>
            <a:off x="7598004" y="0"/>
            <a:ext cx="6966408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755</Words>
  <Application>Microsoft Office PowerPoint</Application>
  <PresentationFormat>Произвольный</PresentationFormat>
  <Paragraphs>92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 Black</vt:lpstr>
      <vt:lpstr>Inter Light</vt:lpstr>
      <vt:lpstr>Inter Bold</vt:lpstr>
      <vt:lpstr>Inter</vt:lpstr>
      <vt:lpstr>Arial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Student</cp:lastModifiedBy>
  <cp:revision>4</cp:revision>
  <dcterms:created xsi:type="dcterms:W3CDTF">2025-12-15T11:08:47Z</dcterms:created>
  <dcterms:modified xsi:type="dcterms:W3CDTF">2025-12-15T11:41:45Z</dcterms:modified>
</cp:coreProperties>
</file>