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1"/>
  </p:notesMasterIdLst>
  <p:sldIdLst>
    <p:sldId id="265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4630400" cy="8229600"/>
  <p:notesSz cx="8229600" cy="14630400"/>
  <p:embeddedFontLst>
    <p:embeddedFont>
      <p:font typeface="Arial Black" panose="020B0A04020102020204" pitchFamily="34" charset="0"/>
      <p:bold r:id="rId12"/>
    </p:embeddedFont>
    <p:embeddedFont>
      <p:font typeface="Inter" panose="020B0604020202020204" charset="0"/>
      <p:regular r:id="rId13"/>
    </p:embeddedFont>
    <p:embeddedFont>
      <p:font typeface="Calibri" panose="020F0502020204030204" pitchFamily="34" charset="0"/>
      <p:regular r:id="rId14"/>
      <p:bold r:id="rId15"/>
      <p:italic r:id="rId16"/>
      <p:boldItalic r:id="rId17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1" d="100"/>
          <a:sy n="81" d="100"/>
        </p:scale>
        <p:origin x="101" y="14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3701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BFF17A3-1FFF-454F-9354-A3FCE12BE497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492567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"/>
          <p:cNvSpPr txBox="1">
            <a:spLocks noChangeArrowheads="1"/>
          </p:cNvSpPr>
          <p:nvPr/>
        </p:nvSpPr>
        <p:spPr bwMode="auto">
          <a:xfrm>
            <a:off x="4193844" y="2421256"/>
            <a:ext cx="6503704" cy="90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5280" b="1" dirty="0" smtClean="0">
                <a:solidFill>
                  <a:srgbClr val="C0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Строение Земли</a:t>
            </a:r>
            <a:endParaRPr lang="ru-RU" altLang="ru-RU" sz="5280" b="1" dirty="0">
              <a:solidFill>
                <a:srgbClr val="C0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675" name="TextBox 1"/>
          <p:cNvSpPr txBox="1">
            <a:spLocks noChangeArrowheads="1"/>
          </p:cNvSpPr>
          <p:nvPr/>
        </p:nvSpPr>
        <p:spPr bwMode="auto">
          <a:xfrm>
            <a:off x="9475471" y="5151120"/>
            <a:ext cx="419537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2160">
                <a:latin typeface="Arial Black" panose="020B0A04020102020204" pitchFamily="34" charset="0"/>
              </a:rPr>
              <a:t>Преподаватель АПП ЮФУ</a:t>
            </a:r>
          </a:p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2160">
                <a:latin typeface="Arial Black" panose="020B0A04020102020204" pitchFamily="34" charset="0"/>
              </a:rPr>
              <a:t>Соловьёва А.Ю.</a:t>
            </a:r>
          </a:p>
        </p:txBody>
      </p:sp>
      <p:sp>
        <p:nvSpPr>
          <p:cNvPr id="28676" name="TextBox 2"/>
          <p:cNvSpPr txBox="1">
            <a:spLocks noChangeArrowheads="1"/>
          </p:cNvSpPr>
          <p:nvPr/>
        </p:nvSpPr>
        <p:spPr bwMode="auto">
          <a:xfrm>
            <a:off x="5864834" y="6793230"/>
            <a:ext cx="2927403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2160">
                <a:latin typeface="Arial Black" panose="020B0A04020102020204" pitchFamily="34" charset="0"/>
              </a:rPr>
              <a:t>г. Ростов-на-Дону</a:t>
            </a:r>
          </a:p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2160">
                <a:latin typeface="Arial Black" panose="020B0A04020102020204" pitchFamily="34" charset="0"/>
              </a:rPr>
              <a:t>2025</a:t>
            </a:r>
          </a:p>
        </p:txBody>
      </p:sp>
    </p:spTree>
    <p:extLst>
      <p:ext uri="{BB962C8B-B14F-4D97-AF65-F5344CB8AC3E}">
        <p14:creationId xmlns:p14="http://schemas.microsoft.com/office/powerpoint/2010/main" val="72835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96835" y="311825"/>
            <a:ext cx="306300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Какая наша планета?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396835" y="938213"/>
            <a:ext cx="8191262" cy="3629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Наша Земля особенная! Она не совсем круглая, как мячик. Представь себе апельсин, который немного приплюснули сверху и </a:t>
            </a:r>
            <a:r>
              <a:rPr lang="en-US" sz="8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снизу</a:t>
            </a:r>
            <a:r>
              <a:rPr lang="en-US" sz="850" dirty="0" smtClean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ru-RU" sz="850" dirty="0" smtClean="0">
              <a:solidFill>
                <a:srgbClr val="272525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0" indent="0" algn="l">
              <a:lnSpc>
                <a:spcPts val="1400"/>
              </a:lnSpc>
              <a:buNone/>
            </a:pPr>
            <a:r>
              <a:rPr lang="en-US" sz="850" dirty="0" smtClean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Вот такая форма у нашей планеты!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396835" y="1403152"/>
            <a:ext cx="8191262" cy="1814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400"/>
              </a:lnSpc>
              <a:buSzPct val="100000"/>
              <a:buChar char="•"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Земля — почти шар, немного сплюснутый у полюсов.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396835" y="1624251"/>
            <a:ext cx="8191262" cy="1814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400"/>
              </a:lnSpc>
              <a:buSzPct val="100000"/>
              <a:buChar char="•"/>
            </a:pPr>
            <a:r>
              <a:rPr lang="en-US" sz="8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Радиус:</a:t>
            </a: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6 371 км (это расстояние от самого центра до поверхности!).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396835" y="1845350"/>
            <a:ext cx="8191262" cy="1814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400"/>
              </a:lnSpc>
              <a:buSzPct val="100000"/>
              <a:buChar char="•"/>
            </a:pPr>
            <a:r>
              <a:rPr lang="en-US" sz="8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Окружность:</a:t>
            </a: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40 075 км по экватору (самой широкой части Земли).</a:t>
            </a:r>
            <a:endParaRPr lang="en-US" sz="850" dirty="0"/>
          </a:p>
        </p:txBody>
      </p:sp>
      <p:pic>
        <p:nvPicPr>
          <p:cNvPr id="8194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1452" y="18892"/>
            <a:ext cx="5524106" cy="8257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961" y="2564091"/>
            <a:ext cx="5799997" cy="532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133981" y="657582"/>
            <a:ext cx="5035748" cy="5782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550"/>
              </a:lnSpc>
              <a:buNone/>
            </a:pPr>
            <a:r>
              <a:rPr lang="en-US" sz="36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Мы летим в космосе!</a:t>
            </a:r>
            <a:endParaRPr lang="en-US" sz="3600" dirty="0"/>
          </a:p>
        </p:txBody>
      </p:sp>
      <p:sp>
        <p:nvSpPr>
          <p:cNvPr id="4" name="Text 1"/>
          <p:cNvSpPr/>
          <p:nvPr/>
        </p:nvSpPr>
        <p:spPr>
          <a:xfrm>
            <a:off x="6133981" y="1513403"/>
            <a:ext cx="7848838" cy="5919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Ты когда-нибудь задумывался, как быстро мы движемся? Наша планета — это огромный космический корабль, который постоянно летит и крутится!</a:t>
            </a:r>
            <a:endParaRPr lang="en-US" sz="1450" dirty="0"/>
          </a:p>
        </p:txBody>
      </p:sp>
      <p:sp>
        <p:nvSpPr>
          <p:cNvPr id="7" name="Text 3"/>
          <p:cNvSpPr/>
          <p:nvPr/>
        </p:nvSpPr>
        <p:spPr>
          <a:xfrm>
            <a:off x="6133981" y="3099792"/>
            <a:ext cx="3273385" cy="2890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Вращение вокруг своей оси</a:t>
            </a:r>
            <a:endParaRPr lang="en-US" sz="1800" dirty="0"/>
          </a:p>
        </p:txBody>
      </p:sp>
      <p:sp>
        <p:nvSpPr>
          <p:cNvPr id="8" name="Text 4"/>
          <p:cNvSpPr/>
          <p:nvPr/>
        </p:nvSpPr>
        <p:spPr>
          <a:xfrm>
            <a:off x="6133981" y="3499842"/>
            <a:ext cx="7848838" cy="2959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Земля крутится вокруг себя, как волчок! Это движение дарит нам смену дня и ночи.</a:t>
            </a:r>
            <a:endParaRPr lang="en-US" sz="1450" dirty="0"/>
          </a:p>
        </p:txBody>
      </p:sp>
      <p:sp>
        <p:nvSpPr>
          <p:cNvPr id="9" name="Text 5"/>
          <p:cNvSpPr/>
          <p:nvPr/>
        </p:nvSpPr>
        <p:spPr>
          <a:xfrm>
            <a:off x="6133981" y="3906798"/>
            <a:ext cx="7848838" cy="2959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Скорость:</a:t>
            </a: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1 670 км/ч на экваторе.</a:t>
            </a:r>
            <a:endParaRPr lang="en-US" sz="1450" dirty="0"/>
          </a:p>
        </p:txBody>
      </p:sp>
      <p:sp>
        <p:nvSpPr>
          <p:cNvPr id="10" name="Text 6"/>
          <p:cNvSpPr/>
          <p:nvPr/>
        </p:nvSpPr>
        <p:spPr>
          <a:xfrm>
            <a:off x="6133981" y="4313753"/>
            <a:ext cx="7848838" cy="2959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Полный оборот занимает </a:t>
            </a:r>
            <a:r>
              <a:rPr lang="en-US" sz="14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24 часа</a:t>
            </a: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это одни сутки.</a:t>
            </a:r>
            <a:endParaRPr lang="en-US" sz="1450" dirty="0"/>
          </a:p>
        </p:txBody>
      </p:sp>
      <p:sp>
        <p:nvSpPr>
          <p:cNvPr id="13" name="Text 8"/>
          <p:cNvSpPr/>
          <p:nvPr/>
        </p:nvSpPr>
        <p:spPr>
          <a:xfrm>
            <a:off x="6133981" y="5766078"/>
            <a:ext cx="3023354" cy="2890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Движение вокруг Солнца</a:t>
            </a:r>
            <a:endParaRPr lang="en-US" sz="1800" dirty="0"/>
          </a:p>
        </p:txBody>
      </p:sp>
      <p:sp>
        <p:nvSpPr>
          <p:cNvPr id="14" name="Text 9"/>
          <p:cNvSpPr/>
          <p:nvPr/>
        </p:nvSpPr>
        <p:spPr>
          <a:xfrm>
            <a:off x="6133981" y="6166128"/>
            <a:ext cx="7848838" cy="5919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Кроме вращения, Земля ещё и путешествует вокруг Солнца по большой дороге, которую называют орбитой.</a:t>
            </a:r>
            <a:endParaRPr lang="en-US" sz="1450" dirty="0"/>
          </a:p>
        </p:txBody>
      </p:sp>
      <p:sp>
        <p:nvSpPr>
          <p:cNvPr id="15" name="Text 10"/>
          <p:cNvSpPr/>
          <p:nvPr/>
        </p:nvSpPr>
        <p:spPr>
          <a:xfrm>
            <a:off x="6133981" y="6869073"/>
            <a:ext cx="7848838" cy="2959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Скорость:</a:t>
            </a: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107 000 км/ч.</a:t>
            </a:r>
            <a:endParaRPr lang="en-US" sz="1450" dirty="0"/>
          </a:p>
        </p:txBody>
      </p:sp>
      <p:sp>
        <p:nvSpPr>
          <p:cNvPr id="16" name="Text 11"/>
          <p:cNvSpPr/>
          <p:nvPr/>
        </p:nvSpPr>
        <p:spPr>
          <a:xfrm>
            <a:off x="6133981" y="7276028"/>
            <a:ext cx="7848838" cy="2959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Это путешествие длится </a:t>
            </a:r>
            <a:r>
              <a:rPr lang="en-US" sz="14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365 дней</a:t>
            </a: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целый год, который дарит нам времена года.</a:t>
            </a:r>
            <a:endParaRPr lang="en-US" sz="1450" dirty="0"/>
          </a:p>
        </p:txBody>
      </p:sp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348033"/>
            <a:ext cx="5816338" cy="5410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12283125" y="7624105"/>
            <a:ext cx="2243580" cy="5699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96835" y="31182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Куда идём?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396835" y="892969"/>
            <a:ext cx="13836729" cy="1814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Чтобы не заблудиться, люди придумали стороны света. Это как большие указатели, которые всегда помогут тебе найти дорогу!</a:t>
            </a:r>
            <a:endParaRPr lang="en-US" sz="8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835" y="1201936"/>
            <a:ext cx="6918365" cy="45362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10183" y="1768912"/>
            <a:ext cx="1417558" cy="177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Север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510183" y="2014061"/>
            <a:ext cx="6691670" cy="1814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Там, где живут белые медведи и очень холодно.</a:t>
            </a:r>
            <a:endParaRPr lang="en-US" sz="8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0" y="1201936"/>
            <a:ext cx="6918365" cy="45362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7428548" y="1768912"/>
            <a:ext cx="1417558" cy="177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Юг</a:t>
            </a:r>
            <a:endParaRPr lang="en-US" sz="1100" dirty="0"/>
          </a:p>
        </p:txBody>
      </p:sp>
      <p:sp>
        <p:nvSpPr>
          <p:cNvPr id="9" name="Text 5"/>
          <p:cNvSpPr/>
          <p:nvPr/>
        </p:nvSpPr>
        <p:spPr>
          <a:xfrm>
            <a:off x="7428548" y="2014061"/>
            <a:ext cx="6691670" cy="1814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Там, где жарко, растут пальмы и можно встретить пингвинов (только не вместе).</a:t>
            </a:r>
            <a:endParaRPr lang="en-US" sz="8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835" y="2308860"/>
            <a:ext cx="6918365" cy="453628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510183" y="2875836"/>
            <a:ext cx="1417558" cy="177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Запад</a:t>
            </a:r>
            <a:endParaRPr lang="en-US" sz="1100" dirty="0"/>
          </a:p>
        </p:txBody>
      </p:sp>
      <p:sp>
        <p:nvSpPr>
          <p:cNvPr id="12" name="Text 7"/>
          <p:cNvSpPr/>
          <p:nvPr/>
        </p:nvSpPr>
        <p:spPr>
          <a:xfrm>
            <a:off x="510183" y="3120985"/>
            <a:ext cx="6691670" cy="1814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Там, где Солнце заходит и прячется до утра.</a:t>
            </a:r>
            <a:endParaRPr lang="en-US" sz="85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0" y="2308860"/>
            <a:ext cx="6918365" cy="453628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7428548" y="2875836"/>
            <a:ext cx="1417558" cy="177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Восток</a:t>
            </a:r>
            <a:endParaRPr lang="en-US" sz="1100" dirty="0"/>
          </a:p>
        </p:txBody>
      </p:sp>
      <p:sp>
        <p:nvSpPr>
          <p:cNvPr id="15" name="Text 9"/>
          <p:cNvSpPr/>
          <p:nvPr/>
        </p:nvSpPr>
        <p:spPr>
          <a:xfrm>
            <a:off x="7428548" y="3120985"/>
            <a:ext cx="6691670" cy="1814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Там, где Солнце встаёт каждое утро.</a:t>
            </a:r>
            <a:endParaRPr lang="en-US" sz="850" dirty="0"/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" t="2657"/>
          <a:stretch/>
        </p:blipFill>
        <p:spPr bwMode="auto">
          <a:xfrm>
            <a:off x="4402318" y="3370420"/>
            <a:ext cx="6534572" cy="4771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12386820" y="6784525"/>
            <a:ext cx="2243580" cy="13574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9268119" y="6784525"/>
            <a:ext cx="2243580" cy="13574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31520" y="748070"/>
            <a:ext cx="5622488" cy="6531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100"/>
              </a:lnSpc>
              <a:buNone/>
            </a:pPr>
            <a:r>
              <a:rPr lang="en-US" sz="41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Что внутри планеты?</a:t>
            </a:r>
            <a:endParaRPr lang="en-US" sz="4100" dirty="0"/>
          </a:p>
        </p:txBody>
      </p:sp>
      <p:sp>
        <p:nvSpPr>
          <p:cNvPr id="4" name="Text 1"/>
          <p:cNvSpPr/>
          <p:nvPr/>
        </p:nvSpPr>
        <p:spPr>
          <a:xfrm>
            <a:off x="731520" y="1714738"/>
            <a:ext cx="7680960" cy="6688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Наша Земля похожа на большой лук или капусту — она состоит из множества слоёв!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731520" y="2618780"/>
            <a:ext cx="208955" cy="2612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01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731520" y="2951083"/>
            <a:ext cx="3735943" cy="22860"/>
          </a:xfrm>
          <a:prstGeom prst="rect">
            <a:avLst/>
          </a:prstGeom>
          <a:solidFill>
            <a:srgbClr val="2B0AFF"/>
          </a:solidFill>
          <a:ln/>
        </p:spPr>
      </p:sp>
      <p:sp>
        <p:nvSpPr>
          <p:cNvPr id="7" name="Text 4"/>
          <p:cNvSpPr/>
          <p:nvPr/>
        </p:nvSpPr>
        <p:spPr>
          <a:xfrm>
            <a:off x="731520" y="3101221"/>
            <a:ext cx="3135273" cy="391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Ядро</a:t>
            </a:r>
            <a:endParaRPr lang="en-US" sz="2450" dirty="0"/>
          </a:p>
        </p:txBody>
      </p:sp>
      <p:sp>
        <p:nvSpPr>
          <p:cNvPr id="8" name="Text 5"/>
          <p:cNvSpPr/>
          <p:nvPr/>
        </p:nvSpPr>
        <p:spPr>
          <a:xfrm>
            <a:off x="731520" y="3618428"/>
            <a:ext cx="3735943" cy="13377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Это самое-самое сердце Земли, её центр. Оно очень горячее и состоит в основном из железа и никеля, как большой раскалённый шарик!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4676418" y="2618780"/>
            <a:ext cx="208955" cy="2612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02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4676418" y="2951083"/>
            <a:ext cx="3736062" cy="22860"/>
          </a:xfrm>
          <a:prstGeom prst="rect">
            <a:avLst/>
          </a:prstGeom>
          <a:solidFill>
            <a:srgbClr val="2B0AFF"/>
          </a:solidFill>
          <a:ln/>
        </p:spPr>
      </p:sp>
      <p:sp>
        <p:nvSpPr>
          <p:cNvPr id="11" name="Text 8"/>
          <p:cNvSpPr/>
          <p:nvPr/>
        </p:nvSpPr>
        <p:spPr>
          <a:xfrm>
            <a:off x="4676418" y="3101221"/>
            <a:ext cx="3135273" cy="391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Мантия</a:t>
            </a:r>
            <a:endParaRPr lang="en-US" sz="2450" dirty="0"/>
          </a:p>
        </p:txBody>
      </p:sp>
      <p:sp>
        <p:nvSpPr>
          <p:cNvPr id="12" name="Text 9"/>
          <p:cNvSpPr/>
          <p:nvPr/>
        </p:nvSpPr>
        <p:spPr>
          <a:xfrm>
            <a:off x="4676418" y="3618428"/>
            <a:ext cx="3736062" cy="1672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Вокруг ядра находится толстый-толстый слой — мантия. Представь себе очень густую смолу или мёд, который медленно-медленно течёт. Вот такая она, мантия!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731520" y="5656302"/>
            <a:ext cx="208955" cy="2612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03</a:t>
            </a: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731520" y="5988606"/>
            <a:ext cx="7680960" cy="22860"/>
          </a:xfrm>
          <a:prstGeom prst="rect">
            <a:avLst/>
          </a:prstGeom>
          <a:solidFill>
            <a:srgbClr val="2B0AFF"/>
          </a:solidFill>
          <a:ln/>
        </p:spPr>
      </p:sp>
      <p:sp>
        <p:nvSpPr>
          <p:cNvPr id="15" name="Text 12"/>
          <p:cNvSpPr/>
          <p:nvPr/>
        </p:nvSpPr>
        <p:spPr>
          <a:xfrm>
            <a:off x="731520" y="6138743"/>
            <a:ext cx="3135273" cy="391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Земная кора</a:t>
            </a:r>
            <a:endParaRPr lang="en-US" sz="2450" dirty="0"/>
          </a:p>
        </p:txBody>
      </p:sp>
      <p:sp>
        <p:nvSpPr>
          <p:cNvPr id="16" name="Text 13"/>
          <p:cNvSpPr/>
          <p:nvPr/>
        </p:nvSpPr>
        <p:spPr>
          <a:xfrm>
            <a:off x="731520" y="6655951"/>
            <a:ext cx="7680960" cy="6688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Это самый тонкий и твёрдый слой, на котором мы с тобой живём, строим дома, сажаем деревья. Она как скорлупа яйца для Земли!</a:t>
            </a:r>
            <a:endParaRPr lang="en-US" sz="1600" dirty="0"/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1100" y="1229620"/>
            <a:ext cx="5632483" cy="5699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12386820" y="6784525"/>
            <a:ext cx="2243580" cy="13574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12539220" y="6936925"/>
            <a:ext cx="2243580" cy="13574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967" y="390406"/>
            <a:ext cx="3549968" cy="4437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450"/>
              </a:lnSpc>
              <a:buNone/>
            </a:pPr>
            <a:r>
              <a:rPr lang="en-US" sz="27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Дышим воздухом!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496967" y="1118116"/>
            <a:ext cx="13636466" cy="2271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Над нашей планетой есть невидимое одеяло из воздуха, которое называется атмосферой. Оно защищает нас от холода космоса и вредных солнечных лучей!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7307580" y="1504950"/>
            <a:ext cx="15240" cy="4239697"/>
          </a:xfrm>
          <a:prstGeom prst="roundRect">
            <a:avLst>
              <a:gd name="adj" fmla="val 391348"/>
            </a:avLst>
          </a:prstGeom>
          <a:solidFill>
            <a:srgbClr val="B9B2E5"/>
          </a:solidFill>
          <a:ln/>
        </p:spPr>
      </p:sp>
      <p:sp>
        <p:nvSpPr>
          <p:cNvPr id="5" name="Shape 3"/>
          <p:cNvSpPr/>
          <p:nvPr/>
        </p:nvSpPr>
        <p:spPr>
          <a:xfrm>
            <a:off x="7046476" y="1656993"/>
            <a:ext cx="283964" cy="15240"/>
          </a:xfrm>
          <a:prstGeom prst="roundRect">
            <a:avLst>
              <a:gd name="adj" fmla="val 391348"/>
            </a:avLst>
          </a:prstGeom>
          <a:solidFill>
            <a:srgbClr val="B9B2E5"/>
          </a:solidFill>
          <a:ln/>
        </p:spPr>
      </p:sp>
      <p:sp>
        <p:nvSpPr>
          <p:cNvPr id="6" name="Shape 4"/>
          <p:cNvSpPr/>
          <p:nvPr/>
        </p:nvSpPr>
        <p:spPr>
          <a:xfrm>
            <a:off x="7261979" y="1611392"/>
            <a:ext cx="106442" cy="106442"/>
          </a:xfrm>
          <a:prstGeom prst="roundRect">
            <a:avLst>
              <a:gd name="adj" fmla="val 429530"/>
            </a:avLst>
          </a:prstGeom>
          <a:solidFill>
            <a:srgbClr val="2B0AFF"/>
          </a:solidFill>
          <a:ln/>
        </p:spPr>
      </p:sp>
      <p:sp>
        <p:nvSpPr>
          <p:cNvPr id="7" name="Text 5"/>
          <p:cNvSpPr/>
          <p:nvPr/>
        </p:nvSpPr>
        <p:spPr>
          <a:xfrm>
            <a:off x="4972288" y="1553647"/>
            <a:ext cx="1774984" cy="2218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Тропосфера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496967" y="1860590"/>
            <a:ext cx="6250305" cy="2271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175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Самый нижний слой, где мы живём, где летают птицы и образуются облака.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7299960" y="2508885"/>
            <a:ext cx="283964" cy="15240"/>
          </a:xfrm>
          <a:prstGeom prst="roundRect">
            <a:avLst>
              <a:gd name="adj" fmla="val 391348"/>
            </a:avLst>
          </a:prstGeom>
          <a:solidFill>
            <a:srgbClr val="B9B2E5"/>
          </a:solidFill>
          <a:ln/>
        </p:spPr>
      </p:sp>
      <p:sp>
        <p:nvSpPr>
          <p:cNvPr id="10" name="Shape 8"/>
          <p:cNvSpPr/>
          <p:nvPr/>
        </p:nvSpPr>
        <p:spPr>
          <a:xfrm>
            <a:off x="7261979" y="2463284"/>
            <a:ext cx="106442" cy="106442"/>
          </a:xfrm>
          <a:prstGeom prst="roundRect">
            <a:avLst>
              <a:gd name="adj" fmla="val 429530"/>
            </a:avLst>
          </a:prstGeom>
          <a:solidFill>
            <a:srgbClr val="2B0AFF"/>
          </a:solidFill>
          <a:ln/>
        </p:spPr>
      </p:sp>
      <p:sp>
        <p:nvSpPr>
          <p:cNvPr id="11" name="Text 9"/>
          <p:cNvSpPr/>
          <p:nvPr/>
        </p:nvSpPr>
        <p:spPr>
          <a:xfrm>
            <a:off x="5666958" y="2397978"/>
            <a:ext cx="1774984" cy="2218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Стратосфера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1375469" y="2580903"/>
            <a:ext cx="6250305" cy="4543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Здесь находится озоновый слой, который защищает нас от опасного солнечного излучения.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7046476" y="3243143"/>
            <a:ext cx="283964" cy="15240"/>
          </a:xfrm>
          <a:prstGeom prst="roundRect">
            <a:avLst>
              <a:gd name="adj" fmla="val 391348"/>
            </a:avLst>
          </a:prstGeom>
          <a:solidFill>
            <a:srgbClr val="B9B2E5"/>
          </a:solidFill>
          <a:ln/>
        </p:spPr>
      </p:sp>
      <p:sp>
        <p:nvSpPr>
          <p:cNvPr id="14" name="Shape 12"/>
          <p:cNvSpPr/>
          <p:nvPr/>
        </p:nvSpPr>
        <p:spPr>
          <a:xfrm>
            <a:off x="7261979" y="3197542"/>
            <a:ext cx="106442" cy="106442"/>
          </a:xfrm>
          <a:prstGeom prst="roundRect">
            <a:avLst>
              <a:gd name="adj" fmla="val 429530"/>
            </a:avLst>
          </a:prstGeom>
          <a:solidFill>
            <a:srgbClr val="2B0AFF"/>
          </a:solidFill>
          <a:ln/>
        </p:spPr>
      </p:sp>
      <p:sp>
        <p:nvSpPr>
          <p:cNvPr id="15" name="Text 13"/>
          <p:cNvSpPr/>
          <p:nvPr/>
        </p:nvSpPr>
        <p:spPr>
          <a:xfrm>
            <a:off x="4972288" y="3139797"/>
            <a:ext cx="1774984" cy="2218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Мезосфера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496967" y="3446740"/>
            <a:ext cx="6250305" cy="2271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175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Холодный слой, где сгорают метеоры, оставляя красивые "падающие звёзды".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7299960" y="3977521"/>
            <a:ext cx="283964" cy="15240"/>
          </a:xfrm>
          <a:prstGeom prst="roundRect">
            <a:avLst>
              <a:gd name="adj" fmla="val 391348"/>
            </a:avLst>
          </a:prstGeom>
          <a:solidFill>
            <a:srgbClr val="B9B2E5"/>
          </a:solidFill>
          <a:ln/>
        </p:spPr>
      </p:sp>
      <p:sp>
        <p:nvSpPr>
          <p:cNvPr id="18" name="Shape 16"/>
          <p:cNvSpPr/>
          <p:nvPr/>
        </p:nvSpPr>
        <p:spPr>
          <a:xfrm>
            <a:off x="7261979" y="3931920"/>
            <a:ext cx="106442" cy="106442"/>
          </a:xfrm>
          <a:prstGeom prst="roundRect">
            <a:avLst>
              <a:gd name="adj" fmla="val 429530"/>
            </a:avLst>
          </a:prstGeom>
          <a:solidFill>
            <a:srgbClr val="2B0AFF"/>
          </a:solidFill>
          <a:ln/>
        </p:spPr>
      </p:sp>
      <p:sp>
        <p:nvSpPr>
          <p:cNvPr id="19" name="Text 17"/>
          <p:cNvSpPr/>
          <p:nvPr/>
        </p:nvSpPr>
        <p:spPr>
          <a:xfrm>
            <a:off x="5509796" y="3816771"/>
            <a:ext cx="1774984" cy="2218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Термосфера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1191637" y="4172098"/>
            <a:ext cx="6250305" cy="2271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Здесь очень жарко, и именно тут можно увидеть полярные сияния!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7046476" y="4711898"/>
            <a:ext cx="283964" cy="15240"/>
          </a:xfrm>
          <a:prstGeom prst="roundRect">
            <a:avLst>
              <a:gd name="adj" fmla="val 391348"/>
            </a:avLst>
          </a:prstGeom>
          <a:solidFill>
            <a:srgbClr val="B9B2E5"/>
          </a:solidFill>
          <a:ln/>
        </p:spPr>
      </p:sp>
      <p:sp>
        <p:nvSpPr>
          <p:cNvPr id="22" name="Shape 20"/>
          <p:cNvSpPr/>
          <p:nvPr/>
        </p:nvSpPr>
        <p:spPr>
          <a:xfrm>
            <a:off x="7261979" y="4666297"/>
            <a:ext cx="106442" cy="106442"/>
          </a:xfrm>
          <a:prstGeom prst="roundRect">
            <a:avLst>
              <a:gd name="adj" fmla="val 429530"/>
            </a:avLst>
          </a:prstGeom>
          <a:solidFill>
            <a:srgbClr val="2B0AFF"/>
          </a:solidFill>
          <a:ln/>
        </p:spPr>
      </p:sp>
      <p:sp>
        <p:nvSpPr>
          <p:cNvPr id="23" name="Text 21"/>
          <p:cNvSpPr/>
          <p:nvPr/>
        </p:nvSpPr>
        <p:spPr>
          <a:xfrm>
            <a:off x="4972288" y="4608552"/>
            <a:ext cx="1774984" cy="2218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Экзосфера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496967" y="4915495"/>
            <a:ext cx="6250305" cy="2271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175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Самый внешний слой, который плавно переходит в космическое пространство.</a:t>
            </a:r>
            <a:endParaRPr lang="en-US" sz="11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12386820" y="6784525"/>
            <a:ext cx="2243580" cy="13574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64" t="3970" r="28654" b="859"/>
          <a:stretch/>
        </p:blipFill>
        <p:spPr bwMode="auto">
          <a:xfrm>
            <a:off x="7754053" y="1672232"/>
            <a:ext cx="6141058" cy="6227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21876" y="678894"/>
            <a:ext cx="5156478" cy="6444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050"/>
              </a:lnSpc>
              <a:buNone/>
            </a:pPr>
            <a:r>
              <a:rPr lang="en-US" sz="40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Где живёт вода?</a:t>
            </a:r>
            <a:endParaRPr lang="en-US" sz="4050" dirty="0"/>
          </a:p>
        </p:txBody>
      </p:sp>
      <p:sp>
        <p:nvSpPr>
          <p:cNvPr id="3" name="Text 1"/>
          <p:cNvSpPr/>
          <p:nvPr/>
        </p:nvSpPr>
        <p:spPr>
          <a:xfrm>
            <a:off x="721876" y="1735812"/>
            <a:ext cx="13186648" cy="3299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Вся вода на нашей планете — это гидросфера! Она окружает Землю, как голубое одеяло, и без неё жизнь была бы невозможна.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721876" y="2297668"/>
            <a:ext cx="4258032" cy="2688312"/>
          </a:xfrm>
          <a:prstGeom prst="roundRect">
            <a:avLst>
              <a:gd name="adj" fmla="val 3222"/>
            </a:avLst>
          </a:prstGeom>
          <a:solidFill>
            <a:srgbClr val="D3CCFF"/>
          </a:solidFill>
          <a:ln w="7620">
            <a:solidFill>
              <a:srgbClr val="B9B2E5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35712" y="2511504"/>
            <a:ext cx="618768" cy="618768"/>
          </a:xfrm>
          <a:prstGeom prst="roundRect">
            <a:avLst>
              <a:gd name="adj" fmla="val 14776274"/>
            </a:avLst>
          </a:prstGeom>
          <a:solidFill>
            <a:srgbClr val="2B0AFF"/>
          </a:solidFill>
          <a:ln/>
        </p:spPr>
      </p:sp>
      <p:sp>
        <p:nvSpPr>
          <p:cNvPr id="6" name="Text 4"/>
          <p:cNvSpPr/>
          <p:nvPr/>
        </p:nvSpPr>
        <p:spPr>
          <a:xfrm>
            <a:off x="935712" y="3336488"/>
            <a:ext cx="2578179" cy="3221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Океаны и моря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935712" y="3782378"/>
            <a:ext cx="3830360" cy="9897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Самые большие запасы воды, полные тайн и удивительных существ.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5186124" y="2297668"/>
            <a:ext cx="4258032" cy="2688312"/>
          </a:xfrm>
          <a:prstGeom prst="roundRect">
            <a:avLst>
              <a:gd name="adj" fmla="val 3222"/>
            </a:avLst>
          </a:prstGeom>
          <a:solidFill>
            <a:srgbClr val="D3CCFF"/>
          </a:solidFill>
          <a:ln w="7620">
            <a:solidFill>
              <a:srgbClr val="B9B2E5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399961" y="2511504"/>
            <a:ext cx="618768" cy="618768"/>
          </a:xfrm>
          <a:prstGeom prst="roundRect">
            <a:avLst>
              <a:gd name="adj" fmla="val 14776274"/>
            </a:avLst>
          </a:prstGeom>
          <a:solidFill>
            <a:srgbClr val="2B0AFF"/>
          </a:solidFill>
          <a:ln/>
        </p:spPr>
      </p:sp>
      <p:sp>
        <p:nvSpPr>
          <p:cNvPr id="10" name="Text 8"/>
          <p:cNvSpPr/>
          <p:nvPr/>
        </p:nvSpPr>
        <p:spPr>
          <a:xfrm>
            <a:off x="5399961" y="3336488"/>
            <a:ext cx="2578179" cy="3221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Реки и озёра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5399961" y="3782378"/>
            <a:ext cx="3830360" cy="9897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Пресная вода, которая течёт по земле и собирается в больших водоёмах.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9650373" y="2297668"/>
            <a:ext cx="4258032" cy="2688312"/>
          </a:xfrm>
          <a:prstGeom prst="roundRect">
            <a:avLst>
              <a:gd name="adj" fmla="val 3222"/>
            </a:avLst>
          </a:prstGeom>
          <a:solidFill>
            <a:srgbClr val="D3CCFF"/>
          </a:solidFill>
          <a:ln w="7620">
            <a:solidFill>
              <a:srgbClr val="B9B2E5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9864209" y="2511504"/>
            <a:ext cx="618768" cy="618768"/>
          </a:xfrm>
          <a:prstGeom prst="roundRect">
            <a:avLst>
              <a:gd name="adj" fmla="val 14776274"/>
            </a:avLst>
          </a:prstGeom>
          <a:solidFill>
            <a:srgbClr val="2B0AFF"/>
          </a:solidFill>
          <a:ln/>
        </p:spPr>
      </p:sp>
      <p:sp>
        <p:nvSpPr>
          <p:cNvPr id="14" name="Text 12"/>
          <p:cNvSpPr/>
          <p:nvPr/>
        </p:nvSpPr>
        <p:spPr>
          <a:xfrm>
            <a:off x="9864209" y="3336488"/>
            <a:ext cx="2578179" cy="3221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Ледники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9864209" y="3782378"/>
            <a:ext cx="3830360" cy="9897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Огромные горы льда, хранящие пресную воду на полюсах и в высоких горах.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721876" y="5192197"/>
            <a:ext cx="6490097" cy="2358390"/>
          </a:xfrm>
          <a:prstGeom prst="roundRect">
            <a:avLst>
              <a:gd name="adj" fmla="val 3673"/>
            </a:avLst>
          </a:prstGeom>
          <a:solidFill>
            <a:srgbClr val="D3CCFF"/>
          </a:solidFill>
          <a:ln w="7620">
            <a:solidFill>
              <a:srgbClr val="B9B2E5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35712" y="5406033"/>
            <a:ext cx="618768" cy="618768"/>
          </a:xfrm>
          <a:prstGeom prst="roundRect">
            <a:avLst>
              <a:gd name="adj" fmla="val 14776274"/>
            </a:avLst>
          </a:prstGeom>
          <a:solidFill>
            <a:srgbClr val="2B0AFF"/>
          </a:solidFill>
          <a:ln/>
        </p:spPr>
      </p:sp>
      <p:sp>
        <p:nvSpPr>
          <p:cNvPr id="18" name="Text 16"/>
          <p:cNvSpPr/>
          <p:nvPr/>
        </p:nvSpPr>
        <p:spPr>
          <a:xfrm>
            <a:off x="935712" y="6231017"/>
            <a:ext cx="2578179" cy="3221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Подземные воды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935712" y="6676906"/>
            <a:ext cx="6062424" cy="3299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Вода, которая прячется глубоко под землёй.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7418189" y="5192197"/>
            <a:ext cx="6490216" cy="2358390"/>
          </a:xfrm>
          <a:prstGeom prst="roundRect">
            <a:avLst>
              <a:gd name="adj" fmla="val 3673"/>
            </a:avLst>
          </a:prstGeom>
          <a:solidFill>
            <a:srgbClr val="D3CCFF"/>
          </a:solidFill>
          <a:ln w="7620">
            <a:solidFill>
              <a:srgbClr val="B9B2E5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7632025" y="5406033"/>
            <a:ext cx="618768" cy="618768"/>
          </a:xfrm>
          <a:prstGeom prst="roundRect">
            <a:avLst>
              <a:gd name="adj" fmla="val 14776274"/>
            </a:avLst>
          </a:prstGeom>
          <a:solidFill>
            <a:srgbClr val="2B0AFF"/>
          </a:solidFill>
          <a:ln/>
        </p:spPr>
      </p:sp>
      <p:sp>
        <p:nvSpPr>
          <p:cNvPr id="22" name="Text 20"/>
          <p:cNvSpPr/>
          <p:nvPr/>
        </p:nvSpPr>
        <p:spPr>
          <a:xfrm>
            <a:off x="7632025" y="6231017"/>
            <a:ext cx="2578179" cy="3221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Пар в воздухе</a:t>
            </a:r>
            <a:endParaRPr lang="en-US" sz="2000" dirty="0"/>
          </a:p>
        </p:txBody>
      </p:sp>
      <p:sp>
        <p:nvSpPr>
          <p:cNvPr id="23" name="Text 21"/>
          <p:cNvSpPr/>
          <p:nvPr/>
        </p:nvSpPr>
        <p:spPr>
          <a:xfrm>
            <a:off x="7632025" y="6676906"/>
            <a:ext cx="6062543" cy="6598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Даже в воздухе есть вода — в виде невидимого пара, из которого потом получаются облака и дожди.</a:t>
            </a:r>
            <a:endParaRPr lang="en-US" sz="16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12631918" y="7682845"/>
            <a:ext cx="1998482" cy="546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96835" y="31182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Синие просторы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396836" y="892969"/>
            <a:ext cx="12555594" cy="1912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Океаны — это гигантские водные просторы, которые делят Землю на континенты и соединяют страны. Моря — это части океанов, обычно более </a:t>
            </a:r>
            <a:r>
              <a:rPr lang="en-US" sz="140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мелкие</a:t>
            </a: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endParaRPr lang="ru-RU" sz="1400" dirty="0" smtClean="0">
              <a:solidFill>
                <a:srgbClr val="272525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0" indent="0" algn="l">
              <a:lnSpc>
                <a:spcPts val="1400"/>
              </a:lnSpc>
              <a:buNone/>
            </a:pPr>
            <a:r>
              <a:rPr lang="en-US" sz="1400" dirty="0" smtClean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и </a:t>
            </a: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близкие к суше.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396835" y="1315283"/>
            <a:ext cx="1701165" cy="21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20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5 главных океанов: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396835" y="1641277"/>
            <a:ext cx="6780014" cy="1814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400"/>
              </a:lnSpc>
              <a:buSzPct val="100000"/>
              <a:buChar char="•"/>
            </a:pPr>
            <a:r>
              <a:rPr lang="en-US" sz="200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Тихий</a:t>
            </a:r>
            <a:r>
              <a:rPr lang="en-US" sz="2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– самый большой и глубокий.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396835" y="1862376"/>
            <a:ext cx="6780014" cy="1814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400"/>
              </a:lnSpc>
              <a:buSzPct val="100000"/>
              <a:buChar char="•"/>
            </a:pPr>
            <a:r>
              <a:rPr lang="en-US" sz="140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Атлантический</a:t>
            </a: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– через него плыли первые корабли в Америку.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396835" y="2083475"/>
            <a:ext cx="6780014" cy="1814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400"/>
              </a:lnSpc>
              <a:buSzPct val="100000"/>
              <a:buChar char="•"/>
            </a:pPr>
            <a:r>
              <a:rPr lang="en-US" sz="140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Индийский</a:t>
            </a: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– тёплый, с красивыми коралловыми рифами.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396835" y="2304574"/>
            <a:ext cx="6780014" cy="1814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400"/>
              </a:lnSpc>
              <a:buSzPct val="100000"/>
              <a:buChar char="•"/>
            </a:pPr>
            <a:r>
              <a:rPr lang="en-US" sz="140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Северный Ледовитый</a:t>
            </a: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– находится на Северном полюсе, покрыт льдом.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396835" y="2525673"/>
            <a:ext cx="6780014" cy="1814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400"/>
              </a:lnSpc>
              <a:buSzPct val="100000"/>
              <a:buChar char="•"/>
            </a:pPr>
            <a:r>
              <a:rPr lang="en-US" sz="140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Южный</a:t>
            </a: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– окружает Антарктиду, очень холодный и загадочный.</a:t>
            </a:r>
            <a:endParaRPr lang="en-US" sz="1400" dirty="0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8791" y="8348305"/>
            <a:ext cx="2194441" cy="2194441"/>
          </a:xfrm>
          <a:prstGeom prst="rect">
            <a:avLst/>
          </a:prstGeom>
        </p:spPr>
      </p:pic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53957" y="8348305"/>
            <a:ext cx="2194441" cy="2194441"/>
          </a:xfrm>
          <a:prstGeom prst="rect">
            <a:avLst/>
          </a:prstGeom>
        </p:spPr>
      </p:pic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39124" y="8348305"/>
            <a:ext cx="2194441" cy="2194441"/>
          </a:xfrm>
          <a:prstGeom prst="rect">
            <a:avLst/>
          </a:prstGeom>
        </p:spPr>
      </p:pic>
      <p:pic>
        <p:nvPicPr>
          <p:cNvPr id="6146" name="Picture 2" descr="Picture backgroun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4408" y="2946082"/>
            <a:ext cx="9191134" cy="5104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12631918" y="7682845"/>
            <a:ext cx="1998482" cy="546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96835" y="311825"/>
            <a:ext cx="428517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Наш дом — земля под ногами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396835" y="892969"/>
            <a:ext cx="13836729" cy="1814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Там, где мы ходим, где растут цветы и деревья, находится земная кора и её самый верхний, очень важный слой — почва.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396835" y="1315283"/>
            <a:ext cx="1701165" cy="21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Земная кора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396835" y="1641277"/>
            <a:ext cx="6780014" cy="3629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Это как твёрдый домик, в котором мы живём. Толщина коры разная: под океанами она тоненькая (5 км), а под горами — очень толстая (до 70 км)!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396835" y="2117527"/>
            <a:ext cx="1701165" cy="21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Почва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396835" y="2443520"/>
            <a:ext cx="6780014" cy="3629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Самый верхний, самый плодородный слой земной коры. Почва — это не просто грязь! В ней живут микробы и червячки, которые делают её живой и помогают растениям расти.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396835" y="2908459"/>
            <a:ext cx="6780014" cy="1814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400"/>
              </a:lnSpc>
              <a:buSzPct val="100000"/>
              <a:buChar char="•"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Содержит </a:t>
            </a:r>
            <a:r>
              <a:rPr lang="en-US" sz="8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перегной</a:t>
            </a: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(это удобрение из старых листьев и растений).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396835" y="3129558"/>
            <a:ext cx="6780014" cy="1814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400"/>
              </a:lnSpc>
              <a:buSzPct val="100000"/>
              <a:buChar char="•"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Есть </a:t>
            </a:r>
            <a:r>
              <a:rPr lang="en-US" sz="8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песок</a:t>
            </a: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и </a:t>
            </a:r>
            <a:r>
              <a:rPr lang="en-US" sz="8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глина</a:t>
            </a: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396835" y="3350657"/>
            <a:ext cx="6780014" cy="1814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400"/>
              </a:lnSpc>
              <a:buSzPct val="100000"/>
              <a:buChar char="•"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И, конечно, </a:t>
            </a:r>
            <a:r>
              <a:rPr lang="en-US" sz="8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корни растений</a:t>
            </a: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!</a:t>
            </a:r>
            <a:endParaRPr lang="en-US" sz="850" dirty="0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8791" y="8348305"/>
            <a:ext cx="2194441" cy="1360884"/>
          </a:xfrm>
          <a:prstGeom prst="rect">
            <a:avLst/>
          </a:prstGeom>
        </p:spPr>
      </p:pic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53957" y="8348305"/>
            <a:ext cx="2194441" cy="1360884"/>
          </a:xfrm>
          <a:prstGeom prst="rect">
            <a:avLst/>
          </a:prstGeom>
        </p:spPr>
      </p:pic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39124" y="8348305"/>
            <a:ext cx="2194441" cy="1360884"/>
          </a:xfrm>
          <a:prstGeom prst="rect">
            <a:avLst/>
          </a:prstGeom>
        </p:spPr>
      </p:pic>
      <p:pic>
        <p:nvPicPr>
          <p:cNvPr id="7170" name="Picture 2" descr="Picture background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5" b="7452"/>
          <a:stretch/>
        </p:blipFill>
        <p:spPr bwMode="auto">
          <a:xfrm>
            <a:off x="7598004" y="0"/>
            <a:ext cx="6966408" cy="822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755</Words>
  <Application>Microsoft Office PowerPoint</Application>
  <PresentationFormat>Произвольный</PresentationFormat>
  <Paragraphs>92</Paragraphs>
  <Slides>9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7" baseType="lpstr">
      <vt:lpstr>Arial Black</vt:lpstr>
      <vt:lpstr>Inter Light</vt:lpstr>
      <vt:lpstr>Inter Bold</vt:lpstr>
      <vt:lpstr>Inter</vt:lpstr>
      <vt:lpstr>Arial</vt:lpstr>
      <vt:lpstr>Times New Roman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/>
  <cp:lastModifiedBy>Student</cp:lastModifiedBy>
  <cp:revision>4</cp:revision>
  <dcterms:created xsi:type="dcterms:W3CDTF">2025-12-15T11:08:47Z</dcterms:created>
  <dcterms:modified xsi:type="dcterms:W3CDTF">2025-12-15T11:41:45Z</dcterms:modified>
</cp:coreProperties>
</file>