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317" r:id="rId3"/>
    <p:sldId id="340" r:id="rId4"/>
    <p:sldId id="318" r:id="rId5"/>
    <p:sldId id="320" r:id="rId6"/>
    <p:sldId id="321" r:id="rId7"/>
    <p:sldId id="322" r:id="rId8"/>
    <p:sldId id="328" r:id="rId9"/>
    <p:sldId id="325" r:id="rId10"/>
    <p:sldId id="326" r:id="rId11"/>
    <p:sldId id="327" r:id="rId12"/>
    <p:sldId id="323" r:id="rId13"/>
    <p:sldId id="332" r:id="rId14"/>
    <p:sldId id="333" r:id="rId15"/>
    <p:sldId id="338" r:id="rId16"/>
    <p:sldId id="324" r:id="rId17"/>
    <p:sldId id="330" r:id="rId18"/>
    <p:sldId id="331" r:id="rId19"/>
    <p:sldId id="339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13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11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675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04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79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38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1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974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2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5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8F926-808A-4EF7-8C8A-CA873560548B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64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7713" y="1888223"/>
            <a:ext cx="10515600" cy="11362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Продуктивные и репродуктивные </a:t>
            </a:r>
            <a:r>
              <a:rPr lang="ru-RU" sz="4400" b="1" dirty="0">
                <a:solidFill>
                  <a:srgbClr val="FF0000"/>
                </a:solidFill>
              </a:rPr>
              <a:t/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методы обучения дисциплине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«Окружающий мир»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84775" y="3955774"/>
            <a:ext cx="48924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Преподаватель АПП ЮФУ</a:t>
            </a:r>
          </a:p>
          <a:p>
            <a:r>
              <a:rPr lang="ru-RU" sz="2800" dirty="0" smtClean="0"/>
              <a:t>Соловьёва Анастасия Юрьевна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707297" y="5446643"/>
            <a:ext cx="4051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Ростов-на-Дону</a:t>
            </a:r>
          </a:p>
          <a:p>
            <a:pPr algn="ctr"/>
            <a:r>
              <a:rPr lang="ru-RU" sz="2800" dirty="0" smtClean="0"/>
              <a:t>2024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17970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FF0000"/>
                </a:solidFill>
                <a:latin typeface="+mn-lt"/>
              </a:rPr>
              <a:t>Структура частично-поискового метода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057400" y="1752600"/>
            <a:ext cx="3124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Приемы учения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6172200" y="1752600"/>
            <a:ext cx="39624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Потребности </a:t>
            </a:r>
            <a:r>
              <a:rPr lang="ru-RU" b="1" dirty="0" smtClean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ученика</a:t>
            </a:r>
            <a:endParaRPr lang="ru-RU" b="1" dirty="0">
              <a:solidFill>
                <a:schemeClr val="accent4">
                  <a:lumMod val="10000"/>
                </a:schemeClr>
              </a:solidFill>
              <a:latin typeface="Arial" charset="0"/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1828800" y="2971800"/>
            <a:ext cx="2743200" cy="2590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sz="1400" b="1" dirty="0">
                <a:latin typeface="Arial" charset="0"/>
              </a:rPr>
              <a:t>1. </a:t>
            </a: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Самостоятельное </a:t>
            </a:r>
          </a:p>
          <a:p>
            <a:pPr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 обобщение</a:t>
            </a:r>
          </a:p>
          <a:p>
            <a:pPr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 по частным вопросам</a:t>
            </a:r>
          </a:p>
          <a:p>
            <a:pPr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2. Решение познавательных</a:t>
            </a:r>
          </a:p>
          <a:p>
            <a:pPr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задач</a:t>
            </a:r>
          </a:p>
          <a:p>
            <a:pPr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3. Составление плана</a:t>
            </a:r>
          </a:p>
          <a:p>
            <a:pPr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самостоятельной работы</a:t>
            </a:r>
          </a:p>
          <a:p>
            <a:pPr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4. Участие в эвристической </a:t>
            </a:r>
          </a:p>
          <a:p>
            <a:pPr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беседе</a:t>
            </a:r>
          </a:p>
          <a:p>
            <a:pPr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5. Частичный </a:t>
            </a:r>
          </a:p>
          <a:p>
            <a:pPr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мыслительный</a:t>
            </a:r>
          </a:p>
          <a:p>
            <a:pPr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эксперимент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4876800" y="2971800"/>
            <a:ext cx="1676400" cy="205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Уровень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познавательной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деятельности –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частично-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поисковый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(понимание и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перенос)</a:t>
            </a:r>
          </a:p>
        </p:txBody>
      </p:sp>
      <p:sp>
        <p:nvSpPr>
          <p:cNvPr id="35848" name="Rectangle 9"/>
          <p:cNvSpPr>
            <a:spLocks noChangeArrowheads="1"/>
          </p:cNvSpPr>
          <p:nvPr/>
        </p:nvSpPr>
        <p:spPr bwMode="auto">
          <a:xfrm>
            <a:off x="6858000" y="3200400"/>
            <a:ext cx="2895600" cy="1905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1. Стремление к выявлению</a:t>
            </a:r>
          </a:p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смысла изучаемого</a:t>
            </a:r>
          </a:p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материала</a:t>
            </a:r>
          </a:p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2.  Познание связей между</a:t>
            </a:r>
          </a:p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явлениями</a:t>
            </a:r>
          </a:p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3. Овладение способами</a:t>
            </a:r>
          </a:p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применения знаний в </a:t>
            </a:r>
          </a:p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измененных условиях</a:t>
            </a:r>
          </a:p>
        </p:txBody>
      </p:sp>
      <p:sp>
        <p:nvSpPr>
          <p:cNvPr id="35849" name="Rectangle 10"/>
          <p:cNvSpPr>
            <a:spLocks noChangeArrowheads="1"/>
          </p:cNvSpPr>
          <p:nvPr/>
        </p:nvSpPr>
        <p:spPr bwMode="auto">
          <a:xfrm>
            <a:off x="2057400" y="5791200"/>
            <a:ext cx="80772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Цель: обучение элементам творческой деятельности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8261684" y="2514600"/>
            <a:ext cx="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6553200" y="4102768"/>
            <a:ext cx="304800" cy="401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5638800" y="5069305"/>
            <a:ext cx="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3449052" y="2514600"/>
            <a:ext cx="8021" cy="52537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9769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137" y="53356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Достоинства и недостатки </a:t>
            </a:r>
            <a:br>
              <a:rPr lang="ru-RU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частично-поискового метода обучения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211007"/>
              </p:ext>
            </p:extLst>
          </p:nvPr>
        </p:nvGraphicFramePr>
        <p:xfrm>
          <a:off x="240632" y="1593960"/>
          <a:ext cx="11662610" cy="4906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1305">
                  <a:extLst>
                    <a:ext uri="{9D8B030D-6E8A-4147-A177-3AD203B41FA5}">
                      <a16:colId xmlns:a16="http://schemas.microsoft.com/office/drawing/2014/main" val="3997090813"/>
                    </a:ext>
                  </a:extLst>
                </a:gridCol>
                <a:gridCol w="5831305">
                  <a:extLst>
                    <a:ext uri="{9D8B030D-6E8A-4147-A177-3AD203B41FA5}">
                      <a16:colId xmlns:a16="http://schemas.microsoft.com/office/drawing/2014/main" val="2644952957"/>
                    </a:ext>
                  </a:extLst>
                </a:gridCol>
              </a:tblGrid>
              <a:tr h="399453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Достоинства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Недостатки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612690"/>
                  </a:ext>
                </a:extLst>
              </a:tr>
              <a:tr h="4479577">
                <a:tc>
                  <a:txBody>
                    <a:bodyPr/>
                    <a:lstStyle/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Дают учащимся большие возможности для подготовки к самообразованию; </a:t>
                      </a:r>
                    </a:p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Вырабатывают ответственность, активность, самостоятельность, инициативность, инверсию мышления и т.п.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ru-RU" sz="2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Слабая управляемость познавательной деятельностью учеников, 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2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Большие затраты времени на достижение запроектированных целей.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6308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357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032" y="1303745"/>
            <a:ext cx="1149416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Проблемный метод </a:t>
            </a:r>
            <a:r>
              <a:rPr lang="ru-RU" sz="2800" b="1" dirty="0" smtClean="0">
                <a:solidFill>
                  <a:srgbClr val="FF0000"/>
                </a:solidFill>
              </a:rPr>
              <a:t>обучения (метод проблемного изложения)</a:t>
            </a:r>
            <a:r>
              <a:rPr lang="ru-RU" sz="2800" dirty="0">
                <a:solidFill>
                  <a:srgbClr val="333333"/>
                </a:solidFill>
              </a:rPr>
              <a:t> — это совокупность методов, приёмов и действий, направленных на повышение эффективности усвоения знаний и умений учащимися через их активную мыслительную деятельность. </a:t>
            </a:r>
          </a:p>
          <a:p>
            <a:r>
              <a:rPr lang="ru-RU" sz="2800" b="1" dirty="0">
                <a:solidFill>
                  <a:srgbClr val="333333"/>
                </a:solidFill>
              </a:rPr>
              <a:t>Суть проблемного метода</a:t>
            </a:r>
            <a:r>
              <a:rPr lang="ru-RU" sz="2800" dirty="0">
                <a:solidFill>
                  <a:srgbClr val="333333"/>
                </a:solidFill>
              </a:rPr>
              <a:t> заключается в построении проблемной ситуации (задачи) и обучении умению находить оптимальное решение для выхода из этой ситуации. При этом ученики активно включаются в ход урока. </a:t>
            </a:r>
            <a:endParaRPr lang="ru-RU" sz="2800" dirty="0" smtClean="0">
              <a:solidFill>
                <a:srgbClr val="333333"/>
              </a:solidFill>
            </a:endParaRPr>
          </a:p>
          <a:p>
            <a:r>
              <a:rPr lang="ru-RU" sz="2800" dirty="0" smtClean="0"/>
              <a:t>Основная </a:t>
            </a:r>
            <a:r>
              <a:rPr lang="ru-RU" sz="2800" dirty="0"/>
              <a:t>роль в учебном процессе отводится педагогу: он ставит проблему, находит и указывает противоречия, организует поиск решения, доказывает правильность своего решения.</a:t>
            </a:r>
            <a:endParaRPr lang="ru-RU" sz="2800" b="0" i="0" dirty="0">
              <a:solidFill>
                <a:srgbClr val="33333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86204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</a:rPr>
              <a:t>Структура метода проблемного изложения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286000" y="1828800"/>
            <a:ext cx="3276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Приемы преподавания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6629400" y="1752600"/>
            <a:ext cx="3200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Задачи педагога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2209800" y="3276600"/>
            <a:ext cx="2743200" cy="1828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sz="1400" b="1"/>
              <a:t>Постановка проблемы</a:t>
            </a:r>
          </a:p>
          <a:p>
            <a:pPr eaLnBrk="1" hangingPunct="1">
              <a:buFontTx/>
              <a:buAutoNum type="arabicPeriod"/>
            </a:pPr>
            <a:r>
              <a:rPr lang="ru-RU" altLang="ru-RU" sz="1400" b="1"/>
              <a:t>Создание проблемной</a:t>
            </a:r>
          </a:p>
          <a:p>
            <a:pPr eaLnBrk="1" hangingPunct="1"/>
            <a:r>
              <a:rPr lang="ru-RU" altLang="ru-RU" sz="1400" b="1"/>
              <a:t>        ситуации</a:t>
            </a:r>
          </a:p>
          <a:p>
            <a:pPr eaLnBrk="1" hangingPunct="1">
              <a:buFontTx/>
              <a:buAutoNum type="arabicPeriod" startAt="3"/>
            </a:pPr>
            <a:r>
              <a:rPr lang="ru-RU" altLang="ru-RU" sz="1400" b="1"/>
              <a:t>Разрешение проблемной</a:t>
            </a:r>
          </a:p>
          <a:p>
            <a:pPr eaLnBrk="1" hangingPunct="1"/>
            <a:r>
              <a:rPr lang="ru-RU" altLang="ru-RU" sz="1400" b="1"/>
              <a:t>        ситуации</a:t>
            </a:r>
          </a:p>
          <a:p>
            <a:pPr eaLnBrk="1" hangingPunct="1">
              <a:buFontTx/>
              <a:buAutoNum type="arabicPeriod" startAt="4"/>
            </a:pPr>
            <a:r>
              <a:rPr lang="ru-RU" altLang="ru-RU" sz="1400" b="1"/>
              <a:t>Анализ полученного </a:t>
            </a:r>
          </a:p>
          <a:p>
            <a:pPr eaLnBrk="1" hangingPunct="1"/>
            <a:r>
              <a:rPr lang="ru-RU" altLang="ru-RU" sz="1400" b="1"/>
              <a:t>        решения</a:t>
            </a:r>
          </a:p>
          <a:p>
            <a:pPr eaLnBrk="1" hangingPunct="1">
              <a:buFontTx/>
              <a:buAutoNum type="arabicPeriod"/>
            </a:pPr>
            <a:endParaRPr lang="ru-RU" altLang="ru-RU" sz="1400" b="1"/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5562600" y="3657600"/>
            <a:ext cx="12954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/>
              <a:t>Метод</a:t>
            </a:r>
          </a:p>
          <a:p>
            <a:pPr algn="ctr" eaLnBrk="1" hangingPunct="1"/>
            <a:r>
              <a:rPr lang="ru-RU" altLang="ru-RU" sz="1400" b="1"/>
              <a:t>проблемного </a:t>
            </a:r>
          </a:p>
          <a:p>
            <a:pPr algn="ctr" eaLnBrk="1" hangingPunct="1"/>
            <a:r>
              <a:rPr lang="ru-RU" altLang="ru-RU" sz="1400" b="1"/>
              <a:t>изложения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7467600" y="3657600"/>
            <a:ext cx="19050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/>
              <a:t>Организация</a:t>
            </a:r>
          </a:p>
          <a:p>
            <a:pPr algn="ctr" eaLnBrk="1" hangingPunct="1"/>
            <a:r>
              <a:rPr lang="ru-RU" altLang="ru-RU" sz="1400" b="1"/>
              <a:t>адекватных</a:t>
            </a:r>
          </a:p>
          <a:p>
            <a:pPr algn="ctr" eaLnBrk="1" hangingPunct="1"/>
            <a:r>
              <a:rPr lang="ru-RU" altLang="ru-RU" sz="1400" b="1"/>
              <a:t>действий</a:t>
            </a:r>
          </a:p>
          <a:p>
            <a:pPr algn="ctr" eaLnBrk="1" hangingPunct="1"/>
            <a:r>
              <a:rPr lang="ru-RU" altLang="ru-RU" sz="1400" b="1"/>
              <a:t>студентов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2209800" y="5638800"/>
            <a:ext cx="7696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Цель: </a:t>
            </a:r>
            <a:r>
              <a:rPr lang="ru-RU" altLang="ru-RU"/>
              <a:t>обучение элементам творческой деятельности</a:t>
            </a:r>
            <a:endParaRPr lang="ru-RU" altLang="ru-RU" b="1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3721768" y="2743200"/>
            <a:ext cx="24064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8414083" y="2667000"/>
            <a:ext cx="24063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6858000" y="4203032"/>
            <a:ext cx="609600" cy="401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6232358" y="5029200"/>
            <a:ext cx="16042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9131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422358" y="458077"/>
            <a:ext cx="7331242" cy="13255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rgbClr val="FF0000"/>
                </a:solidFill>
                <a:latin typeface="+mn-lt"/>
              </a:rPr>
              <a:t>Структура метода проблемного изложения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2057400" y="1752600"/>
            <a:ext cx="30480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Приемы учения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6629400" y="1752600"/>
            <a:ext cx="34290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 smtClean="0"/>
              <a:t>Потребности ученика</a:t>
            </a:r>
            <a:endParaRPr lang="ru-RU" altLang="ru-RU" b="1" dirty="0"/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1981200" y="2895600"/>
            <a:ext cx="2895600" cy="2438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sz="1400" b="1"/>
              <a:t>Выполнение логических</a:t>
            </a:r>
          </a:p>
          <a:p>
            <a:pPr eaLnBrk="1" hangingPunct="1"/>
            <a:r>
              <a:rPr lang="ru-RU" altLang="ru-RU" sz="1400" b="1"/>
              <a:t>       операций</a:t>
            </a:r>
          </a:p>
          <a:p>
            <a:pPr eaLnBrk="1" hangingPunct="1">
              <a:buFontTx/>
              <a:buAutoNum type="arabicPeriod" startAt="2"/>
            </a:pPr>
            <a:r>
              <a:rPr lang="ru-RU" altLang="ru-RU" sz="1400" b="1"/>
              <a:t>Воспроизведение</a:t>
            </a:r>
          </a:p>
          <a:p>
            <a:pPr eaLnBrk="1" hangingPunct="1"/>
            <a:r>
              <a:rPr lang="ru-RU" altLang="ru-RU" sz="1400" b="1"/>
              <a:t>       знаний и способов</a:t>
            </a:r>
          </a:p>
          <a:p>
            <a:pPr eaLnBrk="1" hangingPunct="1"/>
            <a:r>
              <a:rPr lang="ru-RU" altLang="ru-RU" sz="1400" b="1"/>
              <a:t>       деятельности</a:t>
            </a:r>
          </a:p>
          <a:p>
            <a:pPr eaLnBrk="1" hangingPunct="1">
              <a:buFontTx/>
              <a:buAutoNum type="arabicPeriod" startAt="3"/>
            </a:pPr>
            <a:r>
              <a:rPr lang="ru-RU" altLang="ru-RU" sz="1400" b="1"/>
              <a:t>Рассказ</a:t>
            </a:r>
          </a:p>
          <a:p>
            <a:pPr eaLnBrk="1" hangingPunct="1">
              <a:buFontTx/>
              <a:buAutoNum type="arabicPeriod" startAt="3"/>
            </a:pPr>
            <a:r>
              <a:rPr lang="ru-RU" altLang="ru-RU" sz="1400" b="1"/>
              <a:t>Осмысление</a:t>
            </a:r>
          </a:p>
          <a:p>
            <a:pPr eaLnBrk="1" hangingPunct="1"/>
            <a:r>
              <a:rPr lang="ru-RU" altLang="ru-RU" sz="1400" b="1"/>
              <a:t>       учебного материала</a:t>
            </a:r>
          </a:p>
          <a:p>
            <a:pPr eaLnBrk="1" hangingPunct="1">
              <a:buFontTx/>
              <a:buAutoNum type="arabicPeriod" startAt="5"/>
            </a:pPr>
            <a:r>
              <a:rPr lang="ru-RU" altLang="ru-RU" sz="1400" b="1"/>
              <a:t>Составление плана</a:t>
            </a:r>
          </a:p>
          <a:p>
            <a:pPr eaLnBrk="1" hangingPunct="1">
              <a:buFontTx/>
              <a:buAutoNum type="arabicPeriod" startAt="5"/>
            </a:pPr>
            <a:r>
              <a:rPr lang="ru-RU" altLang="ru-RU" sz="1400" b="1"/>
              <a:t>Восприятие </a:t>
            </a:r>
          </a:p>
          <a:p>
            <a:pPr eaLnBrk="1" hangingPunct="1"/>
            <a:r>
              <a:rPr lang="ru-RU" altLang="ru-RU" sz="1400" b="1"/>
              <a:t>       информации</a:t>
            </a: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5181600" y="3200400"/>
            <a:ext cx="19812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/>
              <a:t>Уровень</a:t>
            </a:r>
          </a:p>
          <a:p>
            <a:pPr algn="ctr" eaLnBrk="1" hangingPunct="1"/>
            <a:r>
              <a:rPr lang="ru-RU" altLang="ru-RU" sz="1400" b="1"/>
              <a:t>Познавательной </a:t>
            </a:r>
          </a:p>
          <a:p>
            <a:pPr algn="ctr" eaLnBrk="1" hangingPunct="1"/>
            <a:r>
              <a:rPr lang="ru-RU" altLang="ru-RU" sz="1400" b="1"/>
              <a:t>Деятельности – </a:t>
            </a:r>
          </a:p>
          <a:p>
            <a:pPr algn="ctr" eaLnBrk="1" hangingPunct="1"/>
            <a:r>
              <a:rPr lang="ru-RU" altLang="ru-RU" sz="1400" b="1"/>
              <a:t>Частично-поисковый</a:t>
            </a:r>
          </a:p>
          <a:p>
            <a:pPr algn="ctr" eaLnBrk="1" hangingPunct="1"/>
            <a:r>
              <a:rPr lang="ru-RU" altLang="ru-RU" sz="1400" b="1"/>
              <a:t>(понимание)</a:t>
            </a: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7543800" y="3276600"/>
            <a:ext cx="22098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AutoNum type="arabicPeriod"/>
            </a:pPr>
            <a:r>
              <a:rPr lang="ru-RU" altLang="ru-RU" sz="1400" b="1"/>
              <a:t>Сравнивать</a:t>
            </a:r>
          </a:p>
          <a:p>
            <a:pPr algn="ctr" eaLnBrk="1" hangingPunct="1">
              <a:buFontTx/>
              <a:buAutoNum type="arabicPeriod"/>
            </a:pPr>
            <a:r>
              <a:rPr lang="ru-RU" altLang="ru-RU" sz="1400" b="1"/>
              <a:t>Анализировать</a:t>
            </a:r>
          </a:p>
          <a:p>
            <a:pPr algn="ctr" eaLnBrk="1" hangingPunct="1">
              <a:buFontTx/>
              <a:buAutoNum type="arabicPeriod"/>
            </a:pPr>
            <a:r>
              <a:rPr lang="ru-RU" altLang="ru-RU" sz="1400" b="1"/>
              <a:t>Выделять главное</a:t>
            </a: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2057400" y="5638800"/>
            <a:ext cx="8077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Цель : обучение элементам творческой деятельности</a:t>
            </a:r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3360820" y="2590800"/>
            <a:ext cx="8021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8414084" y="2598821"/>
            <a:ext cx="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6152147" y="4572000"/>
            <a:ext cx="16042" cy="1066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7162800" y="3733800"/>
            <a:ext cx="38099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824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137" y="53356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Достоинства и недостатки </a:t>
            </a:r>
            <a:br>
              <a:rPr lang="ru-RU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метода проблемного изложения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605435"/>
              </p:ext>
            </p:extLst>
          </p:nvPr>
        </p:nvGraphicFramePr>
        <p:xfrm>
          <a:off x="240632" y="1593960"/>
          <a:ext cx="11662610" cy="4906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1305">
                  <a:extLst>
                    <a:ext uri="{9D8B030D-6E8A-4147-A177-3AD203B41FA5}">
                      <a16:colId xmlns:a16="http://schemas.microsoft.com/office/drawing/2014/main" val="3997090813"/>
                    </a:ext>
                  </a:extLst>
                </a:gridCol>
                <a:gridCol w="5831305">
                  <a:extLst>
                    <a:ext uri="{9D8B030D-6E8A-4147-A177-3AD203B41FA5}">
                      <a16:colId xmlns:a16="http://schemas.microsoft.com/office/drawing/2014/main" val="2644952957"/>
                    </a:ext>
                  </a:extLst>
                </a:gridCol>
              </a:tblGrid>
              <a:tr h="399453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Достоинства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Недостатки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612690"/>
                  </a:ext>
                </a:extLst>
              </a:tr>
              <a:tr h="4479577">
                <a:tc>
                  <a:txBody>
                    <a:bodyPr/>
                    <a:lstStyle/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Является более доказательным, а характеристика объекта изучения – разностороннее. </a:t>
                      </a:r>
                    </a:p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Знания обосновываются более глубоко, и, следовательно, при наличии прочих благоприятных условий они могут легче переходить в убеждения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 результативность решения проблем, поскольку поиск ведется хаотично;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Одна идея может перекрыть другую, изменить направление поиска, которое могло бы привести к верному решению, вернуть задачу к ее началу.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6308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778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3137" y="1568985"/>
            <a:ext cx="1160646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FF0000"/>
                </a:solidFill>
              </a:rPr>
              <a:t>Исследовательский метод обучения </a:t>
            </a:r>
            <a:r>
              <a:rPr lang="ru-RU" sz="3200" dirty="0">
                <a:solidFill>
                  <a:srgbClr val="333333"/>
                </a:solidFill>
              </a:rPr>
              <a:t>- это организация поисковой, познавательной деятельности учащихся, путём постановки учителем познавательных и практических задач, требующих самостоятельного, творческого решения. </a:t>
            </a:r>
            <a:endParaRPr lang="ru-RU" sz="3200" dirty="0" smtClean="0">
              <a:solidFill>
                <a:srgbClr val="333333"/>
              </a:solidFill>
            </a:endParaRPr>
          </a:p>
          <a:p>
            <a:pPr algn="just"/>
            <a:r>
              <a:rPr lang="ru-RU" sz="3200" b="1" dirty="0" smtClean="0">
                <a:solidFill>
                  <a:srgbClr val="333333"/>
                </a:solidFill>
              </a:rPr>
              <a:t>Сущность </a:t>
            </a:r>
            <a:r>
              <a:rPr lang="ru-RU" sz="3200" b="1" dirty="0">
                <a:solidFill>
                  <a:srgbClr val="333333"/>
                </a:solidFill>
              </a:rPr>
              <a:t>исследовательского метода </a:t>
            </a:r>
            <a:r>
              <a:rPr lang="ru-RU" sz="3200" b="1" dirty="0" smtClean="0">
                <a:solidFill>
                  <a:srgbClr val="333333"/>
                </a:solidFill>
              </a:rPr>
              <a:t>обучения: </a:t>
            </a:r>
            <a:r>
              <a:rPr lang="ru-RU" sz="3200" dirty="0">
                <a:solidFill>
                  <a:srgbClr val="333333"/>
                </a:solidFill>
              </a:rPr>
              <a:t>Учитель вместе с учащимися формулирует проблему, разрешению которой посвящается отрезок учебного времени.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65607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FF0000"/>
                </a:solidFill>
                <a:latin typeface="+mn-lt"/>
              </a:rPr>
              <a:t>Структура исследовательского метода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057400" y="1752600"/>
            <a:ext cx="32004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/>
              <a:t>Приемы преподавания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6629400" y="1752600"/>
            <a:ext cx="34290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/>
              <a:t>Задачи педагога</a:t>
            </a:r>
          </a:p>
          <a:p>
            <a:pPr algn="ctr" eaLnBrk="1" hangingPunct="1"/>
            <a:endParaRPr lang="ru-RU" altLang="ru-RU" b="1" dirty="0"/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2133600" y="3048000"/>
            <a:ext cx="2209800" cy="1981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 dirty="0"/>
              <a:t>1. Сопоставление с</a:t>
            </a:r>
          </a:p>
          <a:p>
            <a:pPr eaLnBrk="1" hangingPunct="1"/>
            <a:r>
              <a:rPr lang="ru-RU" altLang="ru-RU" sz="1400" b="1" dirty="0"/>
              <a:t>    новыми фактами</a:t>
            </a:r>
          </a:p>
          <a:p>
            <a:pPr eaLnBrk="1" hangingPunct="1"/>
            <a:r>
              <a:rPr lang="ru-RU" altLang="ru-RU" sz="1400" b="1" dirty="0"/>
              <a:t>2. Консультации</a:t>
            </a:r>
          </a:p>
          <a:p>
            <a:pPr eaLnBrk="1" hangingPunct="1"/>
            <a:r>
              <a:rPr lang="ru-RU" altLang="ru-RU" sz="1400" b="1" dirty="0"/>
              <a:t>3. Анализ</a:t>
            </a:r>
          </a:p>
          <a:p>
            <a:pPr eaLnBrk="1" hangingPunct="1"/>
            <a:r>
              <a:rPr lang="ru-RU" altLang="ru-RU" sz="1400" b="1" dirty="0"/>
              <a:t>4. Оценка</a:t>
            </a:r>
          </a:p>
          <a:p>
            <a:pPr eaLnBrk="1" hangingPunct="1"/>
            <a:r>
              <a:rPr lang="ru-RU" altLang="ru-RU" sz="1400" b="1" dirty="0"/>
              <a:t>5. Эксперимент</a:t>
            </a:r>
          </a:p>
          <a:p>
            <a:pPr eaLnBrk="1" hangingPunct="1"/>
            <a:r>
              <a:rPr lang="ru-RU" altLang="ru-RU" sz="1400" b="1" dirty="0"/>
              <a:t>7. Управление</a:t>
            </a:r>
          </a:p>
          <a:p>
            <a:pPr eaLnBrk="1" hangingPunct="1"/>
            <a:r>
              <a:rPr lang="ru-RU" altLang="ru-RU" sz="1400" b="1" dirty="0"/>
              <a:t>   исследовательской</a:t>
            </a:r>
          </a:p>
          <a:p>
            <a:pPr eaLnBrk="1" hangingPunct="1"/>
            <a:r>
              <a:rPr lang="ru-RU" altLang="ru-RU" sz="1400" b="1" dirty="0"/>
              <a:t>   деятельностью</a:t>
            </a:r>
          </a:p>
        </p:txBody>
      </p:sp>
      <p:sp>
        <p:nvSpPr>
          <p:cNvPr id="31751" name="Rectangle 8"/>
          <p:cNvSpPr>
            <a:spLocks noChangeArrowheads="1"/>
          </p:cNvSpPr>
          <p:nvPr/>
        </p:nvSpPr>
        <p:spPr bwMode="auto">
          <a:xfrm>
            <a:off x="6858000" y="3352800"/>
            <a:ext cx="28194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sz="1400" b="1" dirty="0"/>
              <a:t>Минимум </a:t>
            </a:r>
          </a:p>
          <a:p>
            <a:pPr eaLnBrk="1" hangingPunct="1"/>
            <a:r>
              <a:rPr lang="ru-RU" altLang="ru-RU" sz="1400" b="1" dirty="0"/>
              <a:t>   информационных функций</a:t>
            </a:r>
          </a:p>
          <a:p>
            <a:pPr eaLnBrk="1" hangingPunct="1"/>
            <a:r>
              <a:rPr lang="ru-RU" altLang="ru-RU" sz="1400" b="1" dirty="0"/>
              <a:t>2. Максимум управленческой</a:t>
            </a:r>
          </a:p>
          <a:p>
            <a:pPr eaLnBrk="1" hangingPunct="1"/>
            <a:r>
              <a:rPr lang="ru-RU" altLang="ru-RU" sz="1400" b="1" dirty="0"/>
              <a:t>    деятельности</a:t>
            </a:r>
          </a:p>
        </p:txBody>
      </p:sp>
      <p:sp>
        <p:nvSpPr>
          <p:cNvPr id="31752" name="Rectangle 9"/>
          <p:cNvSpPr>
            <a:spLocks noChangeArrowheads="1"/>
          </p:cNvSpPr>
          <p:nvPr/>
        </p:nvSpPr>
        <p:spPr bwMode="auto">
          <a:xfrm>
            <a:off x="4572000" y="3325813"/>
            <a:ext cx="20574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/>
              <a:t>Исследовательский</a:t>
            </a:r>
          </a:p>
          <a:p>
            <a:pPr algn="ctr" eaLnBrk="1" hangingPunct="1"/>
            <a:r>
              <a:rPr lang="ru-RU" altLang="ru-RU" sz="1400" b="1" dirty="0"/>
              <a:t> метод обучения</a:t>
            </a:r>
          </a:p>
        </p:txBody>
      </p:sp>
      <p:sp>
        <p:nvSpPr>
          <p:cNvPr id="31753" name="Rectangle 10"/>
          <p:cNvSpPr>
            <a:spLocks noChangeArrowheads="1"/>
          </p:cNvSpPr>
          <p:nvPr/>
        </p:nvSpPr>
        <p:spPr bwMode="auto">
          <a:xfrm>
            <a:off x="2057400" y="5562600"/>
            <a:ext cx="807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/>
              <a:t>Цель : обучение поисковой деятельности</a:t>
            </a:r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 flipH="1">
            <a:off x="3360821" y="2713121"/>
            <a:ext cx="24063" cy="342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5598695" y="4392612"/>
            <a:ext cx="0" cy="11699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H="1">
            <a:off x="8373979" y="2751221"/>
            <a:ext cx="8021" cy="66574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6629400" y="381000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534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FF0000"/>
                </a:solidFill>
                <a:latin typeface="+mn-lt"/>
              </a:rPr>
              <a:t>Структура исследовательского метода обучения 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2057400" y="1752600"/>
            <a:ext cx="30480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Приемы учения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6858000" y="1752600"/>
            <a:ext cx="32004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 Потребности студента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2133600" y="2743200"/>
            <a:ext cx="2590800" cy="2590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/>
              <a:t>1. Осознание учебной</a:t>
            </a:r>
          </a:p>
          <a:p>
            <a:pPr eaLnBrk="1" hangingPunct="1"/>
            <a:r>
              <a:rPr lang="ru-RU" altLang="ru-RU" sz="1400" b="1"/>
              <a:t>     проблемы</a:t>
            </a:r>
          </a:p>
          <a:p>
            <a:pPr eaLnBrk="1" hangingPunct="1"/>
            <a:r>
              <a:rPr lang="ru-RU" altLang="ru-RU" sz="1400" b="1"/>
              <a:t>2. Самостоятельное </a:t>
            </a:r>
          </a:p>
          <a:p>
            <a:pPr eaLnBrk="1" hangingPunct="1"/>
            <a:r>
              <a:rPr lang="ru-RU" altLang="ru-RU" sz="1400" b="1"/>
              <a:t>   выдвижение</a:t>
            </a:r>
          </a:p>
          <a:p>
            <a:pPr eaLnBrk="1" hangingPunct="1"/>
            <a:r>
              <a:rPr lang="ru-RU" altLang="ru-RU" sz="1400" b="1"/>
              <a:t> гипотезы по решению</a:t>
            </a:r>
          </a:p>
          <a:p>
            <a:pPr eaLnBrk="1" hangingPunct="1"/>
            <a:r>
              <a:rPr lang="ru-RU" altLang="ru-RU" sz="1400" b="1"/>
              <a:t>  задач</a:t>
            </a:r>
          </a:p>
          <a:p>
            <a:pPr eaLnBrk="1" hangingPunct="1"/>
            <a:r>
              <a:rPr lang="ru-RU" altLang="ru-RU" sz="1400" b="1"/>
              <a:t>3. Соотнесение полученных</a:t>
            </a:r>
          </a:p>
          <a:p>
            <a:pPr eaLnBrk="1" hangingPunct="1"/>
            <a:r>
              <a:rPr lang="ru-RU" altLang="ru-RU" sz="1400" b="1"/>
              <a:t>результатов с выдвинутым</a:t>
            </a:r>
          </a:p>
          <a:p>
            <a:pPr eaLnBrk="1" hangingPunct="1"/>
            <a:r>
              <a:rPr lang="ru-RU" altLang="ru-RU" sz="1400" b="1"/>
              <a:t> предположением</a:t>
            </a:r>
          </a:p>
          <a:p>
            <a:pPr eaLnBrk="1" hangingPunct="1"/>
            <a:r>
              <a:rPr lang="ru-RU" altLang="ru-RU" sz="1400" b="1"/>
              <a:t>4. Обобщение по</a:t>
            </a:r>
          </a:p>
          <a:p>
            <a:pPr eaLnBrk="1" hangingPunct="1"/>
            <a:r>
              <a:rPr lang="ru-RU" altLang="ru-RU" sz="1400" b="1"/>
              <a:t>проблеме в целом</a:t>
            </a:r>
          </a:p>
          <a:p>
            <a:pPr eaLnBrk="1" hangingPunct="1"/>
            <a:endParaRPr lang="ru-RU" altLang="ru-RU" sz="1400" b="1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5029200" y="3352800"/>
            <a:ext cx="1828800" cy="167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/>
              <a:t>Уровень</a:t>
            </a:r>
          </a:p>
          <a:p>
            <a:pPr algn="ctr" eaLnBrk="1" hangingPunct="1"/>
            <a:r>
              <a:rPr lang="ru-RU" altLang="ru-RU" sz="1400" b="1"/>
              <a:t>познавательной</a:t>
            </a:r>
          </a:p>
          <a:p>
            <a:pPr algn="ctr" eaLnBrk="1" hangingPunct="1"/>
            <a:r>
              <a:rPr lang="ru-RU" altLang="ru-RU" sz="1400" b="1"/>
              <a:t>деятельности – </a:t>
            </a:r>
          </a:p>
          <a:p>
            <a:pPr algn="ctr" eaLnBrk="1" hangingPunct="1"/>
            <a:r>
              <a:rPr lang="ru-RU" altLang="ru-RU" sz="1400" b="1"/>
              <a:t>исследовательский</a:t>
            </a:r>
          </a:p>
          <a:p>
            <a:pPr algn="ctr" eaLnBrk="1" hangingPunct="1"/>
            <a:r>
              <a:rPr lang="ru-RU" altLang="ru-RU" sz="1400" b="1"/>
              <a:t>(перенос)</a:t>
            </a: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7086600" y="3048000"/>
            <a:ext cx="2667000" cy="1905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/>
              <a:t>1. Стремление применить</a:t>
            </a:r>
          </a:p>
          <a:p>
            <a:pPr eaLnBrk="1" hangingPunct="1"/>
            <a:r>
              <a:rPr lang="ru-RU" altLang="ru-RU" sz="1400" b="1"/>
              <a:t>    знания в новой</a:t>
            </a:r>
          </a:p>
          <a:p>
            <a:pPr eaLnBrk="1" hangingPunct="1"/>
            <a:r>
              <a:rPr lang="ru-RU" altLang="ru-RU" sz="1400" b="1"/>
              <a:t>    ситуации</a:t>
            </a:r>
          </a:p>
          <a:p>
            <a:pPr eaLnBrk="1" hangingPunct="1"/>
            <a:r>
              <a:rPr lang="ru-RU" altLang="ru-RU" sz="1400" b="1"/>
              <a:t>2. Потребности в процессе</a:t>
            </a:r>
          </a:p>
          <a:p>
            <a:pPr eaLnBrk="1" hangingPunct="1"/>
            <a:r>
              <a:rPr lang="ru-RU" altLang="ru-RU" sz="1400" b="1"/>
              <a:t>    самостоятельной</a:t>
            </a:r>
          </a:p>
          <a:p>
            <a:pPr eaLnBrk="1" hangingPunct="1"/>
            <a:r>
              <a:rPr lang="ru-RU" altLang="ru-RU" sz="1400" b="1"/>
              <a:t>   работы разрешить</a:t>
            </a:r>
          </a:p>
          <a:p>
            <a:pPr eaLnBrk="1" hangingPunct="1"/>
            <a:r>
              <a:rPr lang="ru-RU" altLang="ru-RU" sz="1400" b="1"/>
              <a:t>   учебную проблему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2133600" y="5638800"/>
            <a:ext cx="7772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Цель: </a:t>
            </a:r>
            <a:r>
              <a:rPr lang="ru-RU" altLang="ru-RU"/>
              <a:t>обучение поисковой деятельности</a:t>
            </a:r>
            <a:endParaRPr lang="ru-RU" altLang="ru-RU" b="1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 flipH="1">
            <a:off x="5887452" y="5013159"/>
            <a:ext cx="6015" cy="62564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 flipH="1">
            <a:off x="3352799" y="2548940"/>
            <a:ext cx="0" cy="19425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8396036" y="2610853"/>
            <a:ext cx="2005" cy="43714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6841957" y="4191000"/>
            <a:ext cx="244642" cy="401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2464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137" y="53356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Достоинства и недостатки </a:t>
            </a:r>
            <a:br>
              <a:rPr lang="ru-RU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исследовательского метода обучения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761798"/>
              </p:ext>
            </p:extLst>
          </p:nvPr>
        </p:nvGraphicFramePr>
        <p:xfrm>
          <a:off x="240632" y="1593960"/>
          <a:ext cx="11662610" cy="4906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1305">
                  <a:extLst>
                    <a:ext uri="{9D8B030D-6E8A-4147-A177-3AD203B41FA5}">
                      <a16:colId xmlns:a16="http://schemas.microsoft.com/office/drawing/2014/main" val="3997090813"/>
                    </a:ext>
                  </a:extLst>
                </a:gridCol>
                <a:gridCol w="5831305">
                  <a:extLst>
                    <a:ext uri="{9D8B030D-6E8A-4147-A177-3AD203B41FA5}">
                      <a16:colId xmlns:a16="http://schemas.microsoft.com/office/drawing/2014/main" val="2644952957"/>
                    </a:ext>
                  </a:extLst>
                </a:gridCol>
              </a:tblGrid>
              <a:tr h="399453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Достоинства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Недостатки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612690"/>
                  </a:ext>
                </a:extLst>
              </a:tr>
              <a:tr h="447957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Развитие мышления, творческих способностей, коммуникативных навыков (при групповой работе); 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Овладение методами научного познания в процессе поиска; 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мотивации и потребности в такого рода деятельности; 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Получение полноценных, хорошо осознанных, оперативно и гибко использованных знаний; 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Осуществление целостного восприятия окружающего мира через выбранный объект познания;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научно-исследовательских навыков. </a:t>
                      </a:r>
                      <a:endParaRPr lang="ru-RU" sz="20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Значительные затраты времени и энергии учителей и учащихся; 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Задачи и формы исследовательской деятельности должны соответствовать контингенту учащихся, возрастным особенностям их развития, специфике познавательной мотивации, иначе учебные исследования могут оказаться неэффективными и даже вредными. </a:t>
                      </a:r>
                      <a:endParaRPr lang="ru-RU" sz="20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6308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750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1579" y="1515979"/>
            <a:ext cx="11277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Классификацию </a:t>
            </a:r>
            <a:r>
              <a:rPr lang="ru-RU" sz="3200" dirty="0">
                <a:solidFill>
                  <a:srgbClr val="FF0000"/>
                </a:solidFill>
              </a:rPr>
              <a:t>методов 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по </a:t>
            </a:r>
            <a:r>
              <a:rPr lang="ru-RU" sz="3200" dirty="0">
                <a:solidFill>
                  <a:srgbClr val="FF0000"/>
                </a:solidFill>
              </a:rPr>
              <a:t>активности познавательной деятельности учащихся </a:t>
            </a:r>
            <a:endParaRPr lang="ru-RU" sz="3200" dirty="0" smtClean="0">
              <a:solidFill>
                <a:srgbClr val="FF0000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3200" dirty="0" smtClean="0"/>
              <a:t>Репродуктивные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/>
              <a:t>объяснительно-иллюстративный </a:t>
            </a:r>
            <a:endParaRPr lang="ru-RU" sz="3200" dirty="0"/>
          </a:p>
          <a:p>
            <a:pPr algn="just"/>
            <a:r>
              <a:rPr lang="ru-RU" sz="3200" dirty="0" smtClean="0"/>
              <a:t>2. </a:t>
            </a:r>
            <a:r>
              <a:rPr lang="ru-RU" sz="3200" dirty="0"/>
              <a:t>П</a:t>
            </a:r>
            <a:r>
              <a:rPr lang="ru-RU" sz="3200" dirty="0" smtClean="0"/>
              <a:t>родуктивные </a:t>
            </a:r>
            <a:endParaRPr lang="ru-RU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/>
              <a:t>частично-поисковый </a:t>
            </a:r>
            <a:endParaRPr lang="ru-RU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/>
              <a:t>проблемный </a:t>
            </a:r>
            <a:endParaRPr lang="ru-RU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/>
              <a:t>исследовательский.</a:t>
            </a:r>
          </a:p>
        </p:txBody>
      </p:sp>
    </p:spTree>
    <p:extLst>
      <p:ext uri="{BB962C8B-B14F-4D97-AF65-F5344CB8AC3E}">
        <p14:creationId xmlns:p14="http://schemas.microsoft.com/office/powerpoint/2010/main" val="3822487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888" y="818147"/>
            <a:ext cx="8152375" cy="546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623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841" y="1719788"/>
            <a:ext cx="116385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</a:rPr>
              <a:t>Объяснительно-иллюстративный </a:t>
            </a:r>
            <a:r>
              <a:rPr lang="ru-RU" sz="2800" b="1" dirty="0">
                <a:solidFill>
                  <a:srgbClr val="FF0000"/>
                </a:solidFill>
              </a:rPr>
              <a:t>метод обучения</a:t>
            </a:r>
            <a:r>
              <a:rPr lang="ru-RU" sz="2800" dirty="0"/>
              <a:t> заключается в том, что </a:t>
            </a:r>
            <a:r>
              <a:rPr lang="ru-RU" sz="2800" b="1" dirty="0">
                <a:solidFill>
                  <a:srgbClr val="FF0000"/>
                </a:solidFill>
              </a:rPr>
              <a:t>преподаватель сообщает готовую информацию разными средствами</a:t>
            </a:r>
            <a:r>
              <a:rPr lang="ru-RU" sz="2800" dirty="0"/>
              <a:t>, а учащиеся воспринимают, осознают и фиксируют в памяти эту информацию. </a:t>
            </a:r>
          </a:p>
          <a:p>
            <a:pPr algn="just"/>
            <a:r>
              <a:rPr lang="ru-RU" sz="2800" dirty="0"/>
              <a:t>Роль преподавателя состоит в организации восприятия информации или способов действия. </a:t>
            </a:r>
            <a:r>
              <a:rPr lang="ru-RU" sz="2800" dirty="0" smtClean="0"/>
              <a:t>Учащиеся </a:t>
            </a:r>
            <a:r>
              <a:rPr lang="ru-RU" sz="2800" dirty="0"/>
              <a:t>выполняют ту деятельность, которая необходима для усвоения знаний,— слушают, смотрят, ощупывают, читают, наблюдают, соотносят новую информацию с ранее усвоенной и запоминают.</a:t>
            </a:r>
          </a:p>
        </p:txBody>
      </p:sp>
    </p:spTree>
    <p:extLst>
      <p:ext uri="{BB962C8B-B14F-4D97-AF65-F5344CB8AC3E}">
        <p14:creationId xmlns:p14="http://schemas.microsoft.com/office/powerpoint/2010/main" val="2391485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105156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dirty="0">
                <a:solidFill>
                  <a:srgbClr val="FF0000"/>
                </a:solidFill>
                <a:latin typeface="+mn-lt"/>
              </a:rPr>
              <a:t>Структура объяснительно-иллюстративного метода обучения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981200" y="1981200"/>
            <a:ext cx="3124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Приемы преподавания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6172200" y="1981200"/>
            <a:ext cx="3429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Задачи педагога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1828800" y="2971800"/>
            <a:ext cx="25146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sz="1400" b="1"/>
              <a:t>Беседа</a:t>
            </a:r>
          </a:p>
          <a:p>
            <a:pPr eaLnBrk="1" hangingPunct="1">
              <a:buFontTx/>
              <a:buAutoNum type="arabicPeriod"/>
            </a:pPr>
            <a:r>
              <a:rPr lang="ru-RU" altLang="ru-RU" sz="1400" b="1"/>
              <a:t>Формулировка фактов</a:t>
            </a:r>
          </a:p>
          <a:p>
            <a:pPr eaLnBrk="1" hangingPunct="1">
              <a:buFontTx/>
              <a:buAutoNum type="arabicPeriod"/>
            </a:pPr>
            <a:r>
              <a:rPr lang="ru-RU" altLang="ru-RU" sz="1400" b="1"/>
              <a:t>Сообщение</a:t>
            </a:r>
          </a:p>
          <a:p>
            <a:pPr eaLnBrk="1" hangingPunct="1">
              <a:buFontTx/>
              <a:buAutoNum type="arabicPeriod"/>
            </a:pPr>
            <a:r>
              <a:rPr lang="ru-RU" altLang="ru-RU" sz="1400" b="1"/>
              <a:t>Объяснение</a:t>
            </a:r>
          </a:p>
          <a:p>
            <a:pPr eaLnBrk="1" hangingPunct="1">
              <a:buFontTx/>
              <a:buAutoNum type="arabicPeriod"/>
            </a:pPr>
            <a:r>
              <a:rPr lang="ru-RU" altLang="ru-RU" sz="1400" b="1"/>
              <a:t>Показ действия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4724400" y="3124200"/>
            <a:ext cx="19812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i="1" dirty="0"/>
              <a:t>Объяснительно-</a:t>
            </a:r>
          </a:p>
          <a:p>
            <a:pPr algn="ctr" eaLnBrk="1" hangingPunct="1"/>
            <a:r>
              <a:rPr lang="ru-RU" altLang="ru-RU" sz="1400" b="1" i="1" dirty="0"/>
              <a:t>Иллюстративный</a:t>
            </a:r>
          </a:p>
          <a:p>
            <a:pPr algn="ctr" eaLnBrk="1" hangingPunct="1"/>
            <a:r>
              <a:rPr lang="ru-RU" altLang="ru-RU" sz="1400" b="1" i="1" dirty="0"/>
              <a:t>метод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7162800" y="3048000"/>
            <a:ext cx="28194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/>
              <a:t>1.Разъяснить</a:t>
            </a:r>
          </a:p>
          <a:p>
            <a:pPr eaLnBrk="1" hangingPunct="1"/>
            <a:r>
              <a:rPr lang="ru-RU" altLang="ru-RU" sz="1400" b="1"/>
              <a:t>2. Добиться восприятия</a:t>
            </a:r>
          </a:p>
          <a:p>
            <a:pPr eaLnBrk="1" hangingPunct="1"/>
            <a:r>
              <a:rPr lang="ru-RU" altLang="ru-RU" sz="1400" b="1"/>
              <a:t>3. Добиться понимания</a:t>
            </a: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1524000" y="5105400"/>
            <a:ext cx="8534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Цель: </a:t>
            </a:r>
            <a:r>
              <a:rPr lang="ru-RU" altLang="ru-RU"/>
              <a:t>знакомство с готовыми знаниями и образцами деятельности</a:t>
            </a:r>
            <a:endParaRPr lang="ru-RU" altLang="ru-RU" b="1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V="1">
            <a:off x="6705600" y="3733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 flipV="1">
            <a:off x="5630779" y="4267200"/>
            <a:ext cx="8021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60" name="Line 20"/>
          <p:cNvSpPr>
            <a:spLocks noChangeShapeType="1"/>
          </p:cNvSpPr>
          <p:nvPr/>
        </p:nvSpPr>
        <p:spPr bwMode="auto">
          <a:xfrm>
            <a:off x="3200400" y="2514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61" name="Line 21"/>
          <p:cNvSpPr>
            <a:spLocks noChangeShapeType="1"/>
          </p:cNvSpPr>
          <p:nvPr/>
        </p:nvSpPr>
        <p:spPr bwMode="auto">
          <a:xfrm>
            <a:off x="7620000" y="2514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90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6242" y="241342"/>
            <a:ext cx="10515600" cy="13255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dirty="0">
                <a:solidFill>
                  <a:srgbClr val="FF0000"/>
                </a:solidFill>
                <a:latin typeface="+mn-lt"/>
              </a:rPr>
              <a:t>Структура объяснительно-иллюстративного метода обучения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965157" y="1975101"/>
            <a:ext cx="3124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Приемы учения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7028447" y="2019300"/>
            <a:ext cx="3429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Потребности </a:t>
            </a:r>
            <a:r>
              <a:rPr lang="ru-RU" b="1" dirty="0" smtClean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ученика</a:t>
            </a:r>
            <a:endParaRPr lang="ru-RU" b="1" dirty="0">
              <a:solidFill>
                <a:schemeClr val="accent4">
                  <a:lumMod val="10000"/>
                </a:schemeClr>
              </a:solidFill>
              <a:latin typeface="Arial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1828800" y="2971800"/>
            <a:ext cx="26670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>
              <a:buFontTx/>
              <a:buAutoNum type="arabicPeriod"/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Просмотр информации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Прочтение информации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Прослушивание</a:t>
            </a:r>
          </a:p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   информации</a:t>
            </a:r>
          </a:p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4.    Участие в восприятии </a:t>
            </a:r>
          </a:p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   информации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4648200" y="2971800"/>
            <a:ext cx="1905000" cy="1447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400" b="1" i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Уровень </a:t>
            </a:r>
          </a:p>
          <a:p>
            <a:pPr algn="ctr">
              <a:defRPr/>
            </a:pPr>
            <a:r>
              <a:rPr lang="ru-RU" sz="1400" b="1" i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познавательной</a:t>
            </a:r>
          </a:p>
          <a:p>
            <a:pPr algn="ctr">
              <a:defRPr/>
            </a:pPr>
            <a:r>
              <a:rPr lang="ru-RU" sz="1400" b="1" i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деятельности</a:t>
            </a:r>
          </a:p>
          <a:p>
            <a:pPr algn="ctr">
              <a:defRPr/>
            </a:pPr>
            <a:r>
              <a:rPr lang="ru-RU" sz="1400" b="1" i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учащихся – </a:t>
            </a:r>
          </a:p>
          <a:p>
            <a:pPr algn="ctr">
              <a:defRPr/>
            </a:pPr>
            <a:r>
              <a:rPr lang="ru-RU" sz="1400" b="1" i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репродуктивный</a:t>
            </a:r>
          </a:p>
          <a:p>
            <a:pPr algn="ctr">
              <a:defRPr/>
            </a:pPr>
            <a:r>
              <a:rPr lang="ru-RU" sz="1400" b="1" i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(воспроизведение)</a:t>
            </a: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6990347" y="3009900"/>
            <a:ext cx="35052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>
              <a:buFontTx/>
              <a:buAutoNum type="arabicPeriod"/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Овладеть способом применения</a:t>
            </a:r>
          </a:p>
          <a:p>
            <a:pPr marL="342900" indent="-342900"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       по образцу</a:t>
            </a:r>
          </a:p>
          <a:p>
            <a:pPr marL="342900" indent="-342900">
              <a:buFontTx/>
              <a:buAutoNum type="arabicPeriod" startAt="2"/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Запомнить материал</a:t>
            </a:r>
          </a:p>
          <a:p>
            <a:pPr marL="342900" indent="-342900">
              <a:buFontTx/>
              <a:buAutoNum type="arabicPeriod" startAt="2"/>
              <a:defRPr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Понять материал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1524000" y="5257800"/>
            <a:ext cx="8534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Цель: знакомство с готовыми знаниями и образцами деятельности</a:t>
            </a:r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>
            <a:off x="6533147" y="3781927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V="1">
            <a:off x="5638800" y="4495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4" name="Line 15"/>
          <p:cNvSpPr>
            <a:spLocks noChangeShapeType="1"/>
          </p:cNvSpPr>
          <p:nvPr/>
        </p:nvSpPr>
        <p:spPr bwMode="auto">
          <a:xfrm>
            <a:off x="3276600" y="2438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5" name="Line 16"/>
          <p:cNvSpPr>
            <a:spLocks noChangeShapeType="1"/>
          </p:cNvSpPr>
          <p:nvPr/>
        </p:nvSpPr>
        <p:spPr bwMode="auto">
          <a:xfrm>
            <a:off x="8742947" y="25527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6" name="Line 17"/>
          <p:cNvSpPr>
            <a:spLocks noChangeShapeType="1"/>
          </p:cNvSpPr>
          <p:nvPr/>
        </p:nvSpPr>
        <p:spPr bwMode="auto">
          <a:xfrm>
            <a:off x="5638800" y="44958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21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137" y="53356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Достоинства и недостатки </a:t>
            </a:r>
            <a:br>
              <a:rPr lang="ru-RU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объяснительно-иллюстративного метода обучения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380672"/>
              </p:ext>
            </p:extLst>
          </p:nvPr>
        </p:nvGraphicFramePr>
        <p:xfrm>
          <a:off x="240632" y="1593960"/>
          <a:ext cx="11662610" cy="4906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1305">
                  <a:extLst>
                    <a:ext uri="{9D8B030D-6E8A-4147-A177-3AD203B41FA5}">
                      <a16:colId xmlns:a16="http://schemas.microsoft.com/office/drawing/2014/main" val="3997090813"/>
                    </a:ext>
                  </a:extLst>
                </a:gridCol>
                <a:gridCol w="5831305">
                  <a:extLst>
                    <a:ext uri="{9D8B030D-6E8A-4147-A177-3AD203B41FA5}">
                      <a16:colId xmlns:a16="http://schemas.microsoft.com/office/drawing/2014/main" val="2644952957"/>
                    </a:ext>
                  </a:extLst>
                </a:gridCol>
              </a:tblGrid>
              <a:tr h="399453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Достоинства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Недостатки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612690"/>
                  </a:ext>
                </a:extLst>
              </a:tr>
              <a:tr h="4479577">
                <a:tc>
                  <a:txBody>
                    <a:bodyPr/>
                    <a:lstStyle/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Экономит время;</a:t>
                      </a:r>
                    </a:p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Сберегает силы учащихся, облегчает им понимание сложных знаний;</a:t>
                      </a:r>
                    </a:p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Обеспечивает достаточно эффективное управление процессом;</a:t>
                      </a:r>
                    </a:p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Имеет хорошие воспитательные возможности;</a:t>
                      </a:r>
                    </a:p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требует специальных помещений и средств, кроме доски и мела, да еще простейших наглядных пособий;</a:t>
                      </a:r>
                    </a:p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Доступно педагогам разной квалификации;</a:t>
                      </a:r>
                    </a:p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Дает хорошие результаты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ru-RU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Ориентация этого вида обучения в основном только на репродуктивное усвоение учащимися знаний, умении и навыков; 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Учебный процесс требует от учащихся главным образом воспроизводящего типа мышления;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Творческое мышление функционирует крайне недостаточно;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этих условиях слабо реализуется развивающая функция обучения.</a:t>
                      </a:r>
                      <a:endParaRPr lang="ru-RU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6308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2364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968" y="1363086"/>
            <a:ext cx="1147010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Частично-поисковый (эвристический) метод обучения</a:t>
            </a:r>
            <a:r>
              <a:rPr lang="ru-RU" sz="2400" dirty="0">
                <a:solidFill>
                  <a:srgbClr val="333333"/>
                </a:solidFill>
              </a:rPr>
              <a:t> характеризуется следующими чертами:</a:t>
            </a:r>
          </a:p>
          <a:p>
            <a:pPr algn="just">
              <a:buFont typeface="+mj-lt"/>
              <a:buAutoNum type="arabicPeriod"/>
            </a:pPr>
            <a:r>
              <a:rPr lang="ru-RU" sz="2400" dirty="0" smtClean="0">
                <a:solidFill>
                  <a:srgbClr val="333333"/>
                </a:solidFill>
              </a:rPr>
              <a:t> Знания </a:t>
            </a:r>
            <a:r>
              <a:rPr lang="ru-RU" sz="2400" dirty="0">
                <a:solidFill>
                  <a:srgbClr val="333333"/>
                </a:solidFill>
              </a:rPr>
              <a:t>учащимся не предлагаются в готовой форме, их необходимо добывать самостоятельно.</a:t>
            </a:r>
          </a:p>
          <a:p>
            <a:pPr algn="just">
              <a:buFont typeface="+mj-lt"/>
              <a:buAutoNum type="arabicPeriod"/>
            </a:pPr>
            <a:r>
              <a:rPr lang="ru-RU" sz="2400" dirty="0" smtClean="0">
                <a:solidFill>
                  <a:srgbClr val="333333"/>
                </a:solidFill>
              </a:rPr>
              <a:t> Учитель </a:t>
            </a:r>
            <a:r>
              <a:rPr lang="ru-RU" sz="2400" dirty="0">
                <a:solidFill>
                  <a:srgbClr val="333333"/>
                </a:solidFill>
              </a:rPr>
              <a:t>организует не изложение новых знаний, а их поиск при помощи различных средств.</a:t>
            </a:r>
          </a:p>
          <a:p>
            <a:pPr algn="just">
              <a:buFont typeface="+mj-lt"/>
              <a:buAutoNum type="arabicPeriod"/>
            </a:pPr>
            <a:r>
              <a:rPr lang="ru-RU" sz="2400" dirty="0" smtClean="0">
                <a:solidFill>
                  <a:srgbClr val="333333"/>
                </a:solidFill>
              </a:rPr>
              <a:t> Учащиеся </a:t>
            </a:r>
            <a:r>
              <a:rPr lang="ru-RU" sz="2400" dirty="0">
                <a:solidFill>
                  <a:srgbClr val="333333"/>
                </a:solidFill>
              </a:rPr>
              <a:t>под руководством учителя самостоятельно рассуждают, решают познавательные задачи, анализируют проблемные ситуации, сопоставляют, обобщают, делают выводы.</a:t>
            </a:r>
          </a:p>
          <a:p>
            <a:pPr algn="just"/>
            <a:r>
              <a:rPr lang="ru-RU" sz="2400" dirty="0">
                <a:solidFill>
                  <a:srgbClr val="333333"/>
                </a:solidFill>
              </a:rPr>
              <a:t>Метод называется частично-поисковым, потому что учащиеся не всегда могут самостоятельно решить трудоемкую учебную задачу от начала и до конца. В связи с этим в работе их направляет учитель. Иногда часть знаний предоставляет учитель, а часть учащиеся добывают самостоятельно, отвечая на поставленные вопросы или решая проблемные задания.</a:t>
            </a:r>
            <a:endParaRPr lang="ru-RU" sz="2400" b="0" i="0" dirty="0">
              <a:solidFill>
                <a:srgbClr val="33333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204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+mn-lt"/>
              </a:rPr>
              <a:t>Структура частично-поискового метода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981200" y="1981200"/>
            <a:ext cx="3124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Приемы преподавания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6172200" y="1981200"/>
            <a:ext cx="3429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Задачи педагога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752600" y="3048000"/>
            <a:ext cx="27432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sz="1400" b="1"/>
              <a:t>Эвристическая беседа</a:t>
            </a:r>
          </a:p>
          <a:p>
            <a:pPr eaLnBrk="1" hangingPunct="1">
              <a:buFontTx/>
              <a:buAutoNum type="arabicPeriod"/>
            </a:pPr>
            <a:r>
              <a:rPr lang="ru-RU" altLang="ru-RU" sz="1400" b="1"/>
              <a:t>Самостоятельная работа</a:t>
            </a:r>
          </a:p>
          <a:p>
            <a:pPr eaLnBrk="1" hangingPunct="1"/>
            <a:r>
              <a:rPr lang="ru-RU" altLang="ru-RU" sz="1400" b="1"/>
              <a:t>       с элементами </a:t>
            </a:r>
          </a:p>
          <a:p>
            <a:pPr eaLnBrk="1" hangingPunct="1"/>
            <a:r>
              <a:rPr lang="ru-RU" altLang="ru-RU" sz="1400" b="1"/>
              <a:t>       исследования</a:t>
            </a:r>
          </a:p>
          <a:p>
            <a:pPr eaLnBrk="1" hangingPunct="1"/>
            <a:r>
              <a:rPr lang="ru-RU" altLang="ru-RU" sz="1400" b="1"/>
              <a:t>3.    Игра</a:t>
            </a:r>
          </a:p>
          <a:p>
            <a:pPr eaLnBrk="1" hangingPunct="1">
              <a:buFontTx/>
              <a:buAutoNum type="arabicPeriod" startAt="2"/>
            </a:pPr>
            <a:endParaRPr lang="ru-RU" altLang="ru-RU" sz="1400" b="1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4953000" y="2895600"/>
            <a:ext cx="21336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i="1"/>
              <a:t>Частично-поисковый</a:t>
            </a:r>
          </a:p>
          <a:p>
            <a:pPr algn="ctr" eaLnBrk="1" hangingPunct="1"/>
            <a:r>
              <a:rPr lang="ru-RU" altLang="ru-RU" sz="1400" b="1" i="1"/>
              <a:t>Метод</a:t>
            </a:r>
          </a:p>
          <a:p>
            <a:pPr algn="ctr" eaLnBrk="1" hangingPunct="1"/>
            <a:r>
              <a:rPr lang="ru-RU" altLang="ru-RU" sz="1400" b="1" i="1"/>
              <a:t>(информационно-</a:t>
            </a:r>
          </a:p>
          <a:p>
            <a:pPr algn="ctr" eaLnBrk="1" hangingPunct="1"/>
            <a:r>
              <a:rPr lang="ru-RU" altLang="ru-RU" sz="1400" b="1" i="1"/>
              <a:t>Эвристический)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7620000" y="3124200"/>
            <a:ext cx="25146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/>
              <a:t>Проблемный подход </a:t>
            </a:r>
          </a:p>
          <a:p>
            <a:pPr eaLnBrk="1" hangingPunct="1"/>
            <a:r>
              <a:rPr lang="ru-RU" altLang="ru-RU" sz="1400" b="1"/>
              <a:t>В сообщении материала</a:t>
            </a: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1752600" y="5410200"/>
            <a:ext cx="8534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Цель: </a:t>
            </a:r>
            <a:r>
              <a:rPr lang="ru-RU" altLang="ru-RU"/>
              <a:t>обучение элементам творческой деятельности</a:t>
            </a:r>
            <a:endParaRPr lang="ru-RU" altLang="ru-RU" b="1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7086600" y="3733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V="1">
            <a:off x="5638800" y="4419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8" name="Line 14"/>
          <p:cNvSpPr>
            <a:spLocks noChangeShapeType="1"/>
          </p:cNvSpPr>
          <p:nvPr/>
        </p:nvSpPr>
        <p:spPr bwMode="auto">
          <a:xfrm>
            <a:off x="5638800" y="4648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9" name="Line 15"/>
          <p:cNvSpPr>
            <a:spLocks noChangeShapeType="1"/>
          </p:cNvSpPr>
          <p:nvPr/>
        </p:nvSpPr>
        <p:spPr bwMode="auto">
          <a:xfrm>
            <a:off x="3200400" y="2514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10" name="Line 17"/>
          <p:cNvSpPr>
            <a:spLocks noChangeShapeType="1"/>
          </p:cNvSpPr>
          <p:nvPr/>
        </p:nvSpPr>
        <p:spPr bwMode="auto">
          <a:xfrm>
            <a:off x="7848600" y="2514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7709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713</Words>
  <Application>Microsoft Office PowerPoint</Application>
  <PresentationFormat>Широкоэкранный</PresentationFormat>
  <Paragraphs>233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объяснительно-иллюстративного метода обучения</vt:lpstr>
      <vt:lpstr>Структура объяснительно-иллюстративного метода обучения</vt:lpstr>
      <vt:lpstr>Достоинства и недостатки  объяснительно-иллюстративного метода обучения</vt:lpstr>
      <vt:lpstr>Презентация PowerPoint</vt:lpstr>
      <vt:lpstr>Структура частично-поискового метода</vt:lpstr>
      <vt:lpstr>Структура частично-поискового метода</vt:lpstr>
      <vt:lpstr>Достоинства и недостатки  частично-поискового метода обучения</vt:lpstr>
      <vt:lpstr>Презентация PowerPoint</vt:lpstr>
      <vt:lpstr>Структура метода проблемного изложения</vt:lpstr>
      <vt:lpstr>Структура метода проблемного изложения</vt:lpstr>
      <vt:lpstr>Достоинства и недостатки  метода проблемного изложения</vt:lpstr>
      <vt:lpstr>Презентация PowerPoint</vt:lpstr>
      <vt:lpstr>Структура исследовательского метода</vt:lpstr>
      <vt:lpstr>Структура исследовательского метода обучения </vt:lpstr>
      <vt:lpstr>Достоинства и недостатки  исследовательского метода обучения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Student</dc:creator>
  <cp:lastModifiedBy>Student</cp:lastModifiedBy>
  <cp:revision>45</cp:revision>
  <dcterms:created xsi:type="dcterms:W3CDTF">2024-09-30T11:47:18Z</dcterms:created>
  <dcterms:modified xsi:type="dcterms:W3CDTF">2026-04-27T07:29:59Z</dcterms:modified>
</cp:coreProperties>
</file>