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17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636127" y="2253114"/>
            <a:ext cx="8105104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/>
            </a:pPr>
            <a:r>
              <a:rPr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Пропедевтика</a:t>
            </a:r>
            <a:r>
              <a:rPr sz="40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ru-RU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астрономии</a:t>
            </a:r>
            <a:r>
              <a:rPr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ru-RU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ru-RU"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sz="4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в </a:t>
            </a:r>
            <a:r>
              <a:rPr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начальной</a:t>
            </a:r>
            <a:r>
              <a:rPr sz="40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sz="4000" dirty="0" err="1">
                <a:solidFill>
                  <a:srgbClr val="FF0000"/>
                </a:solidFill>
                <a:latin typeface="Arial Black" panose="020B0A04020102020204" pitchFamily="34" charset="0"/>
              </a:rPr>
              <a:t>школе</a:t>
            </a:r>
            <a:endParaRPr sz="40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15150" y="3854918"/>
            <a:ext cx="3821229" cy="843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/>
            </a:pPr>
            <a:r>
              <a:rPr lang="ru-RU" dirty="0" smtClean="0"/>
              <a:t>Преподаватель АПП ЮФУ</a:t>
            </a:r>
          </a:p>
          <a:p>
            <a:pPr>
              <a:spcAft>
                <a:spcPts val="1300"/>
              </a:spcAft>
              <a:defRPr sz="1900"/>
            </a:pPr>
            <a:r>
              <a:rPr lang="ru-RU" dirty="0" smtClean="0"/>
              <a:t>Соловьёва А.Ю.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5878404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такое</a:t>
            </a:r>
            <a:r>
              <a:rPr dirty="0"/>
              <a:t> </a:t>
            </a:r>
            <a:r>
              <a:rPr dirty="0" err="1"/>
              <a:t>пропедевтика</a:t>
            </a:r>
            <a:r>
              <a:rPr dirty="0"/>
              <a:t> </a:t>
            </a:r>
            <a:r>
              <a:rPr lang="ru-RU" dirty="0" smtClean="0"/>
              <a:t>астрономии</a:t>
            </a:r>
            <a:r>
              <a:rPr dirty="0" smtClean="0"/>
              <a:t>?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94270" y="997457"/>
            <a:ext cx="10935730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Пропедевтика астрономии — предварительная подготовка младших школьников к последующему систематическому изучению астрономических знаний.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Основывается на наблюдении за небесными объектами и явлениями, доступными непосредственному восприятию ребёнка.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Включает наблюдения за Солнцем, Луной, звёздами, сменой дня и ночи, временами года.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Формирует первоначальные представления о Земле как планете, Солнечной системе и Вселенной.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Принцип: 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от наблюдения окружающего мира → к объяснению природных явлений → к первоначальным астрономическим представлениям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5087162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Цели</a:t>
            </a:r>
            <a:r>
              <a:rPr dirty="0"/>
              <a:t> </a:t>
            </a:r>
            <a:r>
              <a:rPr dirty="0" err="1"/>
              <a:t>пропедевтики</a:t>
            </a:r>
            <a:r>
              <a:rPr dirty="0"/>
              <a:t> </a:t>
            </a:r>
            <a:r>
              <a:rPr lang="ru-RU" dirty="0" smtClean="0"/>
              <a:t>астрономии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3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72703" y="1280160"/>
            <a:ext cx="10948737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Формирование первоначальных представлений о Вселенной и небесных телах.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Формирование представлений о Земле как планете Солнечной системы.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Развитие интереса к наблюдению за небом и космическими явлениями.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Формирование элементарных представлений о движении Земли и других небесных тел.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Развитие наблюдательности, пространственного и логического мышления.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Формирование предпосылок естественно-научного мировоззрения.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Подготовка к последующему систематическому изучению астрономии.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5389873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Задачи</a:t>
            </a:r>
            <a:r>
              <a:rPr dirty="0"/>
              <a:t> </a:t>
            </a:r>
            <a:r>
              <a:rPr dirty="0" err="1"/>
              <a:t>пропедевтики</a:t>
            </a:r>
            <a:r>
              <a:rPr dirty="0"/>
              <a:t> </a:t>
            </a:r>
            <a:r>
              <a:rPr lang="ru-RU" dirty="0" smtClean="0"/>
              <a:t>астрономии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smtClean="0"/>
              <a:t>Познавательные</a:t>
            </a:r>
            <a:r>
              <a:rPr lang="ru-RU" b="1" dirty="0"/>
              <a:t>: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познакомить с Солнцем, Луной, звёздами, планетами;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сформировать первоначальные представления о Вселенной;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познакомить с основными космическими явлениями. </a:t>
            </a:r>
          </a:p>
          <a:p>
            <a:r>
              <a:rPr lang="ru-RU" b="1" dirty="0"/>
              <a:t>Исследовательские: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учить наблюдать за небесными объектами;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фиксировать результаты наблюдений;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сравнивать результаты наблюдений в разные дни и времена года. </a:t>
            </a:r>
          </a:p>
          <a:p>
            <a:r>
              <a:rPr lang="ru-RU" b="1" dirty="0"/>
              <a:t>Развивающие: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развивать пространственное мышление;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формировать умение устанавливать причинно-следственные связи;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развивать способность работать с моделями и схемами. </a:t>
            </a:r>
          </a:p>
          <a:p>
            <a:r>
              <a:rPr lang="ru-RU" b="1" dirty="0"/>
              <a:t>Ценностные: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формировать интерес к познанию природы;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воспитывать ответственное отношение к Земле как к общему дому человечества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t>Ожидаемые результаты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К концу пропедевтического изучения ребёнок: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имеет первоначальное представление о Вселенной;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знает основные небесные объекты: Солнце, Луну, звёзды, планеты;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понимает, что Земля является планетой Солнечной системы;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может объяснить на элементарном уровне смену дня и ночи;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имеет первоначальное представление о причинах смены времён года;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различает понятия «звезда» и «планета» на доступном уровне;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умеет наблюдать изменения вида Луны;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может работать с простейшими моделями Солнечной системы;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фиксирует результаты наблюдений в рисунке, таблице или схеме;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проявляет интерес к изучению космоса.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6439327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Содержание</a:t>
            </a:r>
            <a:r>
              <a:rPr dirty="0"/>
              <a:t>: </a:t>
            </a:r>
            <a:r>
              <a:rPr dirty="0" err="1"/>
              <a:t>Земля</a:t>
            </a:r>
            <a:r>
              <a:rPr dirty="0"/>
              <a:t> и </a:t>
            </a:r>
            <a:r>
              <a:rPr lang="ru-RU" dirty="0" smtClean="0"/>
              <a:t>Солнечная система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Земля </a:t>
            </a:r>
            <a:r>
              <a:rPr lang="ru-RU" dirty="0"/>
              <a:t>— планета Солнечной системы. </a:t>
            </a:r>
          </a:p>
          <a:p>
            <a:r>
              <a:rPr lang="ru-RU" dirty="0"/>
              <a:t>Солнце как звезда и источник света и тепла. </a:t>
            </a:r>
          </a:p>
          <a:p>
            <a:r>
              <a:rPr lang="ru-RU" dirty="0"/>
              <a:t>Планеты Солнечной системы. </a:t>
            </a:r>
          </a:p>
          <a:p>
            <a:r>
              <a:rPr lang="ru-RU" dirty="0"/>
              <a:t>Спутники планет. </a:t>
            </a:r>
          </a:p>
          <a:p>
            <a:r>
              <a:rPr lang="ru-RU" dirty="0"/>
              <a:t>Луна — естественный спутник Земли. </a:t>
            </a:r>
          </a:p>
          <a:p>
            <a:r>
              <a:rPr lang="ru-RU" dirty="0"/>
              <a:t>Движение Земли вокруг Солнца. </a:t>
            </a:r>
          </a:p>
          <a:p>
            <a:r>
              <a:rPr lang="ru-RU" dirty="0"/>
              <a:t>Вращение Земли вокруг своей оси. </a:t>
            </a:r>
          </a:p>
          <a:p>
            <a:r>
              <a:rPr lang="ru-RU" dirty="0"/>
              <a:t>Пространственные представления о расположении небесных тел. </a:t>
            </a:r>
          </a:p>
          <a:p>
            <a:endParaRPr lang="ru-RU" b="1" dirty="0" smtClean="0"/>
          </a:p>
          <a:p>
            <a:r>
              <a:rPr lang="ru-RU" b="1" dirty="0" smtClean="0"/>
              <a:t>Пропедевтическое </a:t>
            </a:r>
            <a:r>
              <a:rPr lang="ru-RU" b="1" dirty="0"/>
              <a:t>значение:</a:t>
            </a:r>
            <a:r>
              <a:rPr lang="ru-RU" dirty="0"/>
              <a:t> формирование первоначальной целостной картины Солнечной системы.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8071248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 smtClean="0"/>
              <a:t>Содержание</a:t>
            </a:r>
            <a:r>
              <a:rPr lang="ru-RU" dirty="0" smtClean="0"/>
              <a:t>: наблюдение за небесными явлениями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822960" y="1368391"/>
            <a:ext cx="1069848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Смена </a:t>
            </a:r>
            <a:r>
              <a:rPr lang="ru-RU" dirty="0"/>
              <a:t>дня и ночи. </a:t>
            </a:r>
          </a:p>
          <a:p>
            <a:r>
              <a:rPr lang="ru-RU" dirty="0"/>
              <a:t>Изменение положения Солнца на небосводе. </a:t>
            </a:r>
          </a:p>
          <a:p>
            <a:r>
              <a:rPr lang="ru-RU" dirty="0"/>
              <a:t>Видимое движение Солнца в течение дня. </a:t>
            </a:r>
          </a:p>
          <a:p>
            <a:r>
              <a:rPr lang="ru-RU" dirty="0"/>
              <a:t>Наблюдение за Луной. </a:t>
            </a:r>
          </a:p>
          <a:p>
            <a:r>
              <a:rPr lang="ru-RU" dirty="0"/>
              <a:t>Изменение видимой формы Луны — фазы. </a:t>
            </a:r>
          </a:p>
          <a:p>
            <a:r>
              <a:rPr lang="ru-RU" dirty="0"/>
              <a:t>Наблюдение за звёздным небом. </a:t>
            </a:r>
          </a:p>
          <a:p>
            <a:r>
              <a:rPr lang="ru-RU" dirty="0"/>
              <a:t>Изменение вида звёздного неба в течение года. </a:t>
            </a:r>
          </a:p>
          <a:p>
            <a:r>
              <a:rPr lang="ru-RU" b="1" dirty="0"/>
              <a:t>Практические задания:</a:t>
            </a:r>
            <a:endParaRPr lang="ru-RU" dirty="0"/>
          </a:p>
          <a:p>
            <a:r>
              <a:rPr lang="ru-RU" dirty="0"/>
              <a:t>вести календарь наблюдений за Луной; </a:t>
            </a:r>
          </a:p>
          <a:p>
            <a:r>
              <a:rPr lang="ru-RU" dirty="0"/>
              <a:t>сравнивать положение Солнца утром и вечером; </a:t>
            </a:r>
          </a:p>
          <a:p>
            <a:r>
              <a:rPr lang="ru-RU" dirty="0"/>
              <a:t>зарисовывать вид Луны в разные дни; </a:t>
            </a:r>
          </a:p>
          <a:p>
            <a:r>
              <a:rPr lang="ru-RU" dirty="0"/>
              <a:t>наблюдать продолжительность дня и ночи в разные времена года.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7630807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Содержание</a:t>
            </a:r>
            <a:r>
              <a:rPr dirty="0"/>
              <a:t>: </a:t>
            </a:r>
            <a:r>
              <a:rPr lang="ru-RU" dirty="0" smtClean="0"/>
              <a:t>Земля в космическом пространстве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Форма и размеры Земли. </a:t>
            </a:r>
          </a:p>
          <a:p>
            <a:r>
              <a:rPr lang="ru-RU" dirty="0"/>
              <a:t>Земля как планета. </a:t>
            </a:r>
          </a:p>
          <a:p>
            <a:r>
              <a:rPr lang="ru-RU" dirty="0"/>
              <a:t>Атмосфера и её значение для жизни. </a:t>
            </a:r>
          </a:p>
          <a:p>
            <a:r>
              <a:rPr lang="ru-RU" dirty="0"/>
              <a:t>Земля и Солнце. </a:t>
            </a:r>
          </a:p>
          <a:p>
            <a:r>
              <a:rPr lang="ru-RU" dirty="0"/>
              <a:t>Земля и Луна. </a:t>
            </a:r>
          </a:p>
          <a:p>
            <a:r>
              <a:rPr lang="ru-RU" dirty="0"/>
              <a:t>Причины смены дня и ночи. </a:t>
            </a:r>
          </a:p>
          <a:p>
            <a:r>
              <a:rPr lang="ru-RU" dirty="0"/>
              <a:t>Причины смены времён года. </a:t>
            </a:r>
          </a:p>
          <a:p>
            <a:r>
              <a:rPr lang="ru-RU" dirty="0"/>
              <a:t>Значение Солнца для существования жизни на Земле. </a:t>
            </a:r>
          </a:p>
          <a:p>
            <a:r>
              <a:rPr lang="ru-RU" dirty="0"/>
              <a:t>Уникальность природных условий Земли. </a:t>
            </a:r>
          </a:p>
          <a:p>
            <a:r>
              <a:rPr lang="ru-RU" b="1" dirty="0"/>
              <a:t>Важно:</a:t>
            </a:r>
            <a:r>
              <a:rPr lang="ru-RU" dirty="0"/>
              <a:t> в начальной школе объяснение астрономических явлений строится преимущественно на </a:t>
            </a:r>
            <a:r>
              <a:rPr lang="ru-RU" b="1" dirty="0"/>
              <a:t>моделях, наблюдениях и доступных аналогиях</a:t>
            </a:r>
            <a:r>
              <a:rPr lang="ru-RU" dirty="0"/>
              <a:t>, без перегрузки сложными математическими и физическими понятиями.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t>Методы и приёмы реализации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Наблюдение</a:t>
            </a:r>
            <a:r>
              <a:rPr lang="ru-RU" dirty="0"/>
              <a:t> — систематическое наблюдение за Солнцем, Луной и звёздным небом. </a:t>
            </a:r>
          </a:p>
          <a:p>
            <a:r>
              <a:rPr lang="ru-RU" b="1" dirty="0"/>
              <a:t>Экспериментирование</a:t>
            </a:r>
            <a:r>
              <a:rPr lang="ru-RU" dirty="0"/>
              <a:t> — моделирование смены дня и ночи с помощью глобуса и источника света. </a:t>
            </a:r>
          </a:p>
          <a:p>
            <a:r>
              <a:rPr lang="ru-RU" b="1" dirty="0"/>
              <a:t>Моделирование</a:t>
            </a:r>
            <a:r>
              <a:rPr lang="ru-RU" dirty="0"/>
              <a:t> — создание модели Солнечной системы. </a:t>
            </a:r>
          </a:p>
          <a:p>
            <a:r>
              <a:rPr lang="ru-RU" b="1" dirty="0"/>
              <a:t>Работа с календарём наблюдений</a:t>
            </a:r>
            <a:r>
              <a:rPr lang="ru-RU" dirty="0"/>
              <a:t> — фиксация изменений положения и вида небесных объектов. </a:t>
            </a:r>
          </a:p>
          <a:p>
            <a:r>
              <a:rPr lang="ru-RU" b="1" dirty="0"/>
              <a:t>Сравнение</a:t>
            </a:r>
            <a:r>
              <a:rPr lang="ru-RU" dirty="0"/>
              <a:t> — сопоставление планет, небесных явлений и результатов наблюдений. </a:t>
            </a:r>
          </a:p>
          <a:p>
            <a:r>
              <a:rPr lang="ru-RU" b="1" dirty="0"/>
              <a:t>Работа с картами и схемами</a:t>
            </a:r>
            <a:r>
              <a:rPr lang="ru-RU" dirty="0"/>
              <a:t> — изучение схемы Солнечной системы. </a:t>
            </a:r>
          </a:p>
          <a:p>
            <a:r>
              <a:rPr lang="ru-RU" b="1" dirty="0"/>
              <a:t>Цифровые технологии</a:t>
            </a:r>
            <a:r>
              <a:rPr lang="ru-RU" dirty="0"/>
              <a:t> — использование интерактивных моделей звёздного неба и планет. </a:t>
            </a:r>
          </a:p>
          <a:p>
            <a:r>
              <a:rPr lang="ru-RU" b="1" dirty="0"/>
              <a:t>Проблемные вопросы</a:t>
            </a:r>
            <a:r>
              <a:rPr lang="ru-RU" dirty="0"/>
              <a:t> — «Почему происходит смена дня и ночи?», «Почему Луна меняет свой вид?», «Почему на Земле сменяются времена года?».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6891310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/>
            </a:pPr>
            <a:r>
              <a:rPr dirty="0" err="1"/>
              <a:t>Вывод</a:t>
            </a:r>
            <a:r>
              <a:rPr dirty="0"/>
              <a:t>: </a:t>
            </a:r>
            <a:r>
              <a:rPr dirty="0" err="1"/>
              <a:t>значение</a:t>
            </a:r>
            <a:r>
              <a:rPr dirty="0"/>
              <a:t> </a:t>
            </a:r>
            <a:r>
              <a:rPr dirty="0" err="1"/>
              <a:t>пропедевтики</a:t>
            </a:r>
            <a:r>
              <a:rPr dirty="0"/>
              <a:t> </a:t>
            </a:r>
            <a:r>
              <a:rPr lang="ru-RU" dirty="0" smtClean="0"/>
              <a:t>астрономии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822960" y="1280160"/>
            <a:ext cx="1069848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Основная исследовательская цепочка:</a:t>
            </a:r>
            <a:endParaRPr lang="ru-RU" dirty="0"/>
          </a:p>
          <a:p>
            <a:r>
              <a:rPr lang="ru-RU" b="1" dirty="0"/>
              <a:t>НАБЛЮДЕНИЕ → ВОПРОС → ПРЕДПОЛОЖЕНИЕ → МОДЕЛИРОВАНИЕ → НАБЛЮДАЕМЫЙ РЕЗУЛЬТАТ → ОБЪЯСНЕНИЕ → ПЕРВОНАЧАЛЬНОЕ АСТРОНОМИЧЕСКОЕ ПОНЯТИЕ</a:t>
            </a:r>
            <a:endParaRPr lang="ru-RU" dirty="0"/>
          </a:p>
          <a:p>
            <a:r>
              <a:rPr lang="ru-RU" dirty="0"/>
              <a:t>Пропедевтика астрономии: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расширяет представления ребёнка о мире;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формирует целостное представление о Земле и космическом пространстве;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развивает наблюдательность и пространственное мышление;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формирует первоначальные исследовательские умения;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способствует развитию естественно-научной грамотности;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создаёт основу для последующего изучения астрономии, физики и географии.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748</Words>
  <Application>Microsoft Office PowerPoint</Application>
  <PresentationFormat>Широкоэкранный</PresentationFormat>
  <Paragraphs>111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Arial Black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Admin</dc:creator>
  <cp:keywords/>
  <dc:description>generated using python-pptx</dc:description>
  <cp:lastModifiedBy>Student</cp:lastModifiedBy>
  <cp:revision>4</cp:revision>
  <dcterms:created xsi:type="dcterms:W3CDTF">2013-01-27T09:14:16Z</dcterms:created>
  <dcterms:modified xsi:type="dcterms:W3CDTF">2026-09-21T11:25:15Z</dcterms:modified>
  <cp:category/>
</cp:coreProperties>
</file>