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71" r:id="rId7"/>
    <p:sldId id="260" r:id="rId8"/>
    <p:sldId id="272" r:id="rId9"/>
    <p:sldId id="261" r:id="rId10"/>
    <p:sldId id="273" r:id="rId11"/>
    <p:sldId id="262" r:id="rId12"/>
    <p:sldId id="274" r:id="rId13"/>
    <p:sldId id="263" r:id="rId14"/>
    <p:sldId id="275" r:id="rId15"/>
    <p:sldId id="264" r:id="rId16"/>
    <p:sldId id="276" r:id="rId17"/>
    <p:sldId id="265" r:id="rId18"/>
    <p:sldId id="277" r:id="rId19"/>
    <p:sldId id="266" r:id="rId20"/>
    <p:sldId id="267" r:id="rId21"/>
    <p:sldId id="26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0" autoAdjust="0"/>
    <p:restoredTop sz="94660"/>
  </p:normalViewPr>
  <p:slideViewPr>
    <p:cSldViewPr snapToGrid="0" snapToObjects="1">
      <p:cViewPr>
        <p:scale>
          <a:sx n="92" d="100"/>
          <a:sy n="92" d="100"/>
        </p:scale>
        <p:origin x="101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0337" y="1832956"/>
            <a:ext cx="7822013" cy="209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200"/>
              </a:spcAft>
              <a:defRPr sz="4000" b="1">
                <a:solidFill>
                  <a:srgbClr val="FFFFFF"/>
                </a:solidFill>
                <a:latin typeface="Aptos Display"/>
              </a:defRPr>
            </a:pPr>
            <a:r>
              <a:rPr lang="ru-RU" dirty="0" smtClean="0">
                <a:solidFill>
                  <a:srgbClr val="FF0000"/>
                </a:solidFill>
              </a:rPr>
              <a:t>Современные</a:t>
            </a:r>
            <a:r>
              <a:rPr dirty="0" err="1" smtClean="0">
                <a:solidFill>
                  <a:srgbClr val="FF0000"/>
                </a:solidFill>
              </a:rPr>
              <a:t>ые</a:t>
            </a:r>
            <a:r>
              <a:rPr dirty="0">
                <a:solidFill>
                  <a:srgbClr val="FF0000"/>
                </a:solidFill>
              </a:rPr>
              <a:t/>
            </a:r>
            <a:br>
              <a:rPr dirty="0">
                <a:solidFill>
                  <a:srgbClr val="FF0000"/>
                </a:solidFill>
              </a:rPr>
            </a:br>
            <a:r>
              <a:rPr dirty="0" err="1">
                <a:solidFill>
                  <a:srgbClr val="FF0000"/>
                </a:solidFill>
              </a:rPr>
              <a:t>образовательные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технологии</a:t>
            </a:r>
            <a:endParaRPr dirty="0">
              <a:solidFill>
                <a:srgbClr val="FF0000"/>
              </a:solidFill>
            </a:endParaRPr>
          </a:p>
          <a:p>
            <a:pPr algn="ctr">
              <a:defRPr sz="2600">
                <a:solidFill>
                  <a:srgbClr val="DBEFF2"/>
                </a:solidFill>
              </a:defRPr>
            </a:pPr>
            <a:r>
              <a:rPr sz="4000" b="1" dirty="0" smtClean="0">
                <a:solidFill>
                  <a:srgbClr val="FF0000"/>
                </a:solidFill>
              </a:rPr>
              <a:t>в </a:t>
            </a:r>
            <a:r>
              <a:rPr sz="4000" b="1" dirty="0" err="1" smtClean="0">
                <a:solidFill>
                  <a:srgbClr val="FF0000"/>
                </a:solidFill>
              </a:rPr>
              <a:t>начальной</a:t>
            </a:r>
            <a:r>
              <a:rPr sz="4000" b="1" dirty="0" smtClean="0">
                <a:solidFill>
                  <a:srgbClr val="FF0000"/>
                </a:solidFill>
              </a:rPr>
              <a:t> </a:t>
            </a:r>
            <a:r>
              <a:rPr sz="4000" b="1" dirty="0" err="1" smtClean="0">
                <a:solidFill>
                  <a:srgbClr val="FF0000"/>
                </a:solidFill>
              </a:rPr>
              <a:t>школе</a:t>
            </a:r>
            <a:endParaRPr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80713" y="4754880"/>
            <a:ext cx="2694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Преподаватель АПП ЮФУ</a:t>
            </a:r>
          </a:p>
          <a:p>
            <a:r>
              <a:rPr lang="ru-RU" dirty="0" smtClean="0"/>
              <a:t>Соловьёва А.Ю.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95701" y="5652655"/>
            <a:ext cx="1891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г</a:t>
            </a:r>
            <a:r>
              <a:rPr lang="ru-RU" dirty="0" smtClean="0"/>
              <a:t>. Ростов-на-Дону</a:t>
            </a:r>
          </a:p>
          <a:p>
            <a:pPr algn="ctr"/>
            <a:r>
              <a:rPr lang="ru-RU" dirty="0" smtClean="0"/>
              <a:t>2026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t>Зачем обновлять образовательный процесс?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Технология — это не «гаджет», а способ организовать активную учебную деятельность.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600200"/>
            <a:ext cx="73152" cy="356616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764792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Ребёнок — активный участник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58568"/>
            <a:ext cx="3063239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Не только слушает объяснение, но задаёт вопросы, исследует, делает выводы и представляет результат.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600200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70832" y="1600200"/>
            <a:ext cx="73152" cy="356616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9432" y="1764792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Учимся применять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2258568"/>
            <a:ext cx="3063239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Знания связываются с реальными ситуациями: природой, безопасностью, семьёй, городом и повседневными решениями.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3" y="1600200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01583" y="1600200"/>
            <a:ext cx="73152" cy="356616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30183" y="1764792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Развиваем универсальные навыки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0183" y="2258568"/>
            <a:ext cx="3063239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Коммуникация, критическое мышление, сотрудничество, самостоятельность и цифровая грамотность.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t>Какие технологии особенно полезны в начальной школе?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5257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91440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5819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Проектная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75688"/>
            <a:ext cx="4846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создание продукта и защита результата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417320"/>
            <a:ext cx="5257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0" y="1417320"/>
            <a:ext cx="73152" cy="9144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5819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Проблемное обучение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075688"/>
            <a:ext cx="4846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поиск ответа на учебную проблему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560320"/>
            <a:ext cx="5257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40080" y="2560320"/>
            <a:ext cx="73152" cy="914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27249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Исследовательская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218687"/>
            <a:ext cx="4846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наблюдение → гипотеза → проверка → вывод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2560320"/>
            <a:ext cx="5257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0" y="2560320"/>
            <a:ext cx="73152" cy="91440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46520" y="27249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Игровая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3218687"/>
            <a:ext cx="4846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сюжет, роли, правила и учебная цель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703320"/>
            <a:ext cx="5257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40080" y="3703320"/>
            <a:ext cx="73152" cy="91440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8680" y="3867911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ИКТ / цифровая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4361688"/>
            <a:ext cx="4846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интерактивные карты, тесты, визуализация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3703320"/>
            <a:ext cx="5257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17920" y="3703320"/>
            <a:ext cx="73152" cy="9144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46520" y="3867911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Сотрудничество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46520" y="4361688"/>
            <a:ext cx="4846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работа в парах и малых группах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4846320"/>
            <a:ext cx="5257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40080" y="4846320"/>
            <a:ext cx="73152" cy="914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68680" y="50109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Перевёрнутый класс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" y="5504688"/>
            <a:ext cx="4846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знакомство с материалом до урока, практика — на уроке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17920" y="4846320"/>
            <a:ext cx="5257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217920" y="4846320"/>
            <a:ext cx="73152" cy="91440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446520" y="501091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Кейс-технология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46520" y="5504688"/>
            <a:ext cx="484632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решение конкретной жизненной ситуации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44C"/>
                </a:solidFill>
                <a:latin typeface="Aptos Display"/>
              </a:defRPr>
            </a:pPr>
            <a:r>
              <a:t>1. Проектная технология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17A"/>
                </a:solidFill>
              </a:defRPr>
            </a:pPr>
            <a:r>
              <a:t>Определение • цели • преимущества • ограничения • пример на уроке «Окружающего мира»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60020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Определение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Организация обучения через самостоятельную или групповую работу над значимой задачей с созданием конкретного продукта и его представлением.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Основные цели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Формировать самостоятельность, планирование, творчество, умение применять знания и презентовать результат.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246120"/>
            <a:ext cx="73152" cy="2057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Плюсы в начальной школе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высокая вовлечённость и личная значимость;</a:t>
            </a:r>
            <a:br/>
            <a:r>
              <a:t>• развивает сотрудничество и ответственность;</a:t>
            </a:r>
            <a:br/>
            <a:r>
              <a:t>• соединяет знания из разных тем и предметов.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2200" y="3246120"/>
            <a:ext cx="73152" cy="2057400"/>
          </a:xfrm>
          <a:prstGeom prst="rect">
            <a:avLst/>
          </a:prstGeom>
          <a:solidFill>
            <a:srgbClr val="BE6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Минусы / риски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требует больше времени на планирование и сопровождение;</a:t>
            </a:r>
            <a:br/>
            <a:r>
              <a:t>• вклад детей в группе может быть неравным;</a:t>
            </a:r>
            <a:br/>
            <a:r>
              <a:t>• сложнее объективно оценить процесс, а не только продукт.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8813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5486400"/>
            <a:ext cx="73152" cy="59436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5632704"/>
            <a:ext cx="10469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Пример: «Окружающий мир»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6144768"/>
            <a:ext cx="1046988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«Путешествие капли воды»: дети исследуют круговорот воды и создают комикс или макет пути капли.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41865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rPr dirty="0" err="1" smtClean="0"/>
              <a:t>Проектная</a:t>
            </a:r>
            <a:r>
              <a:rPr dirty="0" smtClean="0"/>
              <a:t> </a:t>
            </a:r>
            <a:r>
              <a:rPr dirty="0" err="1"/>
              <a:t>технология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Пример: «Путешествие капли воды» — от вопроса к готовому продукту.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63040"/>
            <a:ext cx="25603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63040"/>
            <a:ext cx="73152" cy="182880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627632"/>
            <a:ext cx="21488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Шаг 1. Вопрос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21408"/>
            <a:ext cx="21488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Откуда берётся вода в кране и куда она исчезает после использования?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463040"/>
            <a:ext cx="25603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383280" y="1463040"/>
            <a:ext cx="73152" cy="18288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11880" y="1627632"/>
            <a:ext cx="21488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Шаг 2. Поиск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1880" y="2121408"/>
            <a:ext cx="21488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Дети изучают круговорот воды, источники и способы очистки.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1463040"/>
            <a:ext cx="25603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26480" y="1463040"/>
            <a:ext cx="73152" cy="18288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55080" y="1627632"/>
            <a:ext cx="21488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Шаг 3. Продукт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2121408"/>
            <a:ext cx="21488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Создают комикс, макет или инфографику «Путь капли».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9680" y="1463040"/>
            <a:ext cx="25603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869680" y="1463040"/>
            <a:ext cx="73152" cy="182880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098280" y="1627632"/>
            <a:ext cx="21488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Шаг 4. Защита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98280" y="2121408"/>
            <a:ext cx="21488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Команды презентуют результат и отвечают на вопросы.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3886200"/>
            <a:ext cx="104241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B333A"/>
                </a:solidFill>
              </a:defRPr>
            </a:pPr>
            <a:r>
              <a:t>• Роль учителя: организатор и консультант.</a:t>
            </a:r>
          </a:p>
          <a:p>
            <a:pPr>
              <a:spcAft>
                <a:spcPts val="1000"/>
              </a:spcAft>
              <a:defRPr sz="1400">
                <a:solidFill>
                  <a:srgbClr val="2B333A"/>
                </a:solidFill>
              </a:defRPr>
            </a:pPr>
            <a:r>
              <a:t>• Результат: не пересказ темы, а созданный детьми продукт.</a:t>
            </a:r>
          </a:p>
          <a:p>
            <a:pPr>
              <a:spcAft>
                <a:spcPts val="1000"/>
              </a:spcAft>
              <a:defRPr sz="1400">
                <a:solidFill>
                  <a:srgbClr val="2B333A"/>
                </a:solidFill>
              </a:defRPr>
            </a:pPr>
            <a:r>
              <a:t>• Оценивание: содержательность + командная работа + аргументация.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44C"/>
                </a:solidFill>
                <a:latin typeface="Aptos Display"/>
              </a:defRPr>
            </a:pPr>
            <a:r>
              <a:t>2. Проблемное обучение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17A"/>
                </a:solidFill>
              </a:defRPr>
            </a:pPr>
            <a:r>
              <a:t>Определение • цели • преимущества • ограничения • пример на уроке «Окружающего мира»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Определение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Учебный процесс строится вокруг специально созданной проблемы, решение которой требует рассуждения, поиска и открытия нового способа действия.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Основные цели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Развивать познавательный интерес, критическое мышление, умение объяснять, сравнивать версии и аргументировать вывод.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246120"/>
            <a:ext cx="73152" cy="2057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Плюсы в начальной школе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повышает мотивацию через познавательный вопрос;</a:t>
            </a:r>
            <a:br/>
            <a:r>
              <a:t>• знания осваиваются осмысленно;</a:t>
            </a:r>
            <a:br/>
            <a:r>
              <a:t>• формирует умение рассуждать и доказывать.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2200" y="3246120"/>
            <a:ext cx="73152" cy="2057400"/>
          </a:xfrm>
          <a:prstGeom prst="rect">
            <a:avLst/>
          </a:prstGeom>
          <a:solidFill>
            <a:srgbClr val="BE6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Минусы / риски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занимает больше времени, чем готовое объяснение;</a:t>
            </a:r>
            <a:br/>
            <a:r>
              <a:t>• задача должна соответствовать возрасту;</a:t>
            </a:r>
            <a:br/>
            <a:r>
              <a:t>• некоторым детям нужна сильная опора учителя.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8813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5486400"/>
            <a:ext cx="73152" cy="59436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5632704"/>
            <a:ext cx="10469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Пример: «Окружающий мир»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6144768"/>
            <a:ext cx="1046988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«Почему птицы не все улетают на юг?»: дети выдвигают версии, ищут доказательства и формулируют объяснение.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419788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rPr dirty="0" err="1" smtClean="0"/>
              <a:t>Проблемное</a:t>
            </a:r>
            <a:r>
              <a:rPr dirty="0" smtClean="0"/>
              <a:t> </a:t>
            </a:r>
            <a:r>
              <a:rPr dirty="0" err="1"/>
              <a:t>обучение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Пример: «Почему зимой птицы не улетают все одновременно?»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32461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508760"/>
            <a:ext cx="73152" cy="338328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73351"/>
            <a:ext cx="28346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Проблемная ситуация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67128"/>
            <a:ext cx="2834639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Учитель показывает фотографии разных птиц и задаёт вопрос: «Если зимой холодно и мало еды, почему некоторые птицы остаются?»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60520" y="1508760"/>
            <a:ext cx="32461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160520" y="1508760"/>
            <a:ext cx="73152" cy="338328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389120" y="1673351"/>
            <a:ext cx="28346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Поиск объяснения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167128"/>
            <a:ext cx="2834639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Дети выдвигают версии: корм, температура, особенности вида, приспособления.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35240" y="1508760"/>
            <a:ext cx="32461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635240" y="1508760"/>
            <a:ext cx="73152" cy="338328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863840" y="1673351"/>
            <a:ext cx="28346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Проверка и вывод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3840" y="2167128"/>
            <a:ext cx="2834639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Работают с текстами/наблюдениями, сравнивают версии и формулируют вывод о приспособлении животных.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44C"/>
                </a:solidFill>
                <a:latin typeface="Aptos Display"/>
              </a:defRPr>
            </a:pPr>
            <a:r>
              <a:t>3. Исследовательская технология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17A"/>
                </a:solidFill>
              </a:defRPr>
            </a:pPr>
            <a:r>
              <a:t>Определение • цели • преимущества • ограничения • пример на уроке «Окружающего мира»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6002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Определение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Дети получают знания через наблюдение, постановку вопроса, гипотезу, эксперимент или анализ данных и формулирование вывода.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Основные цели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Формировать исследовательские умения: задавать вопросы, выдвигать гипотезы, проверять их и делать выводы на основе данных.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246120"/>
            <a:ext cx="73152" cy="2057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Плюсы в начальной школе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естественно подходит предмету «Окружающий мир»;</a:t>
            </a:r>
            <a:br/>
            <a:r>
              <a:t>• развивает научный стиль мышления;</a:t>
            </a:r>
            <a:br/>
            <a:r>
              <a:t>• делает ребёнка автором собственного открытия.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2200" y="3246120"/>
            <a:ext cx="73152" cy="2057400"/>
          </a:xfrm>
          <a:prstGeom prst="rect">
            <a:avLst/>
          </a:prstGeom>
          <a:solidFill>
            <a:srgbClr val="BE6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Минусы / риски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нужны время, материалы и безопасные условия;</a:t>
            </a:r>
            <a:br/>
            <a:r>
              <a:t>• результаты эксперимента не всегда предсказуемы;</a:t>
            </a:r>
            <a:br/>
            <a:r>
              <a:t>• требуется обучение правилам фиксации данных.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8813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5486400"/>
            <a:ext cx="73152" cy="59436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5632704"/>
            <a:ext cx="10469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Пример: «Окружающий мир»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6144768"/>
            <a:ext cx="1046988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«Какая почва лучше удерживает воду?»: сравнить песок, землю и глину по результатам простого опыта.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586827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rPr dirty="0" err="1" smtClean="0"/>
              <a:t>Исследовательская</a:t>
            </a:r>
            <a:r>
              <a:rPr dirty="0" smtClean="0"/>
              <a:t> </a:t>
            </a:r>
            <a:r>
              <a:rPr dirty="0" err="1"/>
              <a:t>технология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Пример: «Какая почва лучше удерживает воду?»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26060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347472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81912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Наблюдение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219456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Сравнить песок, садовую землю и глину.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01568" y="1417320"/>
            <a:ext cx="26060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401568" y="1417320"/>
            <a:ext cx="73152" cy="347472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30168" y="1581912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Гипотеза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0168" y="2075688"/>
            <a:ext cx="219456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Предположить, какой образец пропустит больше/меньше воды.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63056" y="1417320"/>
            <a:ext cx="26060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63056" y="1417320"/>
            <a:ext cx="73152" cy="347472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91656" y="1581912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Эксперимент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91656" y="2075688"/>
            <a:ext cx="219456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Налить одинаковый объём воды и измерить результат.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24544" y="1417320"/>
            <a:ext cx="26060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924544" y="1417320"/>
            <a:ext cx="73152" cy="347472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53144" y="1581912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Вывод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53144" y="2075688"/>
            <a:ext cx="219456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Сопоставить данные с гипотезой и объяснить результат.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1663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>
                <a:solidFill>
                  <a:srgbClr val="2B333A"/>
                </a:solidFill>
              </a:defRPr>
            </a:pPr>
            <a:r>
              <a:t>• Важно: дети не угадывают «правильный ответ», а получают его через наблюдение и доказательство.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44C"/>
                </a:solidFill>
                <a:latin typeface="Aptos Display"/>
              </a:defRPr>
            </a:pPr>
            <a:r>
              <a:t>4. Игровая технология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17A"/>
                </a:solidFill>
              </a:defRPr>
            </a:pPr>
            <a:r>
              <a:t>Определение • цели • преимущества • ограничения • пример на уроке «Окружающего мира»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60020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Определение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Организация учебной деятельности в форме дидактической, ролевой, сюжетной или командной игры, в которой есть учебная цель и понятный результат.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Основные цели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Повышать мотивацию, поддерживать внимание, тренировать знания и навыки, развивать взаимодействие и эмоциональную включённость.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246120"/>
            <a:ext cx="73152" cy="2057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Плюсы в начальной школе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соответствует возрастным потребностям младших школьников;</a:t>
            </a:r>
            <a:br/>
            <a:r>
              <a:t>• снижает страх ошибки;</a:t>
            </a:r>
            <a:br/>
            <a:r>
              <a:t>• помогает разнообразить повторение и закрепление.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2200" y="3246120"/>
            <a:ext cx="73152" cy="2057400"/>
          </a:xfrm>
          <a:prstGeom prst="rect">
            <a:avLst/>
          </a:prstGeom>
          <a:solidFill>
            <a:srgbClr val="BE6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Минусы / риски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игра может вытеснить учебную цель;</a:t>
            </a:r>
            <a:br/>
            <a:r>
              <a:t>• соревнование иногда усиливает тревожность;</a:t>
            </a:r>
            <a:br/>
            <a:r>
              <a:t>• качественная игра требует подготовки правил и материалов.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8813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5486400"/>
            <a:ext cx="73152" cy="59436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5632704"/>
            <a:ext cx="10469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Пример: «Окружающий мир»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6144768"/>
            <a:ext cx="1046988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Квест «Спасатели природы»: станции «Раздели отходы», «Узнай растение», «Пищевая цепь», «Экологический светофор».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377949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rPr dirty="0" err="1" smtClean="0"/>
              <a:t>Игровая</a:t>
            </a:r>
            <a:r>
              <a:rPr dirty="0" smtClean="0"/>
              <a:t> </a:t>
            </a:r>
            <a:r>
              <a:rPr dirty="0" err="1"/>
              <a:t>технология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Пример: квест «Спасатели природы»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38328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384048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819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Сюжет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297180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Класс получает миссию: подготовить парк к экологическому празднику. Каждая станция — учебное испытание.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417320"/>
            <a:ext cx="338328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07408" y="1417320"/>
            <a:ext cx="73152" cy="384048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8" y="15819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Станции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2075688"/>
            <a:ext cx="297180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«Раздели отходы» • «Узнай растение» • «Экологический светофор» • «Составь пищевую цепь».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74736" y="1417320"/>
            <a:ext cx="338328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74736" y="1417320"/>
            <a:ext cx="73152" cy="384048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03336" y="15819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Учебный эффект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3336" y="2075688"/>
            <a:ext cx="297180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Повторение фактов превращается в действие: классифицировать, объяснять, принимать решение и сотрудничать.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44C"/>
                </a:solidFill>
                <a:latin typeface="Aptos Display"/>
              </a:defRPr>
            </a:pPr>
            <a:r>
              <a:t>5. ИКТ и цифровые технологии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17A"/>
                </a:solidFill>
              </a:defRPr>
            </a:pPr>
            <a:r>
              <a:t>Определение • цели • преимущества • ограничения • пример на уроке «Окружающего мира»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60020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Определение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Использование цифровых средств для представления, поиска, обработки, моделирования и проверки учебной информации.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Основные цели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Развивать цифровую грамотность и умение работать с информацией; сделать визуализацию, обратную связь и исследование более доступными.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246120"/>
            <a:ext cx="73152" cy="2057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Плюсы в начальной школе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наглядность и интерактивность;</a:t>
            </a:r>
            <a:br/>
            <a:r>
              <a:t>• быстрая обратная связь;</a:t>
            </a:r>
            <a:br/>
            <a:r>
              <a:t>• удобно работать с картами, схемами, видео и данными.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2200" y="3246120"/>
            <a:ext cx="73152" cy="2057400"/>
          </a:xfrm>
          <a:prstGeom prst="rect">
            <a:avLst/>
          </a:prstGeom>
          <a:solidFill>
            <a:srgbClr val="BE6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Минусы / риски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риск пассивного «просмотра вместо деятельности»;</a:t>
            </a:r>
            <a:br/>
            <a:r>
              <a:t>• технические сбои и неравный доступ к устройствам;</a:t>
            </a:r>
            <a:br/>
            <a:r>
              <a:t>• важно соблюдать разумную цифровую нагрузку.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8813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5486400"/>
            <a:ext cx="73152" cy="59436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5632704"/>
            <a:ext cx="10469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Пример: «Окружающий мир»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6144768"/>
            <a:ext cx="1046988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«Мой регион на карте»: интерактивная карта + задания на природные объекты + мини-викторина.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536730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rPr dirty="0" smtClean="0"/>
              <a:t>ИКТ </a:t>
            </a:r>
            <a:r>
              <a:rPr dirty="0"/>
              <a:t>и </a:t>
            </a:r>
            <a:r>
              <a:rPr dirty="0" err="1"/>
              <a:t>цифровые</a:t>
            </a:r>
            <a:r>
              <a:rPr dirty="0"/>
              <a:t> </a:t>
            </a:r>
            <a:r>
              <a:rPr dirty="0" err="1"/>
              <a:t>технологии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Пример: интерактивный урок «Мой регион на карте»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356616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8191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До урока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30175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Короткое видео/интерактивная карта: дети находят свой город и 2–3 природных объекта.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41732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70832" y="1417320"/>
            <a:ext cx="73152" cy="356616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9432" y="158191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На уроке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2075688"/>
            <a:ext cx="30175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Группы получают задания: маршрут, река, заповедник, полезные ископаемые, особенности природы.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3" y="141732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01583" y="1417320"/>
            <a:ext cx="73152" cy="356616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30183" y="158191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После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0183" y="2075688"/>
            <a:ext cx="30175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Мини-викторина или цифровая карта с отметками. Учитель сразу видит типичные ошибки.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44C"/>
                </a:solidFill>
                <a:latin typeface="Aptos Display"/>
              </a:defRPr>
            </a:pPr>
            <a:r>
              <a:t>6. Технология сотрудничества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17A"/>
                </a:solidFill>
              </a:defRPr>
            </a:pPr>
            <a:r>
              <a:t>Определение • цели • преимущества • ограничения • пример на уроке «Окружающего мира»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6002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Определение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Организация учебной работы в парах и малых группах, где общий результат зависит от взаимодействия и вклада участников.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Основные цели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Развивать коммуникацию, умение слушать и договариваться, распределять роли, аргументировать и принимать совместные решения.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246120"/>
            <a:ext cx="73152" cy="2057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Плюсы в начальной школе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каждый ребёнок получает возможность говорить и действовать;</a:t>
            </a:r>
            <a:br/>
            <a:r>
              <a:t>• развиваются коммуникативные навыки;</a:t>
            </a:r>
            <a:br/>
            <a:r>
              <a:t>• сильные ученики могут поддерживать одноклассников.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2200" y="3246120"/>
            <a:ext cx="73152" cy="2057400"/>
          </a:xfrm>
          <a:prstGeom prst="rect">
            <a:avLst/>
          </a:prstGeom>
          <a:solidFill>
            <a:srgbClr val="BE6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Минусы / риски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возможен неравный вклад участников;</a:t>
            </a:r>
            <a:br/>
            <a:r>
              <a:t>• шум и организационные трудности;</a:t>
            </a:r>
            <a:br/>
            <a:r>
              <a:t>• нужна чёткая постановка ролей и критериев результата.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8813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5486400"/>
            <a:ext cx="73152" cy="59436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5632704"/>
            <a:ext cx="10469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Пример: «Окружающий мир»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6144768"/>
            <a:ext cx="1046988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«Пищевая сеть»: группы получают карточки организмов, строят цепи и объясняют связи между живыми компонентами экосистемы.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518821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rPr dirty="0" err="1" smtClean="0"/>
              <a:t>Технология</a:t>
            </a:r>
            <a:r>
              <a:rPr dirty="0" smtClean="0"/>
              <a:t> </a:t>
            </a:r>
            <a:r>
              <a:rPr dirty="0" err="1"/>
              <a:t>сотрудничества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Пример: «Пищевая цепь» — собрать систему из ролей.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51206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B333A"/>
                </a:solidFill>
              </a:defRPr>
            </a:pPr>
            <a:r>
              <a:t>• Каждая группа получает карточки: солнце, растение, насекомое, птица, хищник.</a:t>
            </a:r>
          </a:p>
          <a:p>
            <a:pPr>
              <a:spcAft>
                <a:spcPts val="1000"/>
              </a:spcAft>
              <a:defRPr sz="1600">
                <a:solidFill>
                  <a:srgbClr val="2B333A"/>
                </a:solidFill>
              </a:defRPr>
            </a:pPr>
            <a:r>
              <a:t>• Задача — выстроить цепь и объяснить, кто от кого получает энергию.</a:t>
            </a:r>
          </a:p>
          <a:p>
            <a:pPr>
              <a:spcAft>
                <a:spcPts val="1000"/>
              </a:spcAft>
              <a:defRPr sz="1600">
                <a:solidFill>
                  <a:srgbClr val="2B333A"/>
                </a:solidFill>
              </a:defRPr>
            </a:pPr>
            <a:r>
              <a:t>• Затем группы объединяются и строят более сложную пищевую сеть.</a:t>
            </a:r>
          </a:p>
          <a:p>
            <a:pPr>
              <a:spcAft>
                <a:spcPts val="1000"/>
              </a:spcAft>
              <a:defRPr sz="1600">
                <a:solidFill>
                  <a:srgbClr val="2B333A"/>
                </a:solidFill>
              </a:defRPr>
            </a:pPr>
            <a:r>
              <a:t>• Роли внутри группы: координатор, читатель, оформитель, докладчик.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508760"/>
            <a:ext cx="484632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0" y="1508760"/>
            <a:ext cx="73152" cy="320040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29400" y="1673351"/>
            <a:ext cx="4434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Ключевой принцип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2167128"/>
            <a:ext cx="443484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Ответ — общий результат группы, но вклад каждого ребёнка должен быть видимым.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4892040"/>
            <a:ext cx="48463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0" y="4892040"/>
            <a:ext cx="73152" cy="914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5056631"/>
            <a:ext cx="4434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Развиваем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5550407"/>
            <a:ext cx="443484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Коммуникацию • умение слушать • аргументацию • ответственность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44C"/>
                </a:solidFill>
                <a:latin typeface="Aptos Display"/>
              </a:defRPr>
            </a:pPr>
            <a:r>
              <a:t>7. Кейс-технология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17A"/>
                </a:solidFill>
              </a:defRPr>
            </a:pPr>
            <a:r>
              <a:t>Определение • цели • преимущества • ограничения • пример на уроке «Окружающего мира»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Определение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Обучение через анализ конкретной жизненной ситуации, в которой нужно выбрать решение, обосновать его и оценить последствия.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Основные цели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Учить переносить знания в практику, принимать решения, видеть несколько вариантов и аргументировать безопасный и рациональный выбор.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246120"/>
            <a:ext cx="73152" cy="2057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Плюсы в начальной школе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связывает учебный материал с реальной жизнью;</a:t>
            </a:r>
            <a:br/>
            <a:r>
              <a:t>• развивает самостоятельность и аргументацию;</a:t>
            </a:r>
            <a:br/>
            <a:r>
              <a:t>• хорошо подходит для тем о безопасности и природе.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2200" y="3246120"/>
            <a:ext cx="73152" cy="2057400"/>
          </a:xfrm>
          <a:prstGeom prst="rect">
            <a:avLst/>
          </a:prstGeom>
          <a:solidFill>
            <a:srgbClr val="BE6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Минусы / риски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качественный кейс требует продуманного контекста;</a:t>
            </a:r>
            <a:br/>
            <a:r>
              <a:t>• возможны разные обоснованные решения;</a:t>
            </a:r>
            <a:br/>
            <a:r>
              <a:t>• детям младшего возраста нужны понятные условия и опоры.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8813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5486400"/>
            <a:ext cx="73152" cy="59436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5632704"/>
            <a:ext cx="10469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Пример: «Окружающий мир»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6144768"/>
            <a:ext cx="1046988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«Потерялись в лесу»: дети составляют алгоритм безопасных действий и защищают его перед классом.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316868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rPr dirty="0" err="1" smtClean="0"/>
              <a:t>Кейс-технология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Пример: «Что делать, если в лесу потерялась группа?»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3832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365760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819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Кейс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29718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Дети получили ситуацию: группа сбилась с маршрута. Есть телефон с разряженной батареей, вода, карта и свисток.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417320"/>
            <a:ext cx="33832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07408" y="1417320"/>
            <a:ext cx="73152" cy="36576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8" y="15819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Решение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2075688"/>
            <a:ext cx="29718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Команды определяют порядок действий и объясняют, какие решения безопасны, а какие — нет.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74736" y="1417320"/>
            <a:ext cx="33832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74736" y="1417320"/>
            <a:ext cx="73152" cy="36576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03336" y="15819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Защита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3336" y="2075688"/>
            <a:ext cx="29718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Каждая команда презентует алгоритм. Класс задаёт вопросы и предлагает улучшения.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344C"/>
                </a:solidFill>
                <a:latin typeface="Aptos Display"/>
              </a:defRPr>
            </a:pPr>
            <a:r>
              <a:t>8. Перевёрнутый класс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24128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5717A"/>
                </a:solidFill>
              </a:defRPr>
            </a:pPr>
            <a:r>
              <a:t>Определение • цели • преимущества • ограничения • пример на уроке «Окружающего мира»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60020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Определение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Часть первичного знакомства с материалом переносится до урока, а время в классе используется преимущественно для практики, обсуждения и решения задач.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3492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5636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Основные цели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75688"/>
            <a:ext cx="4937759" cy="795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Освободить время урока для активной деятельности, индивидуальной помощи и применения знаний.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246120"/>
            <a:ext cx="73152" cy="20574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Плюсы в начальной школе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больше времени на практику и вопросы;</a:t>
            </a:r>
            <a:br/>
            <a:r>
              <a:t>• можно двигаться в собственном темпе;</a:t>
            </a:r>
            <a:br/>
            <a:r>
              <a:t>• учитель видит, какие места требуют разъяснения.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246120"/>
            <a:ext cx="53492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2200" y="3246120"/>
            <a:ext cx="73152" cy="2057400"/>
          </a:xfrm>
          <a:prstGeom prst="rect">
            <a:avLst/>
          </a:prstGeom>
          <a:solidFill>
            <a:srgbClr val="BE6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392424"/>
            <a:ext cx="49377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Минусы / риски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904487"/>
            <a:ext cx="4937759" cy="1252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• зависит от выполнения предварительного задания;</a:t>
            </a:r>
            <a:br/>
            <a:r>
              <a:t>• не у всех детей одинаковые условия дома;</a:t>
            </a:r>
            <a:br/>
            <a:r>
              <a:t>• материалы должны быть короткими и доступными.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8813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0080" y="5486400"/>
            <a:ext cx="73152" cy="594360"/>
          </a:xfrm>
          <a:prstGeom prst="rect">
            <a:avLst/>
          </a:prstGeom>
          <a:solidFill>
            <a:srgbClr val="1E34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5632704"/>
            <a:ext cx="10469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344C"/>
                </a:solidFill>
              </a:defRPr>
            </a:pPr>
            <a:r>
              <a:t>Пример: «Окружающий мир»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6144768"/>
            <a:ext cx="1046988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B333A"/>
                </a:solidFill>
              </a:defRPr>
            </a:pPr>
            <a:r>
              <a:t>«Полезные ископаемые»: дома — короткое видео/карточки; на уроке — работа с образцами, картой, классификация и кейсы.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394120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rPr dirty="0" err="1" smtClean="0"/>
              <a:t>Перевёрнутый</a:t>
            </a:r>
            <a:r>
              <a:rPr dirty="0" smtClean="0"/>
              <a:t> </a:t>
            </a:r>
            <a:r>
              <a:rPr dirty="0" err="1"/>
              <a:t>класс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Пример: «Полезные ископаемые»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3832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365760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819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До урока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29718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Дома: короткое видео или презентация + 3 вопроса для самопроверки. Важно: материал должен быть небольшим.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417320"/>
            <a:ext cx="33832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07408" y="1417320"/>
            <a:ext cx="73152" cy="36576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8" y="15819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На уроке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2075688"/>
            <a:ext cx="29718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Вместо длинного объяснения — работа с образцами, картой, классификация и мини-кейсы.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74736" y="1417320"/>
            <a:ext cx="338328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74736" y="1417320"/>
            <a:ext cx="73152" cy="36576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03336" y="15819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Результат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3336" y="2075688"/>
            <a:ext cx="29718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Больше времени на практику, вопросы и индивидуальную помощь. Дети применяют знания, а не просто воспроизводят их.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t>Как выбрать технологию?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78992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A"/>
                </a:solidFill>
                <a:latin typeface="Aptos"/>
              </a:defRPr>
            </a:pPr>
            <a:r>
              <a:t>Ориентируемся не на модность инструмента, а на учебную задачу.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290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3657600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8191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Если нужно…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301752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создать продукт → проектная</a:t>
            </a:r>
            <a:br/>
            <a:r>
              <a:t>найти объяснение → проблемная</a:t>
            </a:r>
            <a:br/>
            <a:r>
              <a:t>получить доказательство → исследовательская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417320"/>
            <a:ext cx="34290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70832" y="1417320"/>
            <a:ext cx="73152" cy="3657600"/>
          </a:xfrm>
          <a:prstGeom prst="rect">
            <a:avLst/>
          </a:prstGeom>
          <a:solidFill>
            <a:srgbClr val="F2C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9432" y="158191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Если нужно…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2075688"/>
            <a:ext cx="301752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повторить и мотивировать → игровая</a:t>
            </a:r>
            <a:br/>
            <a:r>
              <a:t>визуализировать и исследовать данные → ИКТ</a:t>
            </a:r>
            <a:br/>
            <a:r>
              <a:t>научиться взаимодействовать → сотрудничество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3" y="1417320"/>
            <a:ext cx="342900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01583" y="1417320"/>
            <a:ext cx="73152" cy="3657600"/>
          </a:xfrm>
          <a:prstGeom prst="rect">
            <a:avLst/>
          </a:prstGeom>
          <a:solidFill>
            <a:srgbClr val="6FA3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30183" y="158191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Если нужно…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0183" y="2075688"/>
            <a:ext cx="301752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t>решить жизненную ситуацию → кейс</a:t>
            </a:r>
            <a:br/>
            <a:r>
              <a:t>перенести практику на урок → перевёрнутый класс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344C"/>
                </a:solidFill>
                <a:latin typeface="Aptos Display"/>
              </a:defRPr>
            </a:pPr>
            <a:r>
              <a:t>Итоги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3327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B333A"/>
                </a:solidFill>
              </a:defRPr>
            </a:pPr>
            <a:r>
              <a:t>• Современные технологии усиливают деятельностный характер обучения.</a:t>
            </a:r>
          </a:p>
          <a:p>
            <a:pPr>
              <a:spcAft>
                <a:spcPts val="1000"/>
              </a:spcAft>
              <a:defRPr sz="2000">
                <a:solidFill>
                  <a:srgbClr val="2B333A"/>
                </a:solidFill>
              </a:defRPr>
            </a:pPr>
            <a:r>
              <a:t>• На «Окружающем мире» особенно естественно применять проектную, исследовательскую, проблемную, игровую и кейс-технологии.</a:t>
            </a:r>
          </a:p>
          <a:p>
            <a:pPr>
              <a:spcAft>
                <a:spcPts val="1000"/>
              </a:spcAft>
              <a:defRPr sz="2000">
                <a:solidFill>
                  <a:srgbClr val="2B333A"/>
                </a:solidFill>
              </a:defRPr>
            </a:pPr>
            <a:r>
              <a:t>• Цифровые инструменты эффективны тогда, когда делают исследование или коммуникацию лучше, а не просто заменяют бумагу.</a:t>
            </a:r>
          </a:p>
          <a:p>
            <a:pPr>
              <a:spcAft>
                <a:spcPts val="1000"/>
              </a:spcAft>
              <a:defRPr sz="2000">
                <a:solidFill>
                  <a:srgbClr val="2B333A"/>
                </a:solidFill>
              </a:defRPr>
            </a:pPr>
            <a:r>
              <a:t>• Оптимальный урок сочетает несколько технологий, но сохраняет одну ясную учебную цель.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28799" y="5074919"/>
            <a:ext cx="8587047" cy="1059873"/>
          </a:xfrm>
          <a:prstGeom prst="roundRect">
            <a:avLst/>
          </a:prstGeom>
          <a:solidFill>
            <a:srgbClr val="FFFFFF"/>
          </a:solidFill>
          <a:ln>
            <a:solidFill>
              <a:srgbClr val="E0E4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828800" y="5074920"/>
            <a:ext cx="73152" cy="1059872"/>
          </a:xfrm>
          <a:prstGeom prst="rect">
            <a:avLst/>
          </a:prstGeom>
          <a:solidFill>
            <a:srgbClr val="37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49627" y="5230368"/>
            <a:ext cx="8092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44C"/>
                </a:solidFill>
              </a:defRPr>
            </a:pPr>
            <a:r>
              <a:t>Формула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5733288"/>
            <a:ext cx="809244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2B333A"/>
                </a:solidFill>
              </a:defRPr>
            </a:pPr>
            <a:r>
              <a:rPr dirty="0" err="1"/>
              <a:t>Цель</a:t>
            </a:r>
            <a:r>
              <a:rPr dirty="0"/>
              <a:t> → </a:t>
            </a:r>
            <a:r>
              <a:rPr dirty="0" err="1"/>
              <a:t>активное</a:t>
            </a:r>
            <a:r>
              <a:rPr dirty="0"/>
              <a:t> </a:t>
            </a:r>
            <a:r>
              <a:rPr dirty="0" err="1"/>
              <a:t>действие</a:t>
            </a:r>
            <a:r>
              <a:rPr dirty="0"/>
              <a:t> </a:t>
            </a:r>
            <a:r>
              <a:rPr dirty="0" err="1" smtClean="0"/>
              <a:t>ребёнка</a:t>
            </a:r>
            <a:r>
              <a:rPr dirty="0" smtClean="0"/>
              <a:t> </a:t>
            </a:r>
            <a:r>
              <a:rPr dirty="0"/>
              <a:t>→ </a:t>
            </a:r>
            <a:r>
              <a:rPr dirty="0" err="1"/>
              <a:t>результат</a:t>
            </a:r>
            <a:r>
              <a:rPr dirty="0"/>
              <a:t> → </a:t>
            </a:r>
            <a:r>
              <a:rPr dirty="0" err="1"/>
              <a:t>рефлексия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5717A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1713</Words>
  <Application>Microsoft Office PowerPoint</Application>
  <PresentationFormat>Широкоэкранный</PresentationFormat>
  <Paragraphs>237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Admin</dc:creator>
  <cp:keywords/>
  <dc:description>generated using python-pptx</dc:description>
  <cp:lastModifiedBy>Student</cp:lastModifiedBy>
  <cp:revision>4</cp:revision>
  <dcterms:created xsi:type="dcterms:W3CDTF">2013-01-27T09:14:16Z</dcterms:created>
  <dcterms:modified xsi:type="dcterms:W3CDTF">2026-09-07T10:07:35Z</dcterms:modified>
  <cp:category/>
</cp:coreProperties>
</file>