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17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012832" y="2253114"/>
            <a:ext cx="7351693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/>
            </a:pP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Пропедевтика</a:t>
            </a:r>
            <a:r>
              <a:rPr sz="4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биологии</a:t>
            </a:r>
            <a:r>
              <a:rPr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 </a:t>
            </a: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начальной</a:t>
            </a:r>
            <a:r>
              <a:rPr sz="4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школе</a:t>
            </a:r>
            <a:endParaRPr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15150" y="3854918"/>
            <a:ext cx="3821229" cy="843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/>
            </a:pPr>
            <a:r>
              <a:rPr lang="ru-RU" dirty="0" smtClean="0"/>
              <a:t>Преподаватель АПП ЮФУ</a:t>
            </a:r>
          </a:p>
          <a:p>
            <a:pPr>
              <a:spcAft>
                <a:spcPts val="1300"/>
              </a:spcAft>
              <a:defRPr sz="1900"/>
            </a:pPr>
            <a:r>
              <a:rPr lang="ru-RU" dirty="0" smtClean="0"/>
              <a:t>Соловьёва А.Ю.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5482976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такое</a:t>
            </a:r>
            <a:r>
              <a:rPr dirty="0"/>
              <a:t> </a:t>
            </a:r>
            <a:r>
              <a:rPr dirty="0" err="1"/>
              <a:t>пропедевтика</a:t>
            </a:r>
            <a:r>
              <a:rPr dirty="0"/>
              <a:t> </a:t>
            </a:r>
            <a:r>
              <a:rPr lang="ru-RU" dirty="0" smtClean="0"/>
              <a:t>биологии</a:t>
            </a:r>
            <a:r>
              <a:rPr dirty="0" smtClean="0"/>
              <a:t>?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092164" y="1034349"/>
            <a:ext cx="9487606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Пропедевтика биологии — предварительная подготовка младших школьников к последующему систематическому изучению биологии.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Основывается на непосредственном взаимодействии ребёнка с объектами живой природы.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Включает наблюдения, практические работы, простейшие исследования и эксперименты.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Формирует первоначальные представления о живых организмах, их строении, жизнедеятельности и взаимосвязях.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Принцип: 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от наблюдения живого объекта → к его описанию → выявлению взаимосвязей → формированию первоначального биологического понятия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4691734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Цели</a:t>
            </a:r>
            <a:r>
              <a:rPr dirty="0"/>
              <a:t> </a:t>
            </a:r>
            <a:r>
              <a:rPr dirty="0" err="1"/>
              <a:t>пропедевтики</a:t>
            </a:r>
            <a:r>
              <a:rPr dirty="0"/>
              <a:t> </a:t>
            </a:r>
            <a:r>
              <a:rPr lang="ru-RU" dirty="0" smtClean="0"/>
              <a:t>биологии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3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22157" y="851326"/>
            <a:ext cx="10379243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Формирование первоначальных представлений о живой природе.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Знакомство с многообразием растений, животных, грибов и микроорганизмов.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Формирование представлений об основных признаках живых организмов.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Развитие интереса к изучению живой природы.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Развитие наблюдательности, исследовательских умений и экологического мышления.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Формирование понимания взаимосвязей между живыми организмами и окружающей средой.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Воспитание ответственного отношения к природе.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Подготовка к последующему систематическому изучению биологии.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4543488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Задачи</a:t>
            </a:r>
            <a:r>
              <a:rPr dirty="0"/>
              <a:t> </a:t>
            </a:r>
            <a:r>
              <a:rPr dirty="0" err="1"/>
              <a:t>пропедевтики</a:t>
            </a:r>
            <a:r>
              <a:rPr dirty="0"/>
              <a:t> </a:t>
            </a:r>
            <a:r>
              <a:rPr lang="ru-RU" dirty="0" smtClean="0"/>
              <a:t>химии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82789"/>
            <a:ext cx="1069848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Познавательные:</a:t>
            </a:r>
            <a:endParaRPr lang="ru-RU" dirty="0"/>
          </a:p>
          <a:p>
            <a:r>
              <a:rPr lang="ru-RU" dirty="0"/>
              <a:t>познакомить с основными группами живых организмов; </a:t>
            </a:r>
          </a:p>
          <a:p>
            <a:r>
              <a:rPr lang="ru-RU" dirty="0"/>
              <a:t>сформировать первоначальные представления о строении и жизнедеятельности растений и животных; </a:t>
            </a:r>
          </a:p>
          <a:p>
            <a:r>
              <a:rPr lang="ru-RU" dirty="0"/>
              <a:t>раскрыть взаимосвязи живых организмов с окружающей средой. </a:t>
            </a:r>
          </a:p>
          <a:p>
            <a:r>
              <a:rPr lang="ru-RU" b="1" dirty="0"/>
              <a:t>Исследовательские:</a:t>
            </a:r>
            <a:endParaRPr lang="ru-RU" dirty="0"/>
          </a:p>
          <a:p>
            <a:r>
              <a:rPr lang="ru-RU" dirty="0"/>
              <a:t>учить наблюдать за живыми объектами; </a:t>
            </a:r>
          </a:p>
          <a:p>
            <a:r>
              <a:rPr lang="ru-RU" dirty="0"/>
              <a:t>проводить простейшие исследования; </a:t>
            </a:r>
          </a:p>
          <a:p>
            <a:r>
              <a:rPr lang="ru-RU" dirty="0"/>
              <a:t>фиксировать результаты наблюдений; </a:t>
            </a:r>
          </a:p>
          <a:p>
            <a:r>
              <a:rPr lang="ru-RU" dirty="0"/>
              <a:t>сравнивать и классифицировать объекты живой природы. </a:t>
            </a:r>
          </a:p>
          <a:p>
            <a:r>
              <a:rPr lang="ru-RU" b="1" dirty="0"/>
              <a:t>Развивающие:</a:t>
            </a:r>
            <a:endParaRPr lang="ru-RU" dirty="0"/>
          </a:p>
          <a:p>
            <a:r>
              <a:rPr lang="ru-RU" dirty="0"/>
              <a:t>развивать логическое и наглядно-образное мышление; </a:t>
            </a:r>
          </a:p>
          <a:p>
            <a:r>
              <a:rPr lang="ru-RU" dirty="0"/>
              <a:t>формировать умение устанавливать причинно-следственные связи; </a:t>
            </a:r>
          </a:p>
          <a:p>
            <a:r>
              <a:rPr lang="ru-RU" dirty="0"/>
              <a:t>развивать способность делать простейшие выводы. </a:t>
            </a:r>
          </a:p>
          <a:p>
            <a:r>
              <a:rPr lang="ru-RU" b="1" dirty="0"/>
              <a:t>Ценностные:</a:t>
            </a:r>
            <a:endParaRPr lang="ru-RU" dirty="0"/>
          </a:p>
          <a:p>
            <a:r>
              <a:rPr lang="ru-RU" dirty="0"/>
              <a:t>формировать экологически ответственное поведение; </a:t>
            </a:r>
          </a:p>
          <a:p>
            <a:r>
              <a:rPr lang="ru-RU" dirty="0"/>
              <a:t>воспитывать бережное отношение к растениям и животным; </a:t>
            </a:r>
          </a:p>
          <a:p>
            <a:r>
              <a:rPr lang="ru-RU" dirty="0"/>
              <a:t>осознавать ценность биологического разнообразия.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Ожидаемые результаты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 концу пропедевтического изучения ребёнок:</a:t>
            </a:r>
          </a:p>
          <a:p>
            <a:r>
              <a:rPr lang="ru-RU" dirty="0"/>
              <a:t>различает объекты живой и неживой природы; </a:t>
            </a:r>
          </a:p>
          <a:p>
            <a:r>
              <a:rPr lang="ru-RU" dirty="0"/>
              <a:t>называет основные признаки живых организмов; </a:t>
            </a:r>
          </a:p>
          <a:p>
            <a:r>
              <a:rPr lang="ru-RU" dirty="0"/>
              <a:t>имеет первоначальные представления о растениях, животных, грибах и микроорганизмах; </a:t>
            </a:r>
          </a:p>
          <a:p>
            <a:r>
              <a:rPr lang="ru-RU" dirty="0"/>
              <a:t>знает основные части растений и понимает их значение; </a:t>
            </a:r>
          </a:p>
          <a:p>
            <a:r>
              <a:rPr lang="ru-RU" dirty="0"/>
              <a:t>имеет представление об основных потребностях живых организмов; </a:t>
            </a:r>
          </a:p>
          <a:p>
            <a:r>
              <a:rPr lang="ru-RU" dirty="0"/>
              <a:t>может наблюдать за развитием и изменениями живых объектов; </a:t>
            </a:r>
          </a:p>
          <a:p>
            <a:r>
              <a:rPr lang="ru-RU" dirty="0"/>
              <a:t>умеет сравнивать и классифицировать организмы по простым признакам; </a:t>
            </a:r>
          </a:p>
          <a:p>
            <a:r>
              <a:rPr lang="ru-RU" dirty="0"/>
              <a:t>устанавливает простейшие связи между организмом и условиями его жизни; </a:t>
            </a:r>
          </a:p>
          <a:p>
            <a:r>
              <a:rPr lang="ru-RU" dirty="0"/>
              <a:t>понимает значение природы для человека; </a:t>
            </a:r>
          </a:p>
          <a:p>
            <a:r>
              <a:rPr lang="ru-RU" dirty="0"/>
              <a:t>соблюдает правила поведения в природе; </a:t>
            </a:r>
          </a:p>
          <a:p>
            <a:r>
              <a:rPr lang="ru-RU" dirty="0"/>
              <a:t>проявляет интерес к исследованию живых организмов.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6953891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Содержание</a:t>
            </a:r>
            <a:r>
              <a:rPr dirty="0"/>
              <a:t>: </a:t>
            </a:r>
            <a:r>
              <a:rPr lang="ru-RU" dirty="0" smtClean="0"/>
              <a:t>многообразие живой природы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Живая и неживая природа. </a:t>
            </a:r>
          </a:p>
          <a:p>
            <a:r>
              <a:rPr lang="ru-RU" dirty="0"/>
              <a:t>Основные признаки живых организмов. </a:t>
            </a:r>
          </a:p>
          <a:p>
            <a:r>
              <a:rPr lang="ru-RU" dirty="0"/>
              <a:t>Растения и их разнообразие. </a:t>
            </a:r>
          </a:p>
          <a:p>
            <a:r>
              <a:rPr lang="ru-RU" dirty="0"/>
              <a:t>Деревья, кустарники, травы. </a:t>
            </a:r>
          </a:p>
          <a:p>
            <a:r>
              <a:rPr lang="ru-RU" dirty="0"/>
              <a:t>Дикие и культурные растения. </a:t>
            </a:r>
          </a:p>
          <a:p>
            <a:r>
              <a:rPr lang="ru-RU" dirty="0"/>
              <a:t>Животные и их разнообразие. </a:t>
            </a:r>
          </a:p>
          <a:p>
            <a:r>
              <a:rPr lang="ru-RU" dirty="0"/>
              <a:t>Дикие и домашние животные. </a:t>
            </a:r>
          </a:p>
          <a:p>
            <a:r>
              <a:rPr lang="ru-RU" dirty="0"/>
              <a:t>Грибы. </a:t>
            </a:r>
          </a:p>
          <a:p>
            <a:r>
              <a:rPr lang="ru-RU" dirty="0"/>
              <a:t>Первоначальные представления о микроорганизмах. </a:t>
            </a:r>
          </a:p>
          <a:p>
            <a:r>
              <a:rPr lang="ru-RU" dirty="0"/>
              <a:t>Взаимосвязи между различными организмами. </a:t>
            </a:r>
          </a:p>
          <a:p>
            <a:r>
              <a:rPr lang="ru-RU" b="1" dirty="0"/>
              <a:t>Пропедевтическое значение:</a:t>
            </a:r>
            <a:r>
              <a:rPr lang="ru-RU" dirty="0"/>
              <a:t> формирование целостного представления о многообразии живой природы.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8844794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Содержание</a:t>
            </a:r>
            <a:r>
              <a:rPr dirty="0"/>
              <a:t>: </a:t>
            </a:r>
            <a:r>
              <a:rPr lang="ru-RU" dirty="0" smtClean="0"/>
              <a:t>строение и жизнедеятельность организмов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1063591"/>
            <a:ext cx="1069848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Растения:</a:t>
            </a:r>
            <a:endParaRPr lang="ru-RU" dirty="0"/>
          </a:p>
          <a:p>
            <a:r>
              <a:rPr lang="ru-RU" dirty="0"/>
              <a:t>корень; </a:t>
            </a:r>
          </a:p>
          <a:p>
            <a:r>
              <a:rPr lang="ru-RU" dirty="0"/>
              <a:t>стебель; </a:t>
            </a:r>
          </a:p>
          <a:p>
            <a:r>
              <a:rPr lang="ru-RU" dirty="0"/>
              <a:t>лист; </a:t>
            </a:r>
          </a:p>
          <a:p>
            <a:r>
              <a:rPr lang="ru-RU" dirty="0"/>
              <a:t>цветок; </a:t>
            </a:r>
          </a:p>
          <a:p>
            <a:r>
              <a:rPr lang="ru-RU" dirty="0"/>
              <a:t>плод и семена; </a:t>
            </a:r>
          </a:p>
          <a:p>
            <a:r>
              <a:rPr lang="ru-RU" dirty="0"/>
              <a:t>условия, необходимые для роста и развития. </a:t>
            </a:r>
          </a:p>
          <a:p>
            <a:r>
              <a:rPr lang="ru-RU" b="1" dirty="0"/>
              <a:t>Животные:</a:t>
            </a:r>
            <a:endParaRPr lang="ru-RU" dirty="0"/>
          </a:p>
          <a:p>
            <a:r>
              <a:rPr lang="ru-RU" dirty="0"/>
              <a:t>особенности внешнего строения; </a:t>
            </a:r>
          </a:p>
          <a:p>
            <a:r>
              <a:rPr lang="ru-RU" dirty="0"/>
              <a:t>питание; </a:t>
            </a:r>
          </a:p>
          <a:p>
            <a:r>
              <a:rPr lang="ru-RU" dirty="0"/>
              <a:t>движение; </a:t>
            </a:r>
          </a:p>
          <a:p>
            <a:r>
              <a:rPr lang="ru-RU" dirty="0"/>
              <a:t>дыхание; </a:t>
            </a:r>
          </a:p>
          <a:p>
            <a:r>
              <a:rPr lang="ru-RU" dirty="0"/>
              <a:t>размножение; </a:t>
            </a:r>
          </a:p>
          <a:p>
            <a:r>
              <a:rPr lang="ru-RU" dirty="0"/>
              <a:t>развитие. </a:t>
            </a:r>
          </a:p>
          <a:p>
            <a:r>
              <a:rPr lang="ru-RU" b="1" dirty="0"/>
              <a:t>Практические задания:</a:t>
            </a:r>
            <a:endParaRPr lang="ru-RU" dirty="0"/>
          </a:p>
          <a:p>
            <a:r>
              <a:rPr lang="ru-RU" dirty="0"/>
              <a:t>наблюдение за прорастанием семян; </a:t>
            </a:r>
          </a:p>
          <a:p>
            <a:r>
              <a:rPr lang="ru-RU" dirty="0"/>
              <a:t>выращивание растения; </a:t>
            </a:r>
          </a:p>
          <a:p>
            <a:r>
              <a:rPr lang="ru-RU" dirty="0"/>
              <a:t>наблюдение за изменением растения в течение времени; </a:t>
            </a:r>
          </a:p>
          <a:p>
            <a:r>
              <a:rPr lang="ru-RU" dirty="0"/>
              <a:t>изучение внешнего строения растения; </a:t>
            </a:r>
          </a:p>
          <a:p>
            <a:r>
              <a:rPr lang="ru-RU" dirty="0"/>
              <a:t>наблюдение за поведением животных.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7000827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Содержание</a:t>
            </a:r>
            <a:r>
              <a:rPr dirty="0"/>
              <a:t>: </a:t>
            </a:r>
            <a:r>
              <a:rPr lang="ru-RU" dirty="0" smtClean="0"/>
              <a:t>организм и окружающая среда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Среда обитания живых организмов. </a:t>
            </a:r>
          </a:p>
          <a:p>
            <a:r>
              <a:rPr lang="ru-RU" dirty="0"/>
              <a:t>Влияние света, воды, температуры и воздуха на жизнедеятельность. </a:t>
            </a:r>
          </a:p>
          <a:p>
            <a:r>
              <a:rPr lang="ru-RU" dirty="0"/>
              <a:t>Приспособленность организмов к условиям среды. </a:t>
            </a:r>
          </a:p>
          <a:p>
            <a:r>
              <a:rPr lang="ru-RU" dirty="0"/>
              <a:t>Пищевые связи между организмами. </a:t>
            </a:r>
          </a:p>
          <a:p>
            <a:r>
              <a:rPr lang="ru-RU" dirty="0"/>
              <a:t>Простые цепи питания. </a:t>
            </a:r>
          </a:p>
          <a:p>
            <a:r>
              <a:rPr lang="ru-RU" dirty="0"/>
              <a:t>Взаимодействие растений и животных. </a:t>
            </a:r>
          </a:p>
          <a:p>
            <a:r>
              <a:rPr lang="ru-RU" dirty="0"/>
              <a:t>Сезонные изменения в жизни растений и животных. </a:t>
            </a:r>
          </a:p>
          <a:p>
            <a:r>
              <a:rPr lang="ru-RU" dirty="0"/>
              <a:t>Влияние деятельности человека на живую природу. </a:t>
            </a:r>
          </a:p>
          <a:p>
            <a:r>
              <a:rPr lang="ru-RU" dirty="0"/>
              <a:t>Охрана растений и животных. </a:t>
            </a:r>
          </a:p>
          <a:p>
            <a:r>
              <a:rPr lang="ru-RU" b="1" dirty="0"/>
              <a:t>Проблемные вопросы:</a:t>
            </a:r>
            <a:endParaRPr lang="ru-RU" dirty="0"/>
          </a:p>
          <a:p>
            <a:r>
              <a:rPr lang="ru-RU" dirty="0"/>
              <a:t>«Что произойдёт с растением без воды?» </a:t>
            </a:r>
          </a:p>
          <a:p>
            <a:r>
              <a:rPr lang="ru-RU" dirty="0"/>
              <a:t>«Почему разные животные живут в разных условиях?» </a:t>
            </a:r>
          </a:p>
          <a:p>
            <a:r>
              <a:rPr lang="ru-RU" dirty="0"/>
              <a:t>«Почему зимой изменяется жизнь растений и животных?» </a:t>
            </a:r>
          </a:p>
          <a:p>
            <a:r>
              <a:rPr lang="ru-RU" dirty="0"/>
              <a:t>«Как человек может помочь сохранить природу?»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Методы и приёмы реализации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32611" y="1805832"/>
            <a:ext cx="1058779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Наблюдение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систематическое изучение живых объектов и их изменений.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Опыт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исследование влияния отдельных условий на живой организм.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Практическая работа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изучение строения растений, семян, плодов и других объектов.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Экскурсия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непосредственное изучение живой природы.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Сравнение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выявление сходств и различий организмов.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Классификация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распределение объектов по определённым признакам.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Моделирование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создание моделей цепей питания, жизненных циклов и взаимосвязей.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Проектная деятельность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создание мини-проектов о растениях, животных или экологических проблемах.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Цифровые технологии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использование интерактивных моделей,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фотофиксации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и цифровых определителей.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Ведение дневника наблюдений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фиксация изменений живого объекта во времени.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6495881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значение</a:t>
            </a:r>
            <a:r>
              <a:rPr dirty="0"/>
              <a:t> </a:t>
            </a:r>
            <a:r>
              <a:rPr dirty="0" err="1"/>
              <a:t>пропедевтики</a:t>
            </a:r>
            <a:r>
              <a:rPr dirty="0"/>
              <a:t> </a:t>
            </a:r>
            <a:r>
              <a:rPr lang="ru-RU" dirty="0" smtClean="0"/>
              <a:t>биологии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Основная исследовательская цепочка:</a:t>
            </a:r>
            <a:endParaRPr lang="ru-RU" dirty="0"/>
          </a:p>
          <a:p>
            <a:r>
              <a:rPr lang="ru-RU" b="1" dirty="0"/>
              <a:t>НАБЛЮДЕНИЕ → ВОПРОС → ПРЕДПОЛОЖЕНИЕ → ИССЛЕДОВАНИЕ → ФИКСАЦИЯ РЕЗУЛЬТАТОВ → ВЫВОД → ПЕРВОНАЧАЛЬНОЕ БИОЛОГИЧЕСКОЕ </a:t>
            </a:r>
            <a:r>
              <a:rPr lang="ru-RU" b="1" dirty="0" smtClean="0"/>
              <a:t>ПОНЯТИЕ</a:t>
            </a:r>
          </a:p>
          <a:p>
            <a:endParaRPr lang="ru-RU" dirty="0"/>
          </a:p>
          <a:p>
            <a:r>
              <a:rPr lang="ru-RU" dirty="0"/>
              <a:t>Пропедевтика биологии:</a:t>
            </a:r>
          </a:p>
          <a:p>
            <a:r>
              <a:rPr lang="ru-RU" dirty="0"/>
              <a:t>формирует первоначальную целостную картину живой природы; </a:t>
            </a:r>
          </a:p>
          <a:p>
            <a:r>
              <a:rPr lang="ru-RU" dirty="0"/>
              <a:t>развивает интерес к изучению живых организмов; </a:t>
            </a:r>
          </a:p>
          <a:p>
            <a:r>
              <a:rPr lang="ru-RU" dirty="0"/>
              <a:t>формирует наблюдательность и исследовательские умения; </a:t>
            </a:r>
          </a:p>
          <a:p>
            <a:r>
              <a:rPr lang="ru-RU" dirty="0"/>
              <a:t>учит устанавливать взаимосвязи между организмами и средой; </a:t>
            </a:r>
          </a:p>
          <a:p>
            <a:r>
              <a:rPr lang="ru-RU" dirty="0"/>
              <a:t>способствует развитию естественно-научной грамотности; </a:t>
            </a:r>
          </a:p>
          <a:p>
            <a:r>
              <a:rPr lang="ru-RU" dirty="0"/>
              <a:t>формирует основы экологической культуры; </a:t>
            </a:r>
          </a:p>
          <a:p>
            <a:r>
              <a:rPr lang="ru-RU" dirty="0"/>
              <a:t>создаёт основу для последующего систематического изучения биологии.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768</Words>
  <Application>Microsoft Office PowerPoint</Application>
  <PresentationFormat>Широкоэкранный</PresentationFormat>
  <Paragraphs>132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Arial Black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Admin</dc:creator>
  <cp:keywords/>
  <dc:description>generated using python-pptx</dc:description>
  <cp:lastModifiedBy>Student</cp:lastModifiedBy>
  <cp:revision>6</cp:revision>
  <dcterms:created xsi:type="dcterms:W3CDTF">2013-01-27T09:14:16Z</dcterms:created>
  <dcterms:modified xsi:type="dcterms:W3CDTF">2026-09-21T20:40:40Z</dcterms:modified>
  <cp:category/>
</cp:coreProperties>
</file>