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816463" y="2253114"/>
            <a:ext cx="774442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/>
            </a:pP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географии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начальной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школе</a:t>
            </a:r>
            <a:endParaRPr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5150" y="3854918"/>
            <a:ext cx="3821229" cy="8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Преподаватель АПП ЮФУ</a:t>
            </a:r>
          </a:p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Соловьёва А.Ю.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Что такое пропедевтика географии?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t>Пропедевтика географии — предварительная подготовка младших школьников к последующему систематическому изучению географических знаний.</a:t>
            </a:r>
          </a:p>
          <a:p>
            <a:pPr>
              <a:spcAft>
                <a:spcPts val="1300"/>
              </a:spcAft>
              <a:defRPr sz="1900"/>
            </a:pPr>
            <a:r>
              <a:t>Основа: наблюдение окружающего пространства, работа с картами и моделями, практические задания и исследование объектов природы.</a:t>
            </a:r>
          </a:p>
          <a:p>
            <a:pPr>
              <a:spcAft>
                <a:spcPts val="1300"/>
              </a:spcAft>
              <a:defRPr sz="1900"/>
            </a:pPr>
            <a:r>
              <a:t>Принцип: от ближайшего и знакомого пространства — к пониманию взаимосвязей природы, общества и территории.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Цели пропедевтики географии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Формирование первоначальных географических представлений о Земле, природе и пространстве.</a:t>
            </a:r>
          </a:p>
          <a:p>
            <a:pPr>
              <a:spcAft>
                <a:spcPts val="1300"/>
              </a:spcAft>
              <a:defRPr sz="1700"/>
            </a:pPr>
            <a:r>
              <a:t>Развитие пространственного мышления и умения ориентироваться в окружающем мире.</a:t>
            </a:r>
          </a:p>
          <a:p>
            <a:pPr>
              <a:spcAft>
                <a:spcPts val="1300"/>
              </a:spcAft>
              <a:defRPr sz="1700"/>
            </a:pPr>
            <a:r>
              <a:t>Формирование интереса к изучению своей местности, страны и планеты.</a:t>
            </a:r>
          </a:p>
          <a:p>
            <a:pPr>
              <a:spcAft>
                <a:spcPts val="1300"/>
              </a:spcAft>
              <a:defRPr sz="1700"/>
            </a:pPr>
            <a:r>
              <a:t>Освоение элементарных способов работы с картами, планами, схемами и моделями.</a:t>
            </a:r>
          </a:p>
          <a:p>
            <a:pPr>
              <a:spcAft>
                <a:spcPts val="1300"/>
              </a:spcAft>
              <a:defRPr sz="1700"/>
            </a:pPr>
            <a:r>
              <a:t>Подготовка к систематическому изучению географии.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Задачи пропедевтики географии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Познавательные: наблюдать, сравнивать и описывать природные и социальные объекты.</a:t>
            </a:r>
          </a:p>
          <a:p>
            <a:pPr>
              <a:spcAft>
                <a:spcPts val="1300"/>
              </a:spcAft>
              <a:defRPr sz="1700"/>
            </a:pPr>
            <a:r>
              <a:t>Содержательные: формировать представления о Земле, её поверхности, природных компонентах и населении.</a:t>
            </a:r>
          </a:p>
          <a:p>
            <a:pPr>
              <a:spcAft>
                <a:spcPts val="1300"/>
              </a:spcAft>
              <a:defRPr sz="1700"/>
            </a:pPr>
            <a:r>
              <a:t>Пространственные: определять направление, расстояние и положение объектов; использовать условные обозначения.</a:t>
            </a:r>
          </a:p>
          <a:p>
            <a:pPr>
              <a:spcAft>
                <a:spcPts val="1300"/>
              </a:spcAft>
              <a:defRPr sz="1700"/>
            </a:pPr>
            <a:r>
              <a:t>Деятельностные: работать с картами, планами, схемами, глобусом и простейшими моделями.</a:t>
            </a:r>
          </a:p>
          <a:p>
            <a:pPr>
              <a:spcAft>
                <a:spcPts val="1300"/>
              </a:spcAft>
              <a:defRPr sz="1700"/>
            </a:pPr>
            <a:r>
              <a:t>Развивающие: устанавливать связи между природными условиями, деятельностью человека и особенностями территории.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Ожидаемые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Первоначальные представления о Земле как планете и разнообразии её природы.</a:t>
            </a:r>
          </a:p>
          <a:p>
            <a:pPr>
              <a:spcAft>
                <a:spcPts val="1300"/>
              </a:spcAft>
              <a:defRPr sz="1700"/>
            </a:pPr>
            <a:r>
              <a:t>Умение ориентироваться на местности с использованием простейших способов и ориентиров.</a:t>
            </a:r>
          </a:p>
          <a:p>
            <a:pPr>
              <a:spcAft>
                <a:spcPts val="1300"/>
              </a:spcAft>
              <a:defRPr sz="1700"/>
            </a:pPr>
            <a:r>
              <a:t>Умение читать элементарные планы, карты и схемы, понимать условные обозначения.</a:t>
            </a:r>
          </a:p>
          <a:p>
            <a:pPr>
              <a:spcAft>
                <a:spcPts val="1300"/>
              </a:spcAft>
              <a:defRPr sz="1700"/>
            </a:pPr>
            <a:r>
              <a:t>Способность описывать природный объект или территорию по предложенному плану.</a:t>
            </a:r>
          </a:p>
          <a:p>
            <a:pPr>
              <a:spcAft>
                <a:spcPts val="1300"/>
              </a:spcAft>
              <a:defRPr sz="1700"/>
            </a:pPr>
            <a:r>
              <a:t>Умение устанавливать простейшие связи между природой, человеком и особенностями места.</a:t>
            </a:r>
          </a:p>
          <a:p>
            <a:pPr>
              <a:spcAft>
                <a:spcPts val="1300"/>
              </a:spcAft>
              <a:defRPr sz="1700"/>
            </a:pPr>
            <a:r>
              <a:t>Интерес к исследованию окружающего пространства.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Содержание: Земля и её изображение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Земля — планета; форма и движение Земли в доступном младшим школьникам представлении.</a:t>
            </a:r>
          </a:p>
          <a:p>
            <a:pPr>
              <a:spcAft>
                <a:spcPts val="1300"/>
              </a:spcAft>
              <a:defRPr sz="1700"/>
            </a:pPr>
            <a:r>
              <a:t>Глобус как модель Земли.</a:t>
            </a:r>
          </a:p>
          <a:p>
            <a:pPr>
              <a:spcAft>
                <a:spcPts val="1300"/>
              </a:spcAft>
              <a:defRPr sz="1700"/>
            </a:pPr>
            <a:r>
              <a:t>Материки и океаны, крупные части света.</a:t>
            </a:r>
          </a:p>
          <a:p>
            <a:pPr>
              <a:spcAft>
                <a:spcPts val="1300"/>
              </a:spcAft>
              <a:defRPr sz="1700"/>
            </a:pPr>
            <a:r>
              <a:t>Стороны горизонта и ориентирование.</a:t>
            </a:r>
          </a:p>
          <a:p>
            <a:pPr>
              <a:spcAft>
                <a:spcPts val="1300"/>
              </a:spcAft>
              <a:defRPr sz="1700"/>
            </a:pPr>
            <a:r>
              <a:t>План местности, карта, масштаб и условные знаки на элементарном уровне.</a:t>
            </a:r>
          </a:p>
          <a:p>
            <a:pPr>
              <a:spcAft>
                <a:spcPts val="1300"/>
              </a:spcAft>
              <a:defRPr sz="1700"/>
            </a:pPr>
            <a:r>
              <a:t>Пропедевтическое значение: основа картографической и пространственной грамотности.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Содержание: поверхность Земли и природные объекты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Равнины и горы, холмы, овраги и другие формы земной поверхности.</a:t>
            </a:r>
          </a:p>
          <a:p>
            <a:pPr>
              <a:spcAft>
                <a:spcPts val="1300"/>
              </a:spcAft>
              <a:defRPr sz="1700"/>
            </a:pPr>
            <a:r>
              <a:t>Реки, озёра, моря и океаны.</a:t>
            </a:r>
          </a:p>
          <a:p>
            <a:pPr>
              <a:spcAft>
                <a:spcPts val="1300"/>
              </a:spcAft>
              <a:defRPr sz="1700"/>
            </a:pPr>
            <a:r>
              <a:t>Природные зоны и разнообразие природных условий.</a:t>
            </a:r>
          </a:p>
          <a:p>
            <a:pPr>
              <a:spcAft>
                <a:spcPts val="1300"/>
              </a:spcAft>
              <a:defRPr sz="1700"/>
            </a:pPr>
            <a:r>
              <a:t>Наблюдение сезонных изменений в природе своей местности.</a:t>
            </a:r>
          </a:p>
          <a:p>
            <a:pPr>
              <a:spcAft>
                <a:spcPts val="1300"/>
              </a:spcAft>
              <a:defRPr sz="1700"/>
            </a:pPr>
            <a:r>
              <a:t>Связь рельефа, воды, климата, растительности и животного мира в доступной форме.</a:t>
            </a:r>
          </a:p>
          <a:p>
            <a:pPr>
              <a:spcAft>
                <a:spcPts val="1300"/>
              </a:spcAft>
              <a:defRPr sz="1700"/>
            </a:pPr>
            <a:r>
              <a:t>Пропедевтическое значение: понимание взаимосвязей компонентов природы.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Содержание: природные условия и человек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Погода и её наблюдение: температура, облачность, осадки, ветер.</a:t>
            </a:r>
          </a:p>
          <a:p>
            <a:pPr>
              <a:spcAft>
                <a:spcPts val="1300"/>
              </a:spcAft>
              <a:defRPr sz="1700"/>
            </a:pPr>
            <a:r>
              <a:t>Климатические различия в разных частях Земли на элементарном уровне.</a:t>
            </a:r>
          </a:p>
          <a:p>
            <a:pPr>
              <a:spcAft>
                <a:spcPts val="1300"/>
              </a:spcAft>
              <a:defRPr sz="1700"/>
            </a:pPr>
            <a:r>
              <a:t>Природные богатства и их использование человеком.</a:t>
            </a:r>
          </a:p>
          <a:p>
            <a:pPr>
              <a:spcAft>
                <a:spcPts val="1300"/>
              </a:spcAft>
              <a:defRPr sz="1700"/>
            </a:pPr>
            <a:r>
              <a:t>Природа родного края и особенности территории.</a:t>
            </a:r>
          </a:p>
          <a:p>
            <a:pPr>
              <a:spcAft>
                <a:spcPts val="1300"/>
              </a:spcAft>
              <a:defRPr sz="1700"/>
            </a:pPr>
            <a:r>
              <a:t>Природные опасности и правила безопасного поведения.</a:t>
            </a:r>
          </a:p>
          <a:p>
            <a:pPr>
              <a:spcAft>
                <a:spcPts val="1300"/>
              </a:spcAft>
              <a:defRPr sz="1700"/>
            </a:pPr>
            <a:r>
              <a:t>Влияние деятельности человека на окружающую среду и необходимость её охраны.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Методы и приёмы реализации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/>
            </a:pPr>
            <a:r>
              <a:t>Наблюдение — изучение объектов и явлений своей местности.</a:t>
            </a:r>
          </a:p>
          <a:p>
            <a:pPr>
              <a:spcAft>
                <a:spcPts val="1300"/>
              </a:spcAft>
              <a:defRPr sz="1700"/>
            </a:pPr>
            <a:r>
              <a:t>Работа с картой и глобусом — формирование пространственных представлений.</a:t>
            </a:r>
          </a:p>
          <a:p>
            <a:pPr>
              <a:spcAft>
                <a:spcPts val="1300"/>
              </a:spcAft>
              <a:defRPr sz="1700"/>
            </a:pPr>
            <a:r>
              <a:t>Ориентирование — определение сторон горизонта и положения объектов.</a:t>
            </a:r>
          </a:p>
          <a:p>
            <a:pPr>
              <a:spcAft>
                <a:spcPts val="1300"/>
              </a:spcAft>
              <a:defRPr sz="1700"/>
            </a:pPr>
            <a:r>
              <a:t>Сравнение — выявление сходств и различий территорий и природных объектов.</a:t>
            </a:r>
          </a:p>
          <a:p>
            <a:pPr>
              <a:spcAft>
                <a:spcPts val="1300"/>
              </a:spcAft>
              <a:defRPr sz="1700"/>
            </a:pPr>
            <a:r>
              <a:t>Моделирование — использование планов, схем, макетов и цифровых карт.</a:t>
            </a:r>
          </a:p>
          <a:p>
            <a:pPr>
              <a:spcAft>
                <a:spcPts val="1300"/>
              </a:spcAft>
              <a:defRPr sz="1700"/>
            </a:pPr>
            <a:r>
              <a:t>Мини-исследование — сбор данных о погоде, природе и местности с последующим обсуждением.</a:t>
            </a:r>
          </a:p>
          <a:p>
            <a:pPr>
              <a:spcAft>
                <a:spcPts val="1300"/>
              </a:spcAft>
              <a:defRPr sz="1700"/>
            </a:pPr>
            <a:r>
              <a:t>Экскурсии и прогулки — непосредственное изучение географического пространства.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Вывод: значение пропедевтики географии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t>БЛИЖАЙШЕЕ ПРОСТРАНСТВО → НАБЛЮДЕНИЕ → ОРИЕНТИРОВАНИЕ → КАРТА И МОДЕЛЬ → СРАВНЕНИЕ → ВЫЯВЛЕНИЕ СВЯЗЕЙ → ГЕОГРАФИЧЕСКОЕ ПРЕДСТАВЛЕНИЕ</a:t>
            </a:r>
          </a:p>
          <a:p>
            <a:pPr>
              <a:spcAft>
                <a:spcPts val="1300"/>
              </a:spcAft>
              <a:defRPr sz="1900"/>
            </a:pPr>
            <a:r>
              <a:t>Пропедевтика географии помогает перейти от непосредственного восприятия окружающего пространства к его осмыслению как системы взаимосвязанных природных и социальных объектов.</a:t>
            </a:r>
          </a:p>
          <a:p>
            <a:pPr>
              <a:spcAft>
                <a:spcPts val="1300"/>
              </a:spcAft>
              <a:defRPr sz="1900"/>
            </a:pPr>
            <a:r>
              <a:t>Она создаёт основу пространственного мышления, картографической грамотности, интереса к географии и готовности к её систематическому изучению.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592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Student</cp:lastModifiedBy>
  <cp:revision>2</cp:revision>
  <dcterms:created xsi:type="dcterms:W3CDTF">2013-01-27T09:14:16Z</dcterms:created>
  <dcterms:modified xsi:type="dcterms:W3CDTF">2026-09-15T11:43:21Z</dcterms:modified>
  <cp:category/>
</cp:coreProperties>
</file>