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29665" y="2253114"/>
            <a:ext cx="7318029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/>
            </a:pP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Пропедевтика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экологии</a:t>
            </a: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начальной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школе</a:t>
            </a:r>
            <a:endParaRPr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5150" y="3854918"/>
            <a:ext cx="3821229" cy="84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Преподаватель АПП ЮФУ</a:t>
            </a:r>
          </a:p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Соловьёва А.Ю.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542257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такое</a:t>
            </a:r>
            <a:r>
              <a:rPr dirty="0"/>
              <a:t> </a:t>
            </a:r>
            <a:r>
              <a:rPr dirty="0" err="1"/>
              <a:t>пропедевтика</a:t>
            </a:r>
            <a:r>
              <a:rPr dirty="0"/>
              <a:t> </a:t>
            </a:r>
            <a:r>
              <a:rPr lang="ru-RU" dirty="0" smtClean="0"/>
              <a:t>экологии</a:t>
            </a:r>
            <a:r>
              <a:rPr dirty="0" smtClean="0"/>
              <a:t>?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47258" y="1065888"/>
            <a:ext cx="948760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ru-RU" b="1" dirty="0"/>
          </a:p>
          <a:p>
            <a:r>
              <a:rPr lang="ru-RU" dirty="0"/>
              <a:t>Пропедевтика экологии — предварительная подготовка младших школьников к осмысленному изучению взаимосвязей между живыми организмами, человеком и окружающей средой. </a:t>
            </a:r>
          </a:p>
          <a:p>
            <a:r>
              <a:rPr lang="ru-RU" dirty="0"/>
              <a:t>Основывается на непосредственном взаимодействии ребёнка с природой и наблюдении экологических проблем. </a:t>
            </a:r>
          </a:p>
          <a:p>
            <a:r>
              <a:rPr lang="ru-RU" dirty="0"/>
              <a:t>Предполагает переход </a:t>
            </a:r>
            <a:r>
              <a:rPr lang="ru-RU" b="1" dirty="0"/>
              <a:t>от знаний о природе → к пониманию взаимосвязей → к осознанию экологических проблем → к практическим действиям по защите природы</a:t>
            </a:r>
            <a:r>
              <a:rPr lang="ru-RU" dirty="0"/>
              <a:t>. </a:t>
            </a:r>
          </a:p>
          <a:p>
            <a:r>
              <a:rPr lang="ru-RU" dirty="0"/>
              <a:t>Включает наблюдения, экологические практические работы, экскурсии, проекты и природоохранные акции. </a:t>
            </a:r>
          </a:p>
          <a:p>
            <a:r>
              <a:rPr lang="ru-RU" dirty="0"/>
              <a:t>Особое значение имеет формирование понимания личной ответственности человека за состояние окружающей среды. </a:t>
            </a:r>
          </a:p>
          <a:p>
            <a:r>
              <a:rPr lang="ru-RU" b="1" dirty="0"/>
              <a:t>Основной принцип:</a:t>
            </a:r>
            <a:endParaRPr lang="ru-RU" dirty="0"/>
          </a:p>
          <a:p>
            <a:r>
              <a:rPr lang="ru-RU" b="1" dirty="0"/>
              <a:t>«Узнаю → понимаю → осознаю ответственность → действую → сохраняю»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463133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экологии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22157" y="851326"/>
            <a:ext cx="1037924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Формирование первоначальных экологических знаний и представлений.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Понимание взаимосвязей между человеком, живыми организмами и окружающей средой.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Формирование экологической культуры младшего школьника.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Развитие ответственного отношения к природным ресурсам.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Формирование готовности участвовать в доступной природоохранной деятельности.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Развитие экологического мышления и способности видеть последствия действий человека.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Формирование навыков экологически безопасного поведения.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Воспитание эмоционально-ценностного отношения к природе.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Формирование понимания личного вклада каждого человека в сохранение окружающей среды.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493404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экологии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82789"/>
            <a:ext cx="106984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Познавательные:</a:t>
            </a:r>
            <a:endParaRPr lang="ru-RU" dirty="0"/>
          </a:p>
          <a:p>
            <a:r>
              <a:rPr lang="ru-RU" dirty="0"/>
              <a:t>сформировать представления о взаимосвязях в природе; </a:t>
            </a:r>
          </a:p>
          <a:p>
            <a:r>
              <a:rPr lang="ru-RU" dirty="0"/>
              <a:t>познакомить с основными экологическими проблемами; </a:t>
            </a:r>
          </a:p>
          <a:p>
            <a:r>
              <a:rPr lang="ru-RU" dirty="0"/>
              <a:t>показать влияние деятельности человека на окружающую среду; </a:t>
            </a:r>
          </a:p>
          <a:p>
            <a:r>
              <a:rPr lang="ru-RU" dirty="0"/>
              <a:t>познакомить с основными способами охраны природы. </a:t>
            </a:r>
          </a:p>
          <a:p>
            <a:r>
              <a:rPr lang="ru-RU" b="1" dirty="0"/>
              <a:t>Исследовательские:</a:t>
            </a:r>
            <a:endParaRPr lang="ru-RU" dirty="0"/>
          </a:p>
          <a:p>
            <a:r>
              <a:rPr lang="ru-RU" dirty="0"/>
              <a:t>наблюдать изменения окружающей среды; </a:t>
            </a:r>
          </a:p>
          <a:p>
            <a:r>
              <a:rPr lang="ru-RU" dirty="0"/>
              <a:t>выявлять экологические проблемы на доступном уровне; </a:t>
            </a:r>
          </a:p>
          <a:p>
            <a:r>
              <a:rPr lang="ru-RU" dirty="0"/>
              <a:t>сравнивать состояние природных объектов; </a:t>
            </a:r>
          </a:p>
          <a:p>
            <a:r>
              <a:rPr lang="ru-RU" dirty="0"/>
              <a:t>устанавливать простейшие причинно-следственные связи. </a:t>
            </a:r>
          </a:p>
          <a:p>
            <a:r>
              <a:rPr lang="ru-RU" b="1" dirty="0"/>
              <a:t>Практические:</a:t>
            </a:r>
            <a:endParaRPr lang="ru-RU" dirty="0"/>
          </a:p>
          <a:p>
            <a:r>
              <a:rPr lang="ru-RU" dirty="0"/>
              <a:t>участвовать в уборке территории; </a:t>
            </a:r>
          </a:p>
          <a:p>
            <a:r>
              <a:rPr lang="ru-RU" dirty="0"/>
              <a:t>соблюдать правила поведения в природе; </a:t>
            </a:r>
          </a:p>
          <a:p>
            <a:r>
              <a:rPr lang="ru-RU" dirty="0"/>
              <a:t>экономно использовать воду и электроэнергию; </a:t>
            </a:r>
          </a:p>
          <a:p>
            <a:r>
              <a:rPr lang="ru-RU" dirty="0"/>
              <a:t>правильно обращаться с отходами; </a:t>
            </a:r>
          </a:p>
          <a:p>
            <a:r>
              <a:rPr lang="ru-RU" dirty="0"/>
              <a:t>участвовать в озеленении и уходе за растениями. </a:t>
            </a:r>
          </a:p>
          <a:p>
            <a:r>
              <a:rPr lang="ru-RU" b="1" dirty="0"/>
              <a:t>Ценностные:</a:t>
            </a:r>
            <a:endParaRPr lang="ru-RU" dirty="0"/>
          </a:p>
          <a:p>
            <a:r>
              <a:rPr lang="ru-RU" dirty="0"/>
              <a:t>формировать чувство ответственности за природу; </a:t>
            </a:r>
          </a:p>
          <a:p>
            <a:r>
              <a:rPr lang="ru-RU" dirty="0"/>
              <a:t>воспитывать бережное отношение к живым организмам; </a:t>
            </a:r>
          </a:p>
          <a:p>
            <a:r>
              <a:rPr lang="ru-RU" dirty="0"/>
              <a:t>формировать понимание ценности природных ресурсов.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Ожидаемые 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 концу пропедевтического изучения ребёнок:</a:t>
            </a:r>
          </a:p>
          <a:p>
            <a:r>
              <a:rPr lang="ru-RU" dirty="0"/>
              <a:t>понимает значение природы для жизни человека; </a:t>
            </a:r>
          </a:p>
          <a:p>
            <a:r>
              <a:rPr lang="ru-RU" dirty="0"/>
              <a:t>знает основные взаимосвязи между живыми организмами и окружающей средой; </a:t>
            </a:r>
          </a:p>
          <a:p>
            <a:r>
              <a:rPr lang="ru-RU" dirty="0"/>
              <a:t>понимает, что деятельность человека может как сохранять, так и нарушать природное равновесие; </a:t>
            </a:r>
          </a:p>
          <a:p>
            <a:r>
              <a:rPr lang="ru-RU" dirty="0"/>
              <a:t>знает основные экологические проблемы: загрязнение воздуха, воды и почвы, накопление отходов, сокращение численности животных и растений; </a:t>
            </a:r>
          </a:p>
          <a:p>
            <a:r>
              <a:rPr lang="ru-RU" dirty="0"/>
              <a:t>умеет соблюдать правила экологически безопасного поведения; </a:t>
            </a:r>
          </a:p>
          <a:p>
            <a:r>
              <a:rPr lang="ru-RU" dirty="0"/>
              <a:t>умеет объяснить необходимость экономного использования природных ресурсов; </a:t>
            </a:r>
          </a:p>
          <a:p>
            <a:r>
              <a:rPr lang="ru-RU" dirty="0"/>
              <a:t>может предложить простые способы решения экологической проблемы; </a:t>
            </a:r>
          </a:p>
          <a:p>
            <a:r>
              <a:rPr lang="ru-RU" dirty="0"/>
              <a:t>участвует в доступных природоохранных мероприятиях; </a:t>
            </a:r>
          </a:p>
          <a:p>
            <a:r>
              <a:rPr lang="ru-RU" dirty="0"/>
              <a:t>проявляет ответственное отношение к растениям и животным; </a:t>
            </a:r>
          </a:p>
          <a:p>
            <a:r>
              <a:rPr lang="ru-RU" dirty="0"/>
              <a:t>понимает, что </a:t>
            </a:r>
            <a:r>
              <a:rPr lang="ru-RU" b="1" dirty="0"/>
              <a:t>личные повседневные действия влияют на состояние окружающей среды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78358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человек и окружающая среда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Природа как среда жизни человека. </a:t>
            </a:r>
          </a:p>
          <a:p>
            <a:r>
              <a:rPr lang="ru-RU" dirty="0"/>
              <a:t>Взаимосвязь человека и природы. </a:t>
            </a:r>
          </a:p>
          <a:p>
            <a:r>
              <a:rPr lang="ru-RU" dirty="0"/>
              <a:t>Природные ресурсы и их значение. </a:t>
            </a:r>
          </a:p>
          <a:p>
            <a:r>
              <a:rPr lang="ru-RU" dirty="0"/>
              <a:t>Вода, воздух, почва как важнейшие компоненты окружающей среды. </a:t>
            </a:r>
          </a:p>
          <a:p>
            <a:r>
              <a:rPr lang="ru-RU" dirty="0"/>
              <a:t>Значение растений и животных для экосистем и человека. </a:t>
            </a:r>
          </a:p>
          <a:p>
            <a:r>
              <a:rPr lang="ru-RU" dirty="0"/>
              <a:t>Положительное и отрицательное влияние деятельности человека на природу. </a:t>
            </a:r>
          </a:p>
          <a:p>
            <a:r>
              <a:rPr lang="ru-RU" dirty="0"/>
              <a:t>Экологические последствия повседневной деятельности. </a:t>
            </a:r>
          </a:p>
          <a:p>
            <a:r>
              <a:rPr lang="ru-RU" dirty="0"/>
              <a:t>Ответственное потребление природных ресурсов. </a:t>
            </a:r>
          </a:p>
          <a:p>
            <a:r>
              <a:rPr lang="ru-RU" b="1" dirty="0"/>
              <a:t>Проблемные вопросы:</a:t>
            </a:r>
            <a:endParaRPr lang="ru-RU" dirty="0"/>
          </a:p>
          <a:p>
            <a:r>
              <a:rPr lang="ru-RU" dirty="0"/>
              <a:t>«Что произойдёт, если загрязнить реку?» </a:t>
            </a:r>
          </a:p>
          <a:p>
            <a:r>
              <a:rPr lang="ru-RU" dirty="0"/>
              <a:t>«Почему нельзя расходовать воду без необходимости?» </a:t>
            </a:r>
          </a:p>
          <a:p>
            <a:r>
              <a:rPr lang="ru-RU" dirty="0"/>
              <a:t>«Как растения помогают человеку и другим живым организмам?» </a:t>
            </a:r>
          </a:p>
          <a:p>
            <a:r>
              <a:rPr lang="ru-RU" dirty="0"/>
              <a:t>«Что изменится в природе, если исчезнет определённый вид животных?»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768902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основные экологические проблемы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1063591"/>
            <a:ext cx="1069848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Загрязнение окружающей среды:</a:t>
            </a:r>
            <a:endParaRPr lang="ru-RU" dirty="0"/>
          </a:p>
          <a:p>
            <a:r>
              <a:rPr lang="ru-RU" dirty="0"/>
              <a:t>загрязнение воздуха; </a:t>
            </a:r>
          </a:p>
          <a:p>
            <a:r>
              <a:rPr lang="ru-RU" dirty="0"/>
              <a:t>загрязнение водоёмов; </a:t>
            </a:r>
          </a:p>
          <a:p>
            <a:r>
              <a:rPr lang="ru-RU" dirty="0"/>
              <a:t>загрязнение почвы; </a:t>
            </a:r>
          </a:p>
          <a:p>
            <a:r>
              <a:rPr lang="ru-RU" dirty="0"/>
              <a:t>бытовые отходы и пластик. </a:t>
            </a:r>
          </a:p>
          <a:p>
            <a:r>
              <a:rPr lang="ru-RU" b="1" dirty="0"/>
              <a:t>Утрата биологического разнообразия:</a:t>
            </a:r>
            <a:endParaRPr lang="ru-RU" dirty="0"/>
          </a:p>
          <a:p>
            <a:r>
              <a:rPr lang="ru-RU" dirty="0"/>
              <a:t>сокращение численности растений и животных; </a:t>
            </a:r>
          </a:p>
          <a:p>
            <a:r>
              <a:rPr lang="ru-RU" dirty="0"/>
              <a:t>разрушение мест обитания; </a:t>
            </a:r>
          </a:p>
          <a:p>
            <a:r>
              <a:rPr lang="ru-RU" dirty="0"/>
              <a:t>негативное воздействие человека на живые организмы. </a:t>
            </a:r>
          </a:p>
          <a:p>
            <a:r>
              <a:rPr lang="ru-RU" b="1" dirty="0"/>
              <a:t>Истощение природных ресурсов:</a:t>
            </a:r>
            <a:endParaRPr lang="ru-RU" dirty="0"/>
          </a:p>
          <a:p>
            <a:r>
              <a:rPr lang="ru-RU" dirty="0"/>
              <a:t>чрезмерное потребление воды; </a:t>
            </a:r>
          </a:p>
          <a:p>
            <a:r>
              <a:rPr lang="ru-RU" dirty="0"/>
              <a:t>нерациональное использование энергии; </a:t>
            </a:r>
          </a:p>
          <a:p>
            <a:r>
              <a:rPr lang="ru-RU" dirty="0" err="1"/>
              <a:t>небережное</a:t>
            </a:r>
            <a:r>
              <a:rPr lang="ru-RU" dirty="0"/>
              <a:t> отношение к лесам и другим природным ресурсам. </a:t>
            </a:r>
          </a:p>
          <a:p>
            <a:r>
              <a:rPr lang="ru-RU" b="1" dirty="0"/>
              <a:t>Изменение окружающей среды:</a:t>
            </a:r>
            <a:endParaRPr lang="ru-RU" dirty="0"/>
          </a:p>
          <a:p>
            <a:r>
              <a:rPr lang="ru-RU" dirty="0"/>
              <a:t>последствия хозяйственной деятельности человека; </a:t>
            </a:r>
          </a:p>
          <a:p>
            <a:r>
              <a:rPr lang="ru-RU" dirty="0"/>
              <a:t>изменение условий существования живых организмов. </a:t>
            </a:r>
          </a:p>
          <a:p>
            <a:r>
              <a:rPr lang="ru-RU" b="1" dirty="0"/>
              <a:t>Главный педагогический принцип:</a:t>
            </a:r>
            <a:r>
              <a:rPr lang="ru-RU" dirty="0"/>
              <a:t> экологические проблемы рассматриваются не только как знания, но и как </a:t>
            </a:r>
            <a:r>
              <a:rPr lang="ru-RU" b="1" dirty="0"/>
              <a:t>повод для поиска доступных ребёнку способов действия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47369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защита окружающей среды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79" y="911192"/>
            <a:ext cx="11327331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Особое внимание уделяется </a:t>
            </a:r>
            <a:r>
              <a:rPr lang="ru-RU" sz="1600" b="1" dirty="0"/>
              <a:t>практической природоохранной деятельности</a:t>
            </a:r>
            <a:r>
              <a:rPr lang="ru-RU" sz="1600" dirty="0"/>
              <a:t>.</a:t>
            </a:r>
          </a:p>
          <a:p>
            <a:r>
              <a:rPr lang="ru-RU" sz="1600" b="1" dirty="0"/>
              <a:t>Охрана воды:</a:t>
            </a:r>
            <a:endParaRPr lang="ru-RU" sz="1600" dirty="0"/>
          </a:p>
          <a:p>
            <a:r>
              <a:rPr lang="ru-RU" sz="1600" dirty="0"/>
              <a:t>экономное использование воды; </a:t>
            </a:r>
          </a:p>
          <a:p>
            <a:r>
              <a:rPr lang="ru-RU" sz="1600" dirty="0"/>
              <a:t>предотвращение загрязнения водоёмов; </a:t>
            </a:r>
          </a:p>
          <a:p>
            <a:r>
              <a:rPr lang="ru-RU" sz="1600" dirty="0"/>
              <a:t>участие в экологических акциях. </a:t>
            </a:r>
          </a:p>
          <a:p>
            <a:r>
              <a:rPr lang="ru-RU" sz="1600" b="1" dirty="0"/>
              <a:t>Охрана воздуха:</a:t>
            </a:r>
            <a:endParaRPr lang="ru-RU" sz="1600" dirty="0"/>
          </a:p>
          <a:p>
            <a:r>
              <a:rPr lang="ru-RU" sz="1600" dirty="0"/>
              <a:t>понимание источников загрязнения; </a:t>
            </a:r>
          </a:p>
          <a:p>
            <a:r>
              <a:rPr lang="ru-RU" sz="1600" dirty="0"/>
              <a:t>озеленение территории; </a:t>
            </a:r>
          </a:p>
          <a:p>
            <a:r>
              <a:rPr lang="ru-RU" sz="1600" dirty="0"/>
              <a:t>ответственное отношение к окружающей среде. </a:t>
            </a:r>
          </a:p>
          <a:p>
            <a:r>
              <a:rPr lang="ru-RU" sz="1600" b="1" dirty="0"/>
              <a:t>Охрана почвы:</a:t>
            </a:r>
            <a:endParaRPr lang="ru-RU" sz="1600" dirty="0"/>
          </a:p>
          <a:p>
            <a:r>
              <a:rPr lang="ru-RU" sz="1600" dirty="0"/>
              <a:t>недопустимость загрязнения почвы отходами; </a:t>
            </a:r>
          </a:p>
          <a:p>
            <a:r>
              <a:rPr lang="ru-RU" sz="1600" dirty="0"/>
              <a:t>бережное отношение к растениям; </a:t>
            </a:r>
          </a:p>
          <a:p>
            <a:r>
              <a:rPr lang="ru-RU" sz="1600" dirty="0"/>
              <a:t>участие в благоустройстве территории. </a:t>
            </a:r>
          </a:p>
          <a:p>
            <a:r>
              <a:rPr lang="ru-RU" sz="1600" b="1" dirty="0"/>
              <a:t>Охрана растений и животных:</a:t>
            </a:r>
            <a:endParaRPr lang="ru-RU" sz="1600" dirty="0"/>
          </a:p>
          <a:p>
            <a:r>
              <a:rPr lang="ru-RU" sz="1600" dirty="0"/>
              <a:t>соблюдение правил поведения в природе; </a:t>
            </a:r>
          </a:p>
          <a:p>
            <a:r>
              <a:rPr lang="ru-RU" sz="1600" dirty="0"/>
              <a:t>защита мест обитания; </a:t>
            </a:r>
          </a:p>
          <a:p>
            <a:r>
              <a:rPr lang="ru-RU" sz="1600" dirty="0"/>
              <a:t>подкормка птиц в подходящих условиях; </a:t>
            </a:r>
          </a:p>
          <a:p>
            <a:r>
              <a:rPr lang="ru-RU" sz="1600" dirty="0"/>
              <a:t>участие в посадке и уходе за растениями. </a:t>
            </a:r>
          </a:p>
          <a:p>
            <a:r>
              <a:rPr lang="ru-RU" sz="1600" b="1" dirty="0"/>
              <a:t>Работа с отходами:</a:t>
            </a:r>
            <a:endParaRPr lang="ru-RU" sz="1600" dirty="0"/>
          </a:p>
          <a:p>
            <a:r>
              <a:rPr lang="ru-RU" sz="1600" dirty="0"/>
              <a:t>сокращение образования отходов; </a:t>
            </a:r>
          </a:p>
          <a:p>
            <a:r>
              <a:rPr lang="ru-RU" sz="1600" dirty="0"/>
              <a:t>повторное использование вещей; </a:t>
            </a:r>
          </a:p>
          <a:p>
            <a:r>
              <a:rPr lang="ru-RU" sz="1600" dirty="0"/>
              <a:t>раздельный сбор отходов там, где он организован; </a:t>
            </a:r>
          </a:p>
          <a:p>
            <a:r>
              <a:rPr lang="ru-RU" sz="1600" dirty="0"/>
              <a:t>ответственное отношение к пластиковым изделиям.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Методы и приёмы реализации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32611" y="1390334"/>
            <a:ext cx="1058779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/>
              <a:t>Экологическое наблюдение</a:t>
            </a:r>
            <a:r>
              <a:rPr lang="ru-RU" dirty="0"/>
              <a:t> — изучение состояния природных объектов. </a:t>
            </a:r>
          </a:p>
          <a:p>
            <a:r>
              <a:rPr lang="ru-RU" b="1" dirty="0"/>
              <a:t>Практическая работа</a:t>
            </a:r>
            <a:r>
              <a:rPr lang="ru-RU" dirty="0"/>
              <a:t> — определение состояния почвы, воды, растений и других объектов доступными способами. </a:t>
            </a:r>
          </a:p>
          <a:p>
            <a:r>
              <a:rPr lang="ru-RU" b="1" dirty="0"/>
              <a:t>Экологический эксперимент</a:t>
            </a:r>
            <a:r>
              <a:rPr lang="ru-RU" dirty="0"/>
              <a:t> — изучение влияния различных условий на окружающую среду. </a:t>
            </a:r>
          </a:p>
          <a:p>
            <a:r>
              <a:rPr lang="ru-RU" b="1" dirty="0"/>
              <a:t>Экскурсия</a:t>
            </a:r>
            <a:r>
              <a:rPr lang="ru-RU" dirty="0"/>
              <a:t> — выявление экологических проблем непосредственно в окружающей среде. </a:t>
            </a:r>
          </a:p>
          <a:p>
            <a:r>
              <a:rPr lang="ru-RU" b="1" dirty="0"/>
              <a:t>Экологический проект</a:t>
            </a:r>
            <a:r>
              <a:rPr lang="ru-RU" dirty="0"/>
              <a:t> — разработка и реализация конкретного природоохранного мероприятия. </a:t>
            </a:r>
          </a:p>
          <a:p>
            <a:r>
              <a:rPr lang="ru-RU" b="1" dirty="0"/>
              <a:t>Проблемное обучение</a:t>
            </a:r>
            <a:r>
              <a:rPr lang="ru-RU" dirty="0"/>
              <a:t> — поиск ответа на экологически значимый вопрос. </a:t>
            </a:r>
          </a:p>
          <a:p>
            <a:r>
              <a:rPr lang="ru-RU" b="1" dirty="0"/>
              <a:t>Игровые ситуации</a:t>
            </a:r>
            <a:r>
              <a:rPr lang="ru-RU" dirty="0"/>
              <a:t> — моделирование экологических проблем и способов их решения. </a:t>
            </a:r>
          </a:p>
          <a:p>
            <a:r>
              <a:rPr lang="ru-RU" b="1" dirty="0"/>
              <a:t>Мини-исследования</a:t>
            </a:r>
            <a:r>
              <a:rPr lang="ru-RU" dirty="0"/>
              <a:t> — например, исследование количества отходов, образующихся в классе. </a:t>
            </a:r>
          </a:p>
          <a:p>
            <a:r>
              <a:rPr lang="ru-RU" b="1" dirty="0"/>
              <a:t>Экологические акции</a:t>
            </a:r>
            <a:r>
              <a:rPr lang="ru-RU" dirty="0"/>
              <a:t> — уборка территории, посадка растений, изготовление кормушек, сбор макулатуры и другие безопасные мероприятия. </a:t>
            </a:r>
          </a:p>
          <a:p>
            <a:r>
              <a:rPr lang="ru-RU" b="1" dirty="0"/>
              <a:t>Цифровые технологии</a:t>
            </a:r>
            <a:r>
              <a:rPr lang="ru-RU" dirty="0"/>
              <a:t> — </a:t>
            </a:r>
            <a:r>
              <a:rPr lang="ru-RU" dirty="0" err="1"/>
              <a:t>фотофиксация</a:t>
            </a:r>
            <a:r>
              <a:rPr lang="ru-RU" dirty="0"/>
              <a:t> экологических проблем, создание экологических плакатов, презентаций и цифровых проектов. </a:t>
            </a:r>
          </a:p>
          <a:p>
            <a:r>
              <a:rPr lang="ru-RU" b="1" dirty="0"/>
              <a:t>Особенно важна формула:</a:t>
            </a:r>
            <a:endParaRPr lang="ru-RU" dirty="0"/>
          </a:p>
          <a:p>
            <a:r>
              <a:rPr lang="ru-RU" b="1" dirty="0"/>
              <a:t>ЗНАНИЕ → ОСОЗНАНИЕ ПРОБЛЕМЫ → ЛИЧНАЯ ОТВЕТСТВЕННОСТЬ → ПРАКТИЧЕСКОЕ ДЕЙСТВИЕ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43548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экологии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Основная экологическая цепочка:</a:t>
            </a:r>
            <a:endParaRPr lang="ru-RU" dirty="0"/>
          </a:p>
          <a:p>
            <a:r>
              <a:rPr lang="ru-RU" b="1" dirty="0"/>
              <a:t>НАБЛЮДЕНИЕ → ВЫЯВЛЕНИЕ ПРОБЛЕМЫ → ПОИСК ПРИЧИН → ОЦЕНКА ПОСЛЕДСТВИЙ → ПОИСК РЕШЕНИЯ → ПРИРОДООХРАННОЕ ДЕЙСТВИЕ </a:t>
            </a:r>
            <a:r>
              <a:rPr lang="ru-RU" b="1"/>
              <a:t>→ </a:t>
            </a:r>
            <a:r>
              <a:rPr lang="ru-RU" b="1" smtClean="0"/>
              <a:t>РЕФЛЕКСИЯ</a:t>
            </a:r>
          </a:p>
          <a:p>
            <a:endParaRPr lang="ru-RU" dirty="0"/>
          </a:p>
          <a:p>
            <a:r>
              <a:rPr lang="ru-RU" dirty="0"/>
              <a:t>Пропедевтика экологии в начальной школе:</a:t>
            </a:r>
          </a:p>
          <a:p>
            <a:r>
              <a:rPr lang="ru-RU" dirty="0"/>
              <a:t>формирует первоначальную экологическую картину мира; </a:t>
            </a:r>
          </a:p>
          <a:p>
            <a:r>
              <a:rPr lang="ru-RU" dirty="0"/>
              <a:t>помогает ребёнку понять взаимосвязь человека и природы; </a:t>
            </a:r>
          </a:p>
          <a:p>
            <a:r>
              <a:rPr lang="ru-RU" dirty="0"/>
              <a:t>развивает экологическое мышление; </a:t>
            </a:r>
          </a:p>
          <a:p>
            <a:r>
              <a:rPr lang="ru-RU" dirty="0"/>
              <a:t>формирует ответственное отношение к природным ресурсам; </a:t>
            </a:r>
          </a:p>
          <a:p>
            <a:r>
              <a:rPr lang="ru-RU" dirty="0"/>
              <a:t>переводит экологические знания в </a:t>
            </a:r>
            <a:r>
              <a:rPr lang="ru-RU" b="1" dirty="0"/>
              <a:t>конкретные модели поведения</a:t>
            </a:r>
            <a:r>
              <a:rPr lang="ru-RU" dirty="0"/>
              <a:t>; </a:t>
            </a:r>
          </a:p>
          <a:p>
            <a:r>
              <a:rPr lang="ru-RU" dirty="0"/>
              <a:t>создаёт условия для участия детей в доступной природоохранной деятельности; </a:t>
            </a:r>
          </a:p>
          <a:p>
            <a:r>
              <a:rPr lang="ru-RU" dirty="0"/>
              <a:t>формирует основы экологической культуры.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961</Words>
  <Application>Microsoft Office PowerPoint</Application>
  <PresentationFormat>Широкоэкранный</PresentationFormat>
  <Paragraphs>148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Admin</dc:creator>
  <cp:keywords/>
  <dc:description>generated using python-pptx</dc:description>
  <cp:lastModifiedBy>Student</cp:lastModifiedBy>
  <cp:revision>7</cp:revision>
  <dcterms:created xsi:type="dcterms:W3CDTF">2013-01-27T09:14:16Z</dcterms:created>
  <dcterms:modified xsi:type="dcterms:W3CDTF">2026-09-21T20:46:42Z</dcterms:modified>
  <cp:category/>
</cp:coreProperties>
</file>