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74" r:id="rId2"/>
    <p:sldId id="275" r:id="rId3"/>
    <p:sldId id="276" r:id="rId4"/>
    <p:sldId id="277" r:id="rId5"/>
    <p:sldId id="258" r:id="rId6"/>
    <p:sldId id="259" r:id="rId7"/>
    <p:sldId id="261" r:id="rId8"/>
    <p:sldId id="264" r:id="rId9"/>
    <p:sldId id="267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78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BAB1A-4203-4DC6-AB03-D70556956B0E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4A76A-0BCF-4CFD-B602-3B460B34B4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5918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4A76A-0BCF-4CFD-B602-3B460B34B43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10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ef.org/futureskills_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079"/>
            <a:ext cx="12218927" cy="684292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1752600"/>
            <a:ext cx="1112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Формирование экологической культуры младших школьников в рамках изучения курса «Окружающий мир»</a:t>
            </a: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4373" y="4301026"/>
            <a:ext cx="3900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Преподаватель АПП ЮФУ</a:t>
            </a:r>
          </a:p>
          <a:p>
            <a:r>
              <a:rPr lang="ru-RU" sz="2000" dirty="0" smtClean="0">
                <a:latin typeface="Arial Black" panose="020B0A04020102020204" pitchFamily="34" charset="0"/>
              </a:rPr>
              <a:t>Соловьёва А.Ю.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5558413"/>
            <a:ext cx="2201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Ростов-на-Дону</a:t>
            </a:r>
          </a:p>
          <a:p>
            <a:pPr algn="ctr"/>
            <a:r>
              <a:rPr lang="ru-RU" sz="2000" b="1" dirty="0" smtClean="0"/>
              <a:t>2025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70921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5818" y="1642547"/>
            <a:ext cx="11336805" cy="44012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Black" pitchFamily="34" charset="0"/>
              </a:rPr>
              <a:t>«</a:t>
            </a: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Навыки будущего» Московской школы управления «</a:t>
            </a:r>
            <a:r>
              <a:rPr lang="ru-RU" sz="2800" dirty="0" err="1" smtClean="0">
                <a:solidFill>
                  <a:srgbClr val="C00000"/>
                </a:solidFill>
                <a:latin typeface="Arial Black" pitchFamily="34" charset="0"/>
              </a:rPr>
              <a:t>Сколково</a:t>
            </a: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»</a:t>
            </a:r>
            <a:b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  <a:hlinkClick r:id="rId3"/>
              </a:rPr>
              <a:t>https://futuref.org/futureskills_ru</a:t>
            </a:r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latin typeface="Arial Black" pitchFamily="34" charset="0"/>
              </a:rPr>
              <a:t>Концентрация и управление вниманием;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latin typeface="Arial Black" pitchFamily="34" charset="0"/>
              </a:rPr>
              <a:t>Эмоциональная грамотность;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latin typeface="Arial Black" pitchFamily="34" charset="0"/>
              </a:rPr>
              <a:t>Цифровая грамотность;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latin typeface="Arial Black" pitchFamily="34" charset="0"/>
              </a:rPr>
              <a:t>Творчество, креативность;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u="sng" dirty="0" smtClean="0">
                <a:latin typeface="Arial Black" pitchFamily="34" charset="0"/>
              </a:rPr>
              <a:t>Экологическое мышление;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err="1" smtClean="0">
                <a:latin typeface="Arial Black" pitchFamily="34" charset="0"/>
              </a:rPr>
              <a:t>Кросскультурность</a:t>
            </a:r>
            <a:r>
              <a:rPr lang="ru-RU" sz="2800" dirty="0" smtClean="0">
                <a:latin typeface="Arial Black" pitchFamily="34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800" dirty="0" smtClean="0">
                <a:latin typeface="Arial Black" pitchFamily="34" charset="0"/>
              </a:rPr>
              <a:t>Способность к обучению/самообучению. </a:t>
            </a:r>
          </a:p>
        </p:txBody>
      </p:sp>
    </p:spTree>
    <p:extLst>
      <p:ext uri="{BB962C8B-B14F-4D97-AF65-F5344CB8AC3E}">
        <p14:creationId xmlns:p14="http://schemas.microsoft.com/office/powerpoint/2010/main" val="204636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536EF564-63E6-A1A6-2131-5F4841745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412776"/>
            <a:ext cx="10972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Экологическое мышление </a:t>
            </a:r>
            <a:r>
              <a:rPr lang="ru-RU" sz="3200" dirty="0">
                <a:latin typeface="Arial Black" panose="020B0A04020102020204" pitchFamily="34" charset="0"/>
              </a:rPr>
              <a:t>— это устойчивое </a:t>
            </a:r>
            <a:r>
              <a:rPr lang="ru-RU" sz="3200" dirty="0" smtClean="0">
                <a:latin typeface="Arial Black" panose="020B0A04020102020204" pitchFamily="34" charset="0"/>
              </a:rPr>
              <a:t>понимание ценности и взаимосвязи всех элементов экосистемы </a:t>
            </a:r>
            <a:r>
              <a:rPr lang="ru-RU" sz="3200" dirty="0">
                <a:latin typeface="Arial Black" panose="020B0A04020102020204" pitchFamily="34" charset="0"/>
              </a:rPr>
              <a:t>Земли, ощущение ответственности за возможные последствия своих действий с точки зрения сохранения природы и жизни на планете и основа для принятия и реализации решений в профессиональной </a:t>
            </a:r>
            <a:r>
              <a:rPr lang="ru-RU" sz="3200" dirty="0" smtClean="0">
                <a:latin typeface="Arial Black" panose="020B0A04020102020204" pitchFamily="34" charset="0"/>
              </a:rPr>
              <a:t>сфере.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4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7368" y="1628800"/>
            <a:ext cx="114955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Уровни формирования экологического мышления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latin typeface="Arial Black" panose="020B0A04020102020204" pitchFamily="34" charset="0"/>
              </a:rPr>
              <a:t>Высокая экологическая грамотность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latin typeface="Arial Black" panose="020B0A04020102020204" pitchFamily="34" charset="0"/>
              </a:rPr>
              <a:t>Сформированная экологическая позиция (отношение)</a:t>
            </a:r>
          </a:p>
          <a:p>
            <a:pPr marL="457200" indent="-457200">
              <a:buAutoNum type="arabicPeriod"/>
            </a:pPr>
            <a:r>
              <a:rPr lang="ru-RU" sz="3600" dirty="0" smtClean="0">
                <a:latin typeface="Arial Black" panose="020B0A04020102020204" pitchFamily="34" charset="0"/>
              </a:rPr>
              <a:t>Экологическое мышление, которое проявляется в экологичном образе жизни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81224" y="6000768"/>
            <a:ext cx="1071570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02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44" y="1340768"/>
            <a:ext cx="11593288" cy="566897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 smtClean="0">
                <a:latin typeface="Arial Black" panose="020B0A04020102020204" pitchFamily="34" charset="0"/>
              </a:rPr>
              <a:t>В системе реализации ФГОС второго поколения, можно говорить о следующих видах деятельности, направленных на воспитание ценностного отношения к природе и окружающей среде: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dirty="0" smtClean="0">
                <a:latin typeface="Arial Black" panose="020B0A04020102020204" pitchFamily="34" charset="0"/>
              </a:rPr>
              <a:t>получение опыта эмоционально-чувственного взаимодействия с природой;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dirty="0" smtClean="0">
                <a:latin typeface="Arial Black" panose="020B0A04020102020204" pitchFamily="34" charset="0"/>
              </a:rPr>
              <a:t>получение опыта участия в природоохранной деятельности;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dirty="0" smtClean="0">
                <a:latin typeface="Arial Black" panose="020B0A04020102020204" pitchFamily="34" charset="0"/>
              </a:rPr>
              <a:t>посильное участие в деятельности детско-юношеских экологических организациях;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dirty="0" smtClean="0">
                <a:latin typeface="Arial Black" panose="020B0A04020102020204" pitchFamily="34" charset="0"/>
              </a:rPr>
              <a:t>усвоение в семье позитивного образа взаимодействия с природой.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25" y="1196752"/>
            <a:ext cx="12000656" cy="5748358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 smtClean="0">
                <a:latin typeface="Arial Black" panose="020B0A04020102020204" pitchFamily="34" charset="0"/>
              </a:rPr>
              <a:t>Успех экологического воспитания и образования зависит от использования разнообразных форм работы, их разумного сочетания.</a:t>
            </a:r>
          </a:p>
          <a:p>
            <a:pPr marL="109728" indent="0" algn="just">
              <a:buNone/>
            </a:pPr>
            <a:r>
              <a:rPr lang="ru-RU" dirty="0" smtClean="0">
                <a:latin typeface="Arial Black" panose="020B0A04020102020204" pitchFamily="34" charset="0"/>
              </a:rPr>
              <a:t>Первое  условие – экологическое воспитание учащихся должно проводится в системе, с использованием местного краеведческого материала, с учетом преемственности, постепенного усложнения и углубления отдельных элементов.</a:t>
            </a:r>
          </a:p>
          <a:p>
            <a:pPr marL="109728" indent="0" algn="just">
              <a:buNone/>
            </a:pPr>
            <a:r>
              <a:rPr lang="ru-RU" dirty="0" smtClean="0">
                <a:latin typeface="Arial Black" panose="020B0A04020102020204" pitchFamily="34" charset="0"/>
              </a:rPr>
              <a:t>Второе  условие – активное вовлечение младших школьников в посильные для них практические дела по охране местных природных ресурсов. 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44" y="1772816"/>
            <a:ext cx="11737304" cy="3929090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buClrTx/>
              <a:buNone/>
            </a:pPr>
            <a:endParaRPr lang="ru-RU" sz="3200" dirty="0">
              <a:latin typeface="Arial Black" panose="020B0A04020102020204" pitchFamily="34" charset="0"/>
            </a:endParaRP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</a:t>
            </a:r>
            <a:r>
              <a:rPr lang="ru-RU" sz="3200" dirty="0" smtClean="0">
                <a:latin typeface="Arial Black" panose="020B0A04020102020204" pitchFamily="34" charset="0"/>
              </a:rPr>
              <a:t>беседы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 smtClean="0">
                <a:latin typeface="Arial Black" panose="020B0A04020102020204" pitchFamily="34" charset="0"/>
              </a:rPr>
              <a:t>   игры</a:t>
            </a:r>
            <a:endParaRPr lang="ru-RU" sz="3200" dirty="0">
              <a:latin typeface="Arial Black" panose="020B0A04020102020204" pitchFamily="34" charset="0"/>
            </a:endParaRP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наблюдения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проведение простейших опытов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творческие задания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праздники</a:t>
            </a:r>
          </a:p>
          <a:p>
            <a:pPr marL="624078" indent="-514350" algn="just">
              <a:buClrTx/>
              <a:buFont typeface="+mj-lt"/>
              <a:buAutoNum type="arabicPeriod"/>
            </a:pPr>
            <a:r>
              <a:rPr lang="ru-RU" sz="3200" dirty="0">
                <a:latin typeface="Arial Black" panose="020B0A04020102020204" pitchFamily="34" charset="0"/>
              </a:rPr>
              <a:t>   проекты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2662" y="571480"/>
            <a:ext cx="7758138" cy="8461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Использование форм и методов: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8"/>
            <a:ext cx="11809312" cy="5000661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b="1" dirty="0"/>
              <a:t>      </a:t>
            </a:r>
          </a:p>
          <a:p>
            <a:pPr algn="just">
              <a:buNone/>
            </a:pPr>
            <a:r>
              <a:rPr lang="ru-RU" sz="1800" b="1" dirty="0"/>
              <a:t>       1.Исследовательские (э</a:t>
            </a:r>
            <a:r>
              <a:rPr lang="ru-RU" sz="1800" dirty="0"/>
              <a:t>кскурсии к родникам, речке, наблюдения за первыми перелетными птицами, отлет птиц, раскрытие почек разных деревьев,  опыты - изменение цвета лепестков при подмешивании воды с чернилами…).</a:t>
            </a:r>
          </a:p>
          <a:p>
            <a:pPr algn="just">
              <a:buNone/>
            </a:pPr>
            <a:r>
              <a:rPr lang="ru-RU" sz="1800" b="1" dirty="0"/>
              <a:t>       2.Проектные </a:t>
            </a:r>
            <a:r>
              <a:rPr lang="ru-RU" sz="1800" dirty="0"/>
              <a:t>«Подкормка зимующих птиц»,«Разработка экологических знаков»,  «Школа чистюль»,  «Красная книга – сигнал опасности»</a:t>
            </a:r>
          </a:p>
          <a:p>
            <a:pPr algn="just">
              <a:buNone/>
            </a:pPr>
            <a:r>
              <a:rPr lang="ru-RU" sz="1800" b="1" dirty="0"/>
              <a:t>       3.Конкурсные </a:t>
            </a:r>
            <a:r>
              <a:rPr lang="ru-RU" sz="1800" dirty="0"/>
              <a:t>(выставки плакатов, рисунков, «Окно в природу», проведение   экологических олимпиад и др.);</a:t>
            </a:r>
          </a:p>
          <a:p>
            <a:pPr algn="just">
              <a:buNone/>
            </a:pPr>
            <a:r>
              <a:rPr lang="ru-RU" sz="1800" b="1" dirty="0"/>
              <a:t>       4.Игровые </a:t>
            </a:r>
            <a:r>
              <a:rPr lang="ru-RU" sz="1800" dirty="0"/>
              <a:t>( «Назовите птиц на букву «</a:t>
            </a:r>
            <a:r>
              <a:rPr lang="ru-RU" sz="1800" dirty="0" err="1"/>
              <a:t>п</a:t>
            </a:r>
            <a:r>
              <a:rPr lang="ru-RU" sz="1800" dirty="0"/>
              <a:t>»,  «Кто последний назовет комнатные растения», беседы «Правила поведения в лесу», «Как вести себя у реки» и т.д., заочные путешествия «Озеро Байкал»,  «В зоопарке», викторины  «Красная Книга»..);</a:t>
            </a:r>
          </a:p>
          <a:p>
            <a:pPr algn="just">
              <a:buNone/>
            </a:pPr>
            <a:r>
              <a:rPr lang="ru-RU" sz="1800" b="1" dirty="0"/>
              <a:t>       5.Познавательные </a:t>
            </a:r>
            <a:r>
              <a:rPr lang="ru-RU" sz="1800" dirty="0"/>
              <a:t>(уроки-лекции,  уроки-семинары, «круглые столы», анализ научной литературы, дебаты, экскурсии, походы и др.);</a:t>
            </a:r>
          </a:p>
          <a:p>
            <a:pPr algn="just">
              <a:buNone/>
            </a:pPr>
            <a:r>
              <a:rPr lang="ru-RU" sz="1800" b="1" dirty="0"/>
              <a:t>       6.Продуктивные (практические) </a:t>
            </a:r>
            <a:r>
              <a:rPr lang="ru-RU" sz="1800" dirty="0"/>
              <a:t>(посадка цветов, озеленение школьных кабинетов ,подкормка птиц, изготовление кормушек др.). </a:t>
            </a:r>
          </a:p>
          <a:p>
            <a:pPr algn="just"/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584" y="1069498"/>
            <a:ext cx="7729566" cy="642942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Использование  в учебном процессе  технологии экологического воспитания:</a:t>
            </a:r>
            <a:b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352" y="1556792"/>
            <a:ext cx="11809312" cy="4525963"/>
          </a:xfrm>
        </p:spPr>
        <p:txBody>
          <a:bodyPr>
            <a:normAutofit lnSpcReduction="10000"/>
          </a:bodyPr>
          <a:lstStyle/>
          <a:p>
            <a:pPr marL="624078" lvl="0" indent="-514350" algn="just">
              <a:buClrTx/>
              <a:buFont typeface="+mj-lt"/>
              <a:buAutoNum type="arabicPeriod"/>
            </a:pPr>
            <a:r>
              <a:rPr lang="ru-RU" sz="2600" dirty="0" smtClean="0">
                <a:latin typeface="Arial Black" panose="020B0A04020102020204" pitchFamily="34" charset="0"/>
              </a:rPr>
              <a:t>Вовлечённость в деятельность экологического содержания.</a:t>
            </a:r>
          </a:p>
          <a:p>
            <a:pPr marL="624078" lvl="0" indent="-514350" algn="just">
              <a:buClrTx/>
              <a:buFont typeface="+mj-lt"/>
              <a:buAutoNum type="arabicPeriod"/>
            </a:pPr>
            <a:r>
              <a:rPr lang="ru-RU" sz="2600" dirty="0" smtClean="0">
                <a:latin typeface="Arial Black" panose="020B0A04020102020204" pitchFamily="34" charset="0"/>
              </a:rPr>
              <a:t>Проявление активности, инициативы, творчества в организации и проведении экологических мероприятий. </a:t>
            </a:r>
          </a:p>
          <a:p>
            <a:pPr marL="624078" lvl="0" indent="-514350" algn="just">
              <a:buClrTx/>
              <a:buFont typeface="+mj-lt"/>
              <a:buAutoNum type="arabicPeriod"/>
            </a:pPr>
            <a:r>
              <a:rPr lang="ru-RU" sz="2600" dirty="0" smtClean="0">
                <a:latin typeface="Arial Black" panose="020B0A04020102020204" pitchFamily="34" charset="0"/>
              </a:rPr>
              <a:t>Овладение разнообразными формами и методами поиска.</a:t>
            </a:r>
          </a:p>
          <a:p>
            <a:pPr marL="624078" lvl="0" indent="-514350" algn="just">
              <a:buClrTx/>
              <a:buFont typeface="+mj-lt"/>
              <a:buAutoNum type="arabicPeriod"/>
            </a:pPr>
            <a:r>
              <a:rPr lang="ru-RU" sz="2600" dirty="0" smtClean="0">
                <a:latin typeface="Arial Black" panose="020B0A04020102020204" pitchFamily="34" charset="0"/>
              </a:rPr>
              <a:t>Обогащение знаниями о природных богатствах родного края, его экологических проблемах и способах их решения.</a:t>
            </a:r>
          </a:p>
          <a:p>
            <a:pPr marL="624078" lvl="0" indent="-514350" algn="just">
              <a:buClrTx/>
              <a:buFont typeface="+mj-lt"/>
              <a:buAutoNum type="arabicPeriod"/>
            </a:pPr>
            <a:r>
              <a:rPr lang="ru-RU" sz="2600" dirty="0" smtClean="0">
                <a:latin typeface="Arial Black" panose="020B0A04020102020204" pitchFamily="34" charset="0"/>
              </a:rPr>
              <a:t>Проявление экологической культуры, выражающейся в переводе знаний в норму поступка.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186" y="836712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Ожидаемые результаты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:</a:t>
            </a:r>
            <a:b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344" y="1844824"/>
            <a:ext cx="11665296" cy="4525963"/>
          </a:xfrm>
        </p:spPr>
        <p:txBody>
          <a:bodyPr>
            <a:normAutofit fontScale="25000" lnSpcReduction="20000"/>
          </a:bodyPr>
          <a:lstStyle/>
          <a:p>
            <a:pPr lvl="0" algn="just"/>
            <a:endParaRPr lang="ru-RU" sz="8000" dirty="0"/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Повышение уровня информированности;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Повышение интереса к природе родного края;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Потребность выразить свой интерес в творческих работах;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Соблюдение правил поведения в окружающей среде вошло в привычку; ребенок контролирует свои действия, соотнося их с окружающей обстановкой и возможными последствиями для тех или иных объектов окружающей среды;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Выражена потребность в заботе о тех или иных представителях животного и растительного мира;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Ребенок способен самостоятельно выбирать объекты своей экологической деятельности; </a:t>
            </a:r>
          </a:p>
          <a:p>
            <a:pPr lvl="0" algn="just"/>
            <a:r>
              <a:rPr lang="ru-RU" sz="8000" dirty="0">
                <a:latin typeface="Arial Black" panose="020B0A04020102020204" pitchFamily="34" charset="0"/>
              </a:rPr>
              <a:t>Доброта, отзывчивость и внимание к окружающим (людям, природе) сопровождается готовностью ребенка оказать помощь нуждающимся в ней.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9815" y="908720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Показатели формирования экологической </a:t>
            </a:r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культуры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115</TotalTime>
  <Words>530</Words>
  <Application>Microsoft Office PowerPoint</Application>
  <PresentationFormat>Широкоэкранный</PresentationFormat>
  <Paragraphs>59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 Black</vt:lpstr>
      <vt:lpstr>Calibri</vt:lpstr>
      <vt:lpstr>Lucida Sans Unicode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форм и методов:</vt:lpstr>
      <vt:lpstr>Использование  в учебном процессе  технологии экологического воспитания: </vt:lpstr>
      <vt:lpstr>Ожидаемые результаты : </vt:lpstr>
      <vt:lpstr>Показатели формирования экологической культуры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Student</cp:lastModifiedBy>
  <cp:revision>17</cp:revision>
  <dcterms:modified xsi:type="dcterms:W3CDTF">2026-09-09T08:02:40Z</dcterms:modified>
</cp:coreProperties>
</file>