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17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451253" y="2253114"/>
            <a:ext cx="6474849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/>
            </a:pP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Пропедевтика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химии</a:t>
            </a:r>
            <a:r>
              <a:rPr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начальной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школе</a:t>
            </a:r>
            <a:endParaRPr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15150" y="3854918"/>
            <a:ext cx="3821229" cy="843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/>
            </a:pPr>
            <a:r>
              <a:rPr lang="ru-RU" dirty="0" smtClean="0"/>
              <a:t>Преподаватель АПП ЮФУ</a:t>
            </a:r>
          </a:p>
          <a:p>
            <a:pPr>
              <a:spcAft>
                <a:spcPts val="1300"/>
              </a:spcAft>
              <a:defRPr sz="1900"/>
            </a:pPr>
            <a:r>
              <a:rPr lang="ru-RU" dirty="0" smtClean="0"/>
              <a:t>Соловьёва А.Ю.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5032019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такое</a:t>
            </a:r>
            <a:r>
              <a:rPr dirty="0"/>
              <a:t> </a:t>
            </a:r>
            <a:r>
              <a:rPr dirty="0" err="1"/>
              <a:t>пропедевтика</a:t>
            </a:r>
            <a:r>
              <a:rPr dirty="0"/>
              <a:t> </a:t>
            </a:r>
            <a:r>
              <a:rPr lang="ru-RU" dirty="0" smtClean="0"/>
              <a:t>химии</a:t>
            </a:r>
            <a:r>
              <a:rPr dirty="0" smtClean="0"/>
              <a:t>?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Пропедевтика химии</a:t>
            </a:r>
            <a:r>
              <a:rPr lang="ru-RU" dirty="0"/>
              <a:t> — это предварительная подготовка младших школьников к последующему систематическому изучению химии.</a:t>
            </a:r>
          </a:p>
          <a:p>
            <a:r>
              <a:rPr lang="ru-RU" dirty="0"/>
              <a:t>Основу составляют:</a:t>
            </a:r>
          </a:p>
          <a:p>
            <a:r>
              <a:rPr lang="ru-RU" dirty="0"/>
              <a:t>наблюдения за веществами; </a:t>
            </a:r>
          </a:p>
          <a:p>
            <a:r>
              <a:rPr lang="ru-RU" dirty="0"/>
              <a:t>изучение их свойств; </a:t>
            </a:r>
          </a:p>
          <a:p>
            <a:r>
              <a:rPr lang="ru-RU" dirty="0"/>
              <a:t>простейшие безопасные опыты; </a:t>
            </a:r>
          </a:p>
          <a:p>
            <a:r>
              <a:rPr lang="ru-RU" dirty="0"/>
              <a:t>сравнение и классификация веществ; </a:t>
            </a:r>
          </a:p>
          <a:p>
            <a:r>
              <a:rPr lang="ru-RU" dirty="0"/>
              <a:t>наблюдение изменений и превращений веществ. </a:t>
            </a:r>
            <a:endParaRPr lang="ru-RU" dirty="0" smtClean="0"/>
          </a:p>
          <a:p>
            <a:endParaRPr lang="ru-RU" dirty="0"/>
          </a:p>
          <a:p>
            <a:r>
              <a:rPr lang="ru-RU" b="1" dirty="0"/>
              <a:t>Основной принцип: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от непосредственного опыта ребёнка → к первоначальному научному представлению о веществе и его изменениях.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4240776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Цели</a:t>
            </a:r>
            <a:r>
              <a:rPr dirty="0"/>
              <a:t> </a:t>
            </a:r>
            <a:r>
              <a:rPr dirty="0" err="1"/>
              <a:t>пропедевтики</a:t>
            </a:r>
            <a:r>
              <a:rPr dirty="0"/>
              <a:t> </a:t>
            </a:r>
            <a:r>
              <a:rPr lang="ru-RU" dirty="0" smtClean="0"/>
              <a:t>химии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40080" y="1266825"/>
            <a:ext cx="11421979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Формирование первоначальных представлений о веществах, их свойствах и превращениях.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Развитие интереса к исследованию веществ и явлений окружающего мира.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Формирование предпосылок естественно-научного мышления.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Освоение элементарных способов наблюдения, сравнения, классификации и экспериментирования.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Формирование умений устанавливать простейшие причинно-следственные связи.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Подготовка к систематическому изучению химии на последующих уровнях образования.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4543488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Задачи</a:t>
            </a:r>
            <a:r>
              <a:rPr dirty="0"/>
              <a:t> </a:t>
            </a:r>
            <a:r>
              <a:rPr dirty="0" err="1"/>
              <a:t>пропедевтики</a:t>
            </a:r>
            <a:r>
              <a:rPr dirty="0"/>
              <a:t> </a:t>
            </a:r>
            <a:r>
              <a:rPr lang="ru-RU" dirty="0" smtClean="0"/>
              <a:t>химии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82789"/>
            <a:ext cx="1069848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Познавательные:</a:t>
            </a:r>
            <a:endParaRPr lang="ru-RU" dirty="0"/>
          </a:p>
          <a:p>
            <a:r>
              <a:rPr lang="ru-RU" dirty="0"/>
              <a:t>наблюдать свойства веществ; </a:t>
            </a:r>
          </a:p>
          <a:p>
            <a:r>
              <a:rPr lang="ru-RU" dirty="0"/>
              <a:t>сравнивать вещества; </a:t>
            </a:r>
          </a:p>
          <a:p>
            <a:r>
              <a:rPr lang="ru-RU" dirty="0"/>
              <a:t>выявлять признаки происходящих изменений. </a:t>
            </a:r>
          </a:p>
          <a:p>
            <a:r>
              <a:rPr lang="ru-RU" b="1" dirty="0"/>
              <a:t>Содержательные:</a:t>
            </a:r>
            <a:endParaRPr lang="ru-RU" dirty="0"/>
          </a:p>
          <a:p>
            <a:r>
              <a:rPr lang="ru-RU" dirty="0"/>
              <a:t>сформировать первоначальные представления о веществах; </a:t>
            </a:r>
          </a:p>
          <a:p>
            <a:r>
              <a:rPr lang="ru-RU" dirty="0"/>
              <a:t>познакомить со смесями и растворами; </a:t>
            </a:r>
          </a:p>
          <a:p>
            <a:r>
              <a:rPr lang="ru-RU" dirty="0"/>
              <a:t>показать разнообразие превращений веществ. </a:t>
            </a:r>
          </a:p>
          <a:p>
            <a:r>
              <a:rPr lang="ru-RU" b="1" dirty="0" err="1"/>
              <a:t>Деятельностные</a:t>
            </a:r>
            <a:r>
              <a:rPr lang="ru-RU" b="1" dirty="0"/>
              <a:t>:</a:t>
            </a:r>
            <a:endParaRPr lang="ru-RU" dirty="0"/>
          </a:p>
          <a:p>
            <a:r>
              <a:rPr lang="ru-RU" dirty="0"/>
              <a:t>проводить простейшие безопасные опыты; </a:t>
            </a:r>
          </a:p>
          <a:p>
            <a:r>
              <a:rPr lang="ru-RU" dirty="0"/>
              <a:t>фиксировать результаты наблюдений; </a:t>
            </a:r>
          </a:p>
          <a:p>
            <a:r>
              <a:rPr lang="ru-RU" dirty="0"/>
              <a:t>формулировать элементарные выводы. </a:t>
            </a:r>
          </a:p>
          <a:p>
            <a:r>
              <a:rPr lang="ru-RU" b="1" dirty="0"/>
              <a:t>Развивающие:</a:t>
            </a:r>
            <a:endParaRPr lang="ru-RU" dirty="0"/>
          </a:p>
          <a:p>
            <a:r>
              <a:rPr lang="ru-RU" dirty="0"/>
              <a:t>задавать вопросы; </a:t>
            </a:r>
          </a:p>
          <a:p>
            <a:r>
              <a:rPr lang="ru-RU" dirty="0"/>
              <a:t>выдвигать предположения; </a:t>
            </a:r>
          </a:p>
          <a:p>
            <a:r>
              <a:rPr lang="ru-RU" dirty="0"/>
              <a:t>устанавливать причинно-следственные связи. </a:t>
            </a:r>
          </a:p>
          <a:p>
            <a:r>
              <a:rPr lang="ru-RU" b="1" dirty="0"/>
              <a:t>Ценностные:</a:t>
            </a:r>
            <a:endParaRPr lang="ru-RU" dirty="0"/>
          </a:p>
          <a:p>
            <a:r>
              <a:rPr lang="ru-RU" dirty="0"/>
              <a:t>формировать ответственное отношение к использованию веществ; </a:t>
            </a:r>
          </a:p>
          <a:p>
            <a:r>
              <a:rPr lang="ru-RU" dirty="0"/>
              <a:t>соблюдать правила безопасного обращения с веществами; </a:t>
            </a:r>
          </a:p>
          <a:p>
            <a:r>
              <a:rPr lang="ru-RU" dirty="0"/>
              <a:t>понимать необходимость охраны окружающей среды.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Ожидаемые результаты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 концу пропедевтической подготовки ребёнок:</a:t>
            </a:r>
          </a:p>
          <a:p>
            <a:r>
              <a:rPr lang="ru-RU" dirty="0"/>
              <a:t>различает понятия </a:t>
            </a:r>
            <a:r>
              <a:rPr lang="ru-RU" b="1" dirty="0"/>
              <a:t>«тело» и «вещество»</a:t>
            </a:r>
            <a:r>
              <a:rPr lang="ru-RU" dirty="0"/>
              <a:t> на элементарном уровне; </a:t>
            </a:r>
          </a:p>
          <a:p>
            <a:r>
              <a:rPr lang="ru-RU" dirty="0"/>
              <a:t>знает некоторые свойства веществ: цвет, запах, прозрачность, растворимость, агрегатное состояние; </a:t>
            </a:r>
          </a:p>
          <a:p>
            <a:r>
              <a:rPr lang="ru-RU" dirty="0"/>
              <a:t>умеет наблюдать и сравнивать свойства веществ; </a:t>
            </a:r>
          </a:p>
          <a:p>
            <a:r>
              <a:rPr lang="ru-RU" dirty="0"/>
              <a:t>может провести доступный безопасный опыт; </a:t>
            </a:r>
          </a:p>
          <a:p>
            <a:r>
              <a:rPr lang="ru-RU" dirty="0"/>
              <a:t>различает некоторые физические изменения и признаки превращения веществ; </a:t>
            </a:r>
          </a:p>
          <a:p>
            <a:r>
              <a:rPr lang="ru-RU" dirty="0"/>
              <a:t>умеет фиксировать результаты наблюдения; </a:t>
            </a:r>
          </a:p>
          <a:p>
            <a:r>
              <a:rPr lang="ru-RU" dirty="0"/>
              <a:t>способен сформулировать простейший вывод; </a:t>
            </a:r>
          </a:p>
          <a:p>
            <a:r>
              <a:rPr lang="ru-RU" dirty="0"/>
              <a:t>соблюдает правила безопасной работы; </a:t>
            </a:r>
          </a:p>
          <a:p>
            <a:r>
              <a:rPr lang="ru-RU" dirty="0"/>
              <a:t>проявляет интерес к исследованию веществ.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5761962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Содержание</a:t>
            </a:r>
            <a:r>
              <a:rPr dirty="0"/>
              <a:t>: </a:t>
            </a:r>
            <a:r>
              <a:rPr lang="ru-RU" dirty="0" smtClean="0"/>
              <a:t>вещества и их свойства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 рамках курса </a:t>
            </a:r>
            <a:r>
              <a:rPr lang="ru-RU" b="1" dirty="0"/>
              <a:t>«Окружающий мир»</a:t>
            </a:r>
            <a:r>
              <a:rPr lang="ru-RU" dirty="0"/>
              <a:t> изучаются:</a:t>
            </a:r>
          </a:p>
          <a:p>
            <a:r>
              <a:rPr lang="ru-RU" dirty="0"/>
              <a:t>тела и вещества окружающего мира; </a:t>
            </a:r>
          </a:p>
          <a:p>
            <a:r>
              <a:rPr lang="ru-RU" dirty="0"/>
              <a:t>вода и её свойства; </a:t>
            </a:r>
          </a:p>
          <a:p>
            <a:r>
              <a:rPr lang="ru-RU" dirty="0"/>
              <a:t>воздух и его свойства; </a:t>
            </a:r>
          </a:p>
          <a:p>
            <a:r>
              <a:rPr lang="ru-RU" dirty="0"/>
              <a:t>твёрдые тела, жидкости и газы; </a:t>
            </a:r>
          </a:p>
          <a:p>
            <a:r>
              <a:rPr lang="ru-RU" dirty="0"/>
              <a:t>свойства различных природных и бытовых материалов; </a:t>
            </a:r>
          </a:p>
          <a:p>
            <a:r>
              <a:rPr lang="ru-RU" dirty="0"/>
              <a:t>растворимость веществ; </a:t>
            </a:r>
          </a:p>
          <a:p>
            <a:r>
              <a:rPr lang="ru-RU" dirty="0"/>
              <a:t>изменение состояния воды. </a:t>
            </a:r>
          </a:p>
          <a:p>
            <a:r>
              <a:rPr lang="ru-RU" b="1" dirty="0"/>
              <a:t>Пропедевтическое значение:</a:t>
            </a:r>
            <a:r>
              <a:rPr lang="ru-RU" dirty="0"/>
              <a:t> формирование первоначального представления о веществе и его свойствах.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4932889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Содержание</a:t>
            </a:r>
            <a:r>
              <a:rPr dirty="0"/>
              <a:t>: </a:t>
            </a:r>
            <a:r>
              <a:rPr lang="ru-RU" dirty="0" smtClean="0"/>
              <a:t>смеси и растворы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Основные темы:</a:t>
            </a:r>
          </a:p>
          <a:p>
            <a:r>
              <a:rPr lang="ru-RU" dirty="0"/>
              <a:t>растворение веществ в воде; </a:t>
            </a:r>
          </a:p>
          <a:p>
            <a:r>
              <a:rPr lang="ru-RU" dirty="0"/>
              <a:t>растворы; </a:t>
            </a:r>
          </a:p>
          <a:p>
            <a:r>
              <a:rPr lang="ru-RU" dirty="0"/>
              <a:t>смеси веществ в окружающем мире; </a:t>
            </a:r>
          </a:p>
          <a:p>
            <a:r>
              <a:rPr lang="ru-RU" dirty="0"/>
              <a:t>сравнение веществ до и после смешивания; </a:t>
            </a:r>
          </a:p>
          <a:p>
            <a:r>
              <a:rPr lang="ru-RU" dirty="0"/>
              <a:t>способы разделения некоторых смесей: </a:t>
            </a:r>
          </a:p>
          <a:p>
            <a:pPr lvl="1"/>
            <a:r>
              <a:rPr lang="ru-RU" dirty="0"/>
              <a:t>отстаивание; </a:t>
            </a:r>
          </a:p>
          <a:p>
            <a:pPr lvl="1"/>
            <a:r>
              <a:rPr lang="ru-RU" dirty="0"/>
              <a:t>фильтрование; </a:t>
            </a:r>
          </a:p>
          <a:p>
            <a:pPr lvl="1"/>
            <a:r>
              <a:rPr lang="ru-RU" dirty="0"/>
              <a:t>просеивание. </a:t>
            </a:r>
          </a:p>
          <a:p>
            <a:r>
              <a:rPr lang="ru-RU" b="1" dirty="0"/>
              <a:t>Практические задания: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«Какие вещества растворяются в воде?»</a:t>
            </a:r>
            <a:br>
              <a:rPr lang="ru-RU" dirty="0"/>
            </a:br>
            <a:r>
              <a:rPr lang="ru-RU" dirty="0"/>
              <a:t>«Можно ли разделить смесь песка и воды?»</a:t>
            </a:r>
            <a:br>
              <a:rPr lang="ru-RU" dirty="0"/>
            </a:br>
            <a:r>
              <a:rPr lang="ru-RU" dirty="0"/>
              <a:t>«Как получить чистую воду из смеси воды и песка?»</a:t>
            </a:r>
          </a:p>
          <a:p>
            <a:r>
              <a:rPr lang="ru-RU" b="1" dirty="0"/>
              <a:t>Пропедевтическое значение:</a:t>
            </a:r>
            <a:r>
              <a:rPr lang="ru-RU" dirty="0"/>
              <a:t> подготовка к пониманию состава веществ и способов разделения смесей.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7676269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Содержание</a:t>
            </a:r>
            <a:r>
              <a:rPr dirty="0"/>
              <a:t>: </a:t>
            </a:r>
            <a:r>
              <a:rPr lang="ru-RU" dirty="0" smtClean="0"/>
              <a:t>изменения и превращения веществ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 курсе «Окружающий мир» можно рассматривать:</a:t>
            </a:r>
          </a:p>
          <a:p>
            <a:r>
              <a:rPr lang="ru-RU" dirty="0"/>
              <a:t>плавление; </a:t>
            </a:r>
          </a:p>
          <a:p>
            <a:r>
              <a:rPr lang="ru-RU" dirty="0"/>
              <a:t>замерзание; </a:t>
            </a:r>
          </a:p>
          <a:p>
            <a:r>
              <a:rPr lang="ru-RU" dirty="0"/>
              <a:t>испарение; </a:t>
            </a:r>
          </a:p>
          <a:p>
            <a:r>
              <a:rPr lang="ru-RU" dirty="0"/>
              <a:t>конденсацию; </a:t>
            </a:r>
          </a:p>
          <a:p>
            <a:r>
              <a:rPr lang="ru-RU" dirty="0"/>
              <a:t>нагревание и охлаждение; </a:t>
            </a:r>
          </a:p>
          <a:p>
            <a:r>
              <a:rPr lang="ru-RU" dirty="0"/>
              <a:t>изменение свойств некоторых материалов; </a:t>
            </a:r>
          </a:p>
          <a:p>
            <a:r>
              <a:rPr lang="ru-RU" dirty="0"/>
              <a:t>превращения веществ в природе и быту. </a:t>
            </a:r>
          </a:p>
          <a:p>
            <a:r>
              <a:rPr lang="ru-RU" dirty="0"/>
              <a:t>Также дети наблюдают </a:t>
            </a:r>
            <a:r>
              <a:rPr lang="ru-RU" b="1" dirty="0"/>
              <a:t>признаки некоторых химических превращений</a:t>
            </a:r>
            <a:r>
              <a:rPr lang="ru-RU" dirty="0"/>
              <a:t>:</a:t>
            </a:r>
          </a:p>
          <a:p>
            <a:r>
              <a:rPr lang="ru-RU" dirty="0"/>
              <a:t>изменение цвета; </a:t>
            </a:r>
          </a:p>
          <a:p>
            <a:r>
              <a:rPr lang="ru-RU" dirty="0"/>
              <a:t>появление нового запаха; </a:t>
            </a:r>
          </a:p>
          <a:p>
            <a:r>
              <a:rPr lang="ru-RU" dirty="0"/>
              <a:t>выделение газа; </a:t>
            </a:r>
          </a:p>
          <a:p>
            <a:r>
              <a:rPr lang="ru-RU" dirty="0"/>
              <a:t>образование нового вещества. </a:t>
            </a:r>
          </a:p>
          <a:p>
            <a:r>
              <a:rPr lang="ru-RU" dirty="0"/>
              <a:t>При этом в начальной школе основной акцент делается </a:t>
            </a:r>
            <a:r>
              <a:rPr lang="ru-RU" b="1" dirty="0"/>
              <a:t>на наблюдении и практическом опыте</a:t>
            </a:r>
            <a:r>
              <a:rPr lang="ru-RU" dirty="0"/>
              <a:t>, а не на изучении химических формул и законов.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Методы и приёмы реализации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/>
              <a:t>Наблюдение</a:t>
            </a:r>
            <a:r>
              <a:rPr lang="ru-RU" dirty="0" smtClean="0"/>
              <a:t> </a:t>
            </a:r>
            <a:r>
              <a:rPr lang="ru-RU" dirty="0"/>
              <a:t>→ изучение свойств веществ.</a:t>
            </a:r>
          </a:p>
          <a:p>
            <a:r>
              <a:rPr lang="ru-RU" b="1" dirty="0"/>
              <a:t>Опыт</a:t>
            </a:r>
            <a:r>
              <a:rPr lang="ru-RU" dirty="0"/>
              <a:t> → проверка предположения.</a:t>
            </a:r>
          </a:p>
          <a:p>
            <a:r>
              <a:rPr lang="ru-RU" b="1" dirty="0"/>
              <a:t>Сравнение</a:t>
            </a:r>
            <a:r>
              <a:rPr lang="ru-RU" dirty="0"/>
              <a:t> → выявление сходств и различий.</a:t>
            </a:r>
          </a:p>
          <a:p>
            <a:r>
              <a:rPr lang="ru-RU" b="1" dirty="0"/>
              <a:t>Классификация</a:t>
            </a:r>
            <a:r>
              <a:rPr lang="ru-RU" dirty="0"/>
              <a:t> → распределение веществ по определённым признакам.</a:t>
            </a:r>
          </a:p>
          <a:p>
            <a:r>
              <a:rPr lang="ru-RU" b="1" dirty="0"/>
              <a:t>Моделирование</a:t>
            </a:r>
            <a:r>
              <a:rPr lang="ru-RU" dirty="0"/>
              <a:t> → создание простых схем и моделей.</a:t>
            </a:r>
          </a:p>
          <a:p>
            <a:r>
              <a:rPr lang="ru-RU" b="1" dirty="0"/>
              <a:t>Проблемный вопрос</a:t>
            </a:r>
            <a:r>
              <a:rPr lang="ru-RU" dirty="0"/>
              <a:t> → развитие познавательного интереса.</a:t>
            </a:r>
          </a:p>
          <a:p>
            <a:r>
              <a:rPr lang="ru-RU" b="1" dirty="0"/>
              <a:t>Практическая работа</a:t>
            </a:r>
            <a:r>
              <a:rPr lang="ru-RU" dirty="0"/>
              <a:t> → получение собственного опыта.</a:t>
            </a:r>
          </a:p>
          <a:p>
            <a:r>
              <a:rPr lang="ru-RU" b="1" dirty="0"/>
              <a:t>Фиксация результатов</a:t>
            </a:r>
            <a:r>
              <a:rPr lang="ru-RU" dirty="0"/>
              <a:t> → рисунок, таблица, схема, краткая запись.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604492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значение</a:t>
            </a:r>
            <a:r>
              <a:rPr dirty="0"/>
              <a:t> </a:t>
            </a:r>
            <a:r>
              <a:rPr dirty="0" err="1"/>
              <a:t>пропедевтики</a:t>
            </a:r>
            <a:r>
              <a:rPr dirty="0"/>
              <a:t> </a:t>
            </a:r>
            <a:r>
              <a:rPr lang="ru-RU" dirty="0" smtClean="0"/>
              <a:t>химии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Итоговую логику можно представить следующим образом:</a:t>
            </a:r>
          </a:p>
          <a:p>
            <a:r>
              <a:rPr lang="ru-RU" b="1" dirty="0"/>
              <a:t>НАБЛЮДЕНИЕ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↓</a:t>
            </a:r>
            <a:br>
              <a:rPr lang="ru-RU" dirty="0"/>
            </a:br>
            <a:r>
              <a:rPr lang="ru-RU" b="1" dirty="0"/>
              <a:t>ВОПРОС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↓</a:t>
            </a:r>
            <a:br>
              <a:rPr lang="ru-RU" dirty="0"/>
            </a:br>
            <a:r>
              <a:rPr lang="ru-RU" b="1" dirty="0"/>
              <a:t>ПРЕДПОЛОЖЕНИЕ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↓</a:t>
            </a:r>
            <a:br>
              <a:rPr lang="ru-RU" dirty="0"/>
            </a:br>
            <a:r>
              <a:rPr lang="ru-RU" b="1" dirty="0"/>
              <a:t>ОПЫТ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↓</a:t>
            </a:r>
            <a:br>
              <a:rPr lang="ru-RU" dirty="0"/>
            </a:br>
            <a:r>
              <a:rPr lang="ru-RU" b="1" dirty="0"/>
              <a:t>НАБЛЮДАЕМЫЙ РЕЗУЛЬТАТ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↓</a:t>
            </a:r>
            <a:br>
              <a:rPr lang="ru-RU" dirty="0"/>
            </a:br>
            <a:r>
              <a:rPr lang="ru-RU" b="1" dirty="0"/>
              <a:t>ВЫВОД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↓</a:t>
            </a:r>
            <a:br>
              <a:rPr lang="ru-RU" dirty="0"/>
            </a:br>
            <a:r>
              <a:rPr lang="ru-RU" b="1" dirty="0"/>
              <a:t>ПЕРВОНАЧАЛЬНОЕ ПОНЯТИЕ О ВЕЩЕСТВЕ</a:t>
            </a:r>
            <a:endParaRPr lang="ru-RU" dirty="0"/>
          </a:p>
          <a:p>
            <a:r>
              <a:rPr lang="ru-RU" b="1" dirty="0"/>
              <a:t>Главный вывод:</a:t>
            </a:r>
            <a:r>
              <a:rPr lang="ru-RU" dirty="0"/>
              <a:t> пропедевтика химии помогает младшему школьнику перейти от повседневного опыта взаимодействия с веществами к их осмысленному научному изучению и создаёт основу для формирования </a:t>
            </a:r>
            <a:r>
              <a:rPr lang="ru-RU" b="1" dirty="0"/>
              <a:t>естественно-научной грамотности, исследовательских умений и готовности к последующему изучению химии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555</Words>
  <Application>Microsoft Office PowerPoint</Application>
  <PresentationFormat>Широкоэкранный</PresentationFormat>
  <Paragraphs>113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Admin</dc:creator>
  <cp:keywords/>
  <dc:description>generated using python-pptx</dc:description>
  <cp:lastModifiedBy>Student</cp:lastModifiedBy>
  <cp:revision>3</cp:revision>
  <dcterms:created xsi:type="dcterms:W3CDTF">2013-01-27T09:14:16Z</dcterms:created>
  <dcterms:modified xsi:type="dcterms:W3CDTF">2026-09-16T10:03:20Z</dcterms:modified>
  <cp:category/>
</cp:coreProperties>
</file>