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893995" y="2044566"/>
            <a:ext cx="68948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/>
            </a:pP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физики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ru-RU" sz="40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>
              <a:defRPr sz="2800" b="1"/>
            </a:pP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начальной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школе</a:t>
            </a:r>
            <a:endParaRPr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3651" y="3506805"/>
            <a:ext cx="106070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100"/>
            </a:pPr>
            <a:r>
              <a:rPr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Реализация</a:t>
            </a:r>
            <a:r>
              <a:rPr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уроках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учебного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предмета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«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Окружающий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мир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6463" y="4515220"/>
            <a:ext cx="3528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Преподаватель АПП ЮФУ</a:t>
            </a:r>
          </a:p>
          <a:p>
            <a:r>
              <a:rPr lang="ru-RU" dirty="0" smtClean="0">
                <a:latin typeface="Arial Black" panose="020B0A04020102020204" pitchFamily="34" charset="0"/>
              </a:rPr>
              <a:t>Соловьёва А.Ю.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Что такое пропедевтика физики?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Пропедевтика физики — подготовка младших школьников к последующему систематическому изучению физических явлений и закономерностей.</a:t>
            </a:r>
          </a:p>
          <a:p>
            <a:pPr>
              <a:spcAft>
                <a:spcPts val="1400"/>
              </a:spcAft>
              <a:defRPr sz="2000"/>
            </a:pPr>
            <a:r>
              <a:t>Она формирует первоначальные представления о свойствах тел, движении, взаимодействии, тепловых, световых, звуковых и других явлениях.</a:t>
            </a:r>
          </a:p>
          <a:p>
            <a:pPr>
              <a:spcAft>
                <a:spcPts val="1400"/>
              </a:spcAft>
              <a:defRPr sz="2000"/>
            </a:pPr>
            <a:r>
              <a:t>Основа обучения: наблюдение → опыт → обсуждение → объяснение → вывод.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Цели пропедевтики физики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Сформировать первоначальные представления о физических явлениях окружающего мира.</a:t>
            </a:r>
          </a:p>
          <a:p>
            <a:pPr>
              <a:spcAft>
                <a:spcPts val="1400"/>
              </a:spcAft>
              <a:defRPr sz="2000"/>
            </a:pPr>
            <a:r>
              <a:t>Развивать познавательный интерес к изучению природы и техники.</a:t>
            </a:r>
          </a:p>
          <a:p>
            <a:pPr>
              <a:spcAft>
                <a:spcPts val="1400"/>
              </a:spcAft>
              <a:defRPr sz="2000"/>
            </a:pPr>
            <a:r>
              <a:t>Создать основу для последующего систематического изучения физики.</a:t>
            </a:r>
          </a:p>
          <a:p>
            <a:pPr>
              <a:spcAft>
                <a:spcPts val="1400"/>
              </a:spcAft>
              <a:defRPr sz="2000"/>
            </a:pPr>
            <a:r>
              <a:t>Формировать элементарные умения наблюдать, измерять, экспериментировать и объяснять результаты.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Задачи пропедевтики физики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Содержательные: познакомить с доступными физическими явлениями и свойствами объектов.</a:t>
            </a:r>
          </a:p>
          <a:p>
            <a:pPr>
              <a:spcAft>
                <a:spcPts val="1400"/>
              </a:spcAft>
              <a:defRPr sz="2000"/>
            </a:pPr>
            <a:r>
              <a:t>Познавательные: развивать наблюдение, сравнение, классификацию, анализ и установление связей.</a:t>
            </a:r>
          </a:p>
          <a:p>
            <a:pPr>
              <a:spcAft>
                <a:spcPts val="1400"/>
              </a:spcAft>
              <a:defRPr sz="2000"/>
            </a:pPr>
            <a:r>
              <a:t>Практические: учить проводить простейшие опыты, измерения и фиксировать результаты.</a:t>
            </a:r>
          </a:p>
          <a:p>
            <a:pPr>
              <a:spcAft>
                <a:spcPts val="1400"/>
              </a:spcAft>
              <a:defRPr sz="2000"/>
            </a:pPr>
            <a:r>
              <a:t>Развивающие: формировать исследовательское мышление, любознательность и умение делать выводы.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Принципы реализации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Доступность и учёт возрастных особенностей младших школьников.</a:t>
            </a:r>
          </a:p>
          <a:p>
            <a:pPr>
              <a:spcAft>
                <a:spcPts val="1400"/>
              </a:spcAft>
              <a:defRPr sz="1800"/>
            </a:pPr>
            <a:r>
              <a:t>Наглядность и опора на непосредственный опыт ребёнка.</a:t>
            </a:r>
          </a:p>
          <a:p>
            <a:pPr>
              <a:spcAft>
                <a:spcPts val="1400"/>
              </a:spcAft>
              <a:defRPr sz="1800"/>
            </a:pPr>
            <a:r>
              <a:t>Практическая направленность: опыты, наблюдения, измерения.</a:t>
            </a:r>
          </a:p>
          <a:p>
            <a:pPr>
              <a:spcAft>
                <a:spcPts val="1400"/>
              </a:spcAft>
              <a:defRPr sz="1800"/>
            </a:pPr>
            <a:r>
              <a:t>Постепенный переход от конкретного явления к его элементарному объяснению.</a:t>
            </a:r>
          </a:p>
          <a:p>
            <a:pPr>
              <a:spcAft>
                <a:spcPts val="1400"/>
              </a:spcAft>
              <a:defRPr sz="1800"/>
            </a:pPr>
            <a:r>
              <a:t>Связь содержания с повседневной жизнью и межпредметная интеграция.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Содержание: свойства тел и веществ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Тела и вещества в окружающем мире.</a:t>
            </a:r>
          </a:p>
          <a:p>
            <a:pPr>
              <a:spcAft>
                <a:spcPts val="1400"/>
              </a:spcAft>
              <a:defRPr sz="1800"/>
            </a:pPr>
            <a:r>
              <a:t>Свойства твёрдых тел, жидкостей и газов.</a:t>
            </a:r>
          </a:p>
          <a:p>
            <a:pPr>
              <a:spcAft>
                <a:spcPts val="1400"/>
              </a:spcAft>
              <a:defRPr sz="1800"/>
            </a:pPr>
            <a:r>
              <a:t>Вода: состояния, свойства, превращения и круговорот.</a:t>
            </a:r>
          </a:p>
          <a:p>
            <a:pPr>
              <a:spcAft>
                <a:spcPts val="1400"/>
              </a:spcAft>
              <a:defRPr sz="1800"/>
            </a:pPr>
            <a:r>
              <a:t>Воздух: свойства и значение для жизни.</a:t>
            </a:r>
          </a:p>
          <a:p>
            <a:pPr>
              <a:spcAft>
                <a:spcPts val="1400"/>
              </a:spcAft>
              <a:defRPr sz="1800"/>
            </a:pPr>
            <a:r>
              <a:t>Растворение веществ и простейшие изменения веществ.</a:t>
            </a:r>
          </a:p>
          <a:p>
            <a:pPr>
              <a:spcAft>
                <a:spcPts val="1400"/>
              </a:spcAft>
              <a:defRPr sz="1800"/>
            </a:pPr>
            <a:r>
              <a:t>Практические действия: сравнение, наблюдение, простые опыты.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Содержание: движение, силы и механические явления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Движение тел в окружающем мире.</a:t>
            </a:r>
          </a:p>
          <a:p>
            <a:pPr>
              <a:spcAft>
                <a:spcPts val="1400"/>
              </a:spcAft>
              <a:defRPr sz="1800"/>
            </a:pPr>
            <a:r>
              <a:t>Причины изменения движения на доступном уровне.</a:t>
            </a:r>
          </a:p>
          <a:p>
            <a:pPr>
              <a:spcAft>
                <a:spcPts val="1400"/>
              </a:spcAft>
              <a:defRPr sz="1800"/>
            </a:pPr>
            <a:r>
              <a:t>Притяжение Земли как первоначальное представление о действии силы.</a:t>
            </a:r>
          </a:p>
          <a:p>
            <a:pPr>
              <a:spcAft>
                <a:spcPts val="1400"/>
              </a:spcAft>
              <a:defRPr sz="1800"/>
            </a:pPr>
            <a:r>
              <a:t>Трение и его проявления в повседневной жизни.</a:t>
            </a:r>
          </a:p>
          <a:p>
            <a:pPr>
              <a:spcAft>
                <a:spcPts val="1400"/>
              </a:spcAft>
              <a:defRPr sz="1800"/>
            </a:pPr>
            <a:r>
              <a:t>Простейшие механизмы и их использование человеком.</a:t>
            </a:r>
          </a:p>
          <a:p>
            <a:pPr>
              <a:spcAft>
                <a:spcPts val="1400"/>
              </a:spcAft>
              <a:defRPr sz="1800"/>
            </a:pPr>
            <a:r>
              <a:t>Измерение длины, времени и наблюдение зависимости результата от условий опыта.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Содержание: тепловые, световые и звуковые явления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Источники света: естественные и искусственные.</a:t>
            </a:r>
          </a:p>
          <a:p>
            <a:pPr>
              <a:spcAft>
                <a:spcPts val="1400"/>
              </a:spcAft>
              <a:defRPr sz="1800"/>
            </a:pPr>
            <a:r>
              <a:t>Распространение света, тень и условия её образования.</a:t>
            </a:r>
          </a:p>
          <a:p>
            <a:pPr>
              <a:spcAft>
                <a:spcPts val="1400"/>
              </a:spcAft>
              <a:defRPr sz="1800"/>
            </a:pPr>
            <a:r>
              <a:t>Тепло и температура в повседневной жизни.</a:t>
            </a:r>
          </a:p>
          <a:p>
            <a:pPr>
              <a:spcAft>
                <a:spcPts val="1400"/>
              </a:spcAft>
              <a:defRPr sz="1800"/>
            </a:pPr>
            <a:r>
              <a:t>Нагревание и охлаждение тел.</a:t>
            </a:r>
          </a:p>
          <a:p>
            <a:pPr>
              <a:spcAft>
                <a:spcPts val="1400"/>
              </a:spcAft>
              <a:defRPr sz="1800"/>
            </a:pPr>
            <a:r>
              <a:t>Звук, источники звука и распространение звука на доступном уровне.</a:t>
            </a:r>
          </a:p>
          <a:p>
            <a:pPr>
              <a:spcAft>
                <a:spcPts val="1400"/>
              </a:spcAft>
              <a:defRPr sz="1800"/>
            </a:pPr>
            <a:r>
              <a:t>Практические опыты с освещением, тенью, нагреванием и звуком.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Содержание: электричество, магнетизм и техника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Электричество в быту и правила безопасного обращения с электроприборами.</a:t>
            </a:r>
          </a:p>
          <a:p>
            <a:pPr>
              <a:spcAft>
                <a:spcPts val="1400"/>
              </a:spcAft>
              <a:defRPr sz="1800"/>
            </a:pPr>
            <a:r>
              <a:t>Простейшая электрическая цепь как первоначальное представление.</a:t>
            </a:r>
          </a:p>
          <a:p>
            <a:pPr>
              <a:spcAft>
                <a:spcPts val="1400"/>
              </a:spcAft>
              <a:defRPr sz="1800"/>
            </a:pPr>
            <a:r>
              <a:t>Магниты и их свойства.</a:t>
            </a:r>
          </a:p>
          <a:p>
            <a:pPr>
              <a:spcAft>
                <a:spcPts val="1400"/>
              </a:spcAft>
              <a:defRPr sz="1800"/>
            </a:pPr>
            <a:r>
              <a:t>Притяжение и отталкивание магнитов.</a:t>
            </a:r>
          </a:p>
          <a:p>
            <a:pPr>
              <a:spcAft>
                <a:spcPts val="1400"/>
              </a:spcAft>
              <a:defRPr sz="1800"/>
            </a:pPr>
            <a:r>
              <a:t>Использование физических явлений в технике и повседневной жизни.</a:t>
            </a:r>
          </a:p>
          <a:p>
            <a:pPr>
              <a:spcAft>
                <a:spcPts val="1400"/>
              </a:spcAft>
              <a:defRPr sz="1800"/>
            </a:pPr>
            <a:r>
              <a:t>Связь физических знаний с безопасностью человека.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Ожидаемые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106070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Знать: основные доступные физические явления, свойства тел и веществ, источники света и звука, правила безопасного обращения с техникой.</a:t>
            </a:r>
          </a:p>
          <a:p>
            <a:pPr>
              <a:spcAft>
                <a:spcPts val="1400"/>
              </a:spcAft>
              <a:defRPr sz="1800"/>
            </a:pPr>
            <a:r>
              <a:t>Уметь: наблюдать явления, сравнивать объекты, проводить простые опыты и измерения, фиксировать результаты и делать выводы.</a:t>
            </a:r>
          </a:p>
          <a:p>
            <a:pPr>
              <a:spcAft>
                <a:spcPts val="1400"/>
              </a:spcAft>
              <a:defRPr sz="1800"/>
            </a:pPr>
            <a:r>
              <a:t>Понимать: связь физических явлений с повседневной жизнью и окружающим миром.</a:t>
            </a:r>
          </a:p>
          <a:p>
            <a:pPr>
              <a:spcAft>
                <a:spcPts val="1400"/>
              </a:spcAft>
              <a:defRPr sz="1800"/>
            </a:pPr>
            <a:r>
              <a:t>Проявлять: познавательный интерес, исследовательскую активность и готовность к дальнейшему изучению физики.</a:t>
            </a:r>
          </a:p>
          <a:p>
            <a:pPr>
              <a:spcAft>
                <a:spcPts val="1400"/>
              </a:spcAft>
              <a:defRPr sz="1800"/>
            </a:pPr>
            <a:r>
              <a:t>Итог: формирование первоначальной естественно-научной картины мира и основы для систематического курса физики.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529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Student</cp:lastModifiedBy>
  <cp:revision>2</cp:revision>
  <dcterms:created xsi:type="dcterms:W3CDTF">2013-01-27T09:14:16Z</dcterms:created>
  <dcterms:modified xsi:type="dcterms:W3CDTF">2026-09-14T10:23:12Z</dcterms:modified>
  <cp:category/>
</cp:coreProperties>
</file>