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93" d="100"/>
          <a:sy n="93" d="100"/>
        </p:scale>
        <p:origin x="48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1524000" y="0"/>
            <a:ext cx="164592" cy="6858000"/>
          </a:xfrm>
          <a:prstGeom prst="rect">
            <a:avLst/>
          </a:prstGeom>
          <a:solid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1580970" y="2248233"/>
            <a:ext cx="8999580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800" b="1"/>
            </a:pPr>
            <a:r>
              <a:rPr sz="4400" dirty="0" err="1">
                <a:solidFill>
                  <a:srgbClr val="FF0000"/>
                </a:solidFill>
                <a:latin typeface="Arial Black" panose="020B0A04020102020204" pitchFamily="34" charset="0"/>
              </a:rPr>
              <a:t>Пропедевтика</a:t>
            </a:r>
            <a:r>
              <a:rPr sz="4400" dirty="0">
                <a:solidFill>
                  <a:srgbClr val="FF0000"/>
                </a:solidFill>
                <a:latin typeface="Arial Black" panose="020B0A04020102020204" pitchFamily="34" charset="0"/>
              </a:rPr>
              <a:t> в </a:t>
            </a:r>
            <a:r>
              <a:rPr sz="4400" dirty="0" err="1">
                <a:solidFill>
                  <a:srgbClr val="FF0000"/>
                </a:solidFill>
                <a:latin typeface="Arial Black" panose="020B0A04020102020204" pitchFamily="34" charset="0"/>
              </a:rPr>
              <a:t>педагогике</a:t>
            </a:r>
            <a:endParaRPr sz="44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903507" y="3649649"/>
            <a:ext cx="3679725" cy="86177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500"/>
            </a:pPr>
            <a:r>
              <a:rPr lang="ru-RU" sz="2500" dirty="0"/>
              <a:t>Преподаватель АПП ЮФУ</a:t>
            </a:r>
          </a:p>
          <a:p>
            <a:pPr>
              <a:defRPr sz="2500"/>
            </a:pPr>
            <a:r>
              <a:rPr lang="ru-RU" sz="2500" dirty="0"/>
              <a:t>Соловьёва А.Ю.</a:t>
            </a:r>
            <a:endParaRPr sz="2500" dirty="0"/>
          </a:p>
        </p:txBody>
      </p:sp>
      <p:sp>
        <p:nvSpPr>
          <p:cNvPr id="5" name="TextBox 4"/>
          <p:cNvSpPr txBox="1"/>
          <p:nvPr/>
        </p:nvSpPr>
        <p:spPr>
          <a:xfrm>
            <a:off x="12703612" y="6400802"/>
            <a:ext cx="25038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rPr sz="1000"/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585793" y="5466524"/>
            <a:ext cx="19040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/>
              <a:t>г. Ростов-на-Дону</a:t>
            </a:r>
          </a:p>
          <a:p>
            <a:pPr algn="ctr"/>
            <a:r>
              <a:rPr lang="ru-RU" dirty="0"/>
              <a:t>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1524000" y="0"/>
            <a:ext cx="164592" cy="6858000"/>
          </a:xfrm>
          <a:prstGeom prst="rect">
            <a:avLst/>
          </a:prstGeom>
          <a:solid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774166" y="1654570"/>
            <a:ext cx="4112793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rPr sz="2800" dirty="0" err="1"/>
              <a:t>Что</a:t>
            </a:r>
            <a:r>
              <a:rPr sz="2800" dirty="0"/>
              <a:t> </a:t>
            </a:r>
            <a:r>
              <a:rPr sz="2800" dirty="0" err="1"/>
              <a:t>такое</a:t>
            </a:r>
            <a:r>
              <a:rPr sz="2800" dirty="0"/>
              <a:t> </a:t>
            </a:r>
            <a:r>
              <a:rPr sz="2800" dirty="0" err="1"/>
              <a:t>пропедевтика</a:t>
            </a:r>
            <a:r>
              <a:rPr sz="2800" dirty="0"/>
              <a:t>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58473" y="2972624"/>
            <a:ext cx="10698480" cy="19902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000"/>
            </a:pPr>
            <a:r>
              <a:rPr sz="2000" dirty="0" err="1"/>
              <a:t>Пропедевтика</a:t>
            </a:r>
            <a:r>
              <a:rPr sz="2000" dirty="0"/>
              <a:t> — </a:t>
            </a:r>
            <a:r>
              <a:rPr sz="2000" dirty="0" err="1"/>
              <a:t>подготовительный</a:t>
            </a:r>
            <a:r>
              <a:rPr sz="2000" dirty="0"/>
              <a:t> </a:t>
            </a:r>
            <a:r>
              <a:rPr sz="2000" dirty="0" err="1"/>
              <a:t>этап</a:t>
            </a:r>
            <a:r>
              <a:rPr sz="2000" dirty="0"/>
              <a:t> </a:t>
            </a:r>
            <a:r>
              <a:rPr sz="2000" dirty="0" err="1"/>
              <a:t>обучения</a:t>
            </a:r>
            <a:r>
              <a:rPr sz="2000" dirty="0"/>
              <a:t>, </a:t>
            </a:r>
            <a:r>
              <a:rPr sz="2000" dirty="0" err="1"/>
              <a:t>формирующий</a:t>
            </a:r>
            <a:r>
              <a:rPr sz="2000" dirty="0"/>
              <a:t> </a:t>
            </a:r>
            <a:r>
              <a:rPr sz="2000" dirty="0" err="1"/>
              <a:t>первоначальные</a:t>
            </a:r>
            <a:r>
              <a:rPr sz="2000" dirty="0"/>
              <a:t> </a:t>
            </a:r>
            <a:r>
              <a:rPr sz="2000" dirty="0" err="1"/>
              <a:t>представления</a:t>
            </a:r>
            <a:r>
              <a:rPr sz="2000" dirty="0"/>
              <a:t>, </a:t>
            </a:r>
            <a:r>
              <a:rPr sz="2000" dirty="0" err="1"/>
              <a:t>понятия</a:t>
            </a:r>
            <a:r>
              <a:rPr sz="2000" dirty="0"/>
              <a:t> и </a:t>
            </a:r>
            <a:r>
              <a:rPr sz="2000" dirty="0" err="1"/>
              <a:t>способы</a:t>
            </a:r>
            <a:r>
              <a:rPr sz="2000" dirty="0"/>
              <a:t> </a:t>
            </a:r>
            <a:r>
              <a:rPr sz="2000" dirty="0" err="1"/>
              <a:t>деятельности</a:t>
            </a:r>
            <a:r>
              <a:rPr sz="2000" dirty="0"/>
              <a:t>.</a:t>
            </a:r>
          </a:p>
          <a:p>
            <a:pPr>
              <a:spcAft>
                <a:spcPts val="1400"/>
              </a:spcAft>
              <a:defRPr sz="2000"/>
            </a:pPr>
            <a:r>
              <a:rPr sz="2000" dirty="0" err="1"/>
              <a:t>Она</a:t>
            </a:r>
            <a:r>
              <a:rPr sz="2000" dirty="0"/>
              <a:t> </a:t>
            </a:r>
            <a:r>
              <a:rPr sz="2000" dirty="0" err="1"/>
              <a:t>обеспечивает</a:t>
            </a:r>
            <a:r>
              <a:rPr sz="2000" dirty="0"/>
              <a:t> </a:t>
            </a:r>
            <a:r>
              <a:rPr sz="2000" dirty="0" err="1"/>
              <a:t>переход</a:t>
            </a:r>
            <a:r>
              <a:rPr sz="2000" dirty="0"/>
              <a:t> </a:t>
            </a:r>
            <a:r>
              <a:rPr sz="2000" dirty="0" err="1"/>
              <a:t>от</a:t>
            </a:r>
            <a:r>
              <a:rPr sz="2000" dirty="0"/>
              <a:t> </a:t>
            </a:r>
            <a:r>
              <a:rPr sz="2000" dirty="0" err="1"/>
              <a:t>житейского</a:t>
            </a:r>
            <a:r>
              <a:rPr sz="2000" dirty="0"/>
              <a:t> </a:t>
            </a:r>
            <a:r>
              <a:rPr sz="2000" dirty="0" err="1"/>
              <a:t>опыта</a:t>
            </a:r>
            <a:r>
              <a:rPr sz="2000" dirty="0"/>
              <a:t> </a:t>
            </a:r>
            <a:r>
              <a:rPr sz="2000" dirty="0" err="1"/>
              <a:t>ребёнка</a:t>
            </a:r>
            <a:r>
              <a:rPr sz="2000" dirty="0"/>
              <a:t> к </a:t>
            </a:r>
            <a:r>
              <a:rPr sz="2000" dirty="0" err="1"/>
              <a:t>научному</a:t>
            </a:r>
            <a:r>
              <a:rPr sz="2000" dirty="0"/>
              <a:t> </a:t>
            </a:r>
            <a:r>
              <a:rPr sz="2000" dirty="0" err="1"/>
              <a:t>пониманию</a:t>
            </a:r>
            <a:r>
              <a:rPr sz="2000" dirty="0"/>
              <a:t> </a:t>
            </a:r>
            <a:r>
              <a:rPr sz="2000" dirty="0" err="1"/>
              <a:t>явлений</a:t>
            </a:r>
            <a:r>
              <a:rPr sz="2000" dirty="0"/>
              <a:t>.</a:t>
            </a:r>
          </a:p>
          <a:p>
            <a:pPr>
              <a:spcAft>
                <a:spcPts val="1400"/>
              </a:spcAft>
              <a:defRPr sz="2000"/>
            </a:pPr>
            <a:r>
              <a:rPr sz="2000" dirty="0" err="1"/>
              <a:t>Важно</a:t>
            </a:r>
            <a:r>
              <a:rPr sz="2000" dirty="0"/>
              <a:t>: </a:t>
            </a:r>
            <a:r>
              <a:rPr sz="2000" dirty="0" err="1"/>
              <a:t>пропедевтика</a:t>
            </a:r>
            <a:r>
              <a:rPr sz="2000" dirty="0"/>
              <a:t> </a:t>
            </a:r>
            <a:r>
              <a:rPr sz="2000" dirty="0" err="1"/>
              <a:t>не</a:t>
            </a:r>
            <a:r>
              <a:rPr sz="2000" dirty="0"/>
              <a:t> </a:t>
            </a:r>
            <a:r>
              <a:rPr sz="2000" dirty="0" err="1"/>
              <a:t>заменяет</a:t>
            </a:r>
            <a:r>
              <a:rPr sz="2000" dirty="0"/>
              <a:t> </a:t>
            </a:r>
            <a:r>
              <a:rPr sz="2000" dirty="0" err="1"/>
              <a:t>систематический</a:t>
            </a:r>
            <a:r>
              <a:rPr sz="2000" dirty="0"/>
              <a:t> </a:t>
            </a:r>
            <a:r>
              <a:rPr sz="2000" dirty="0" err="1"/>
              <a:t>курс</a:t>
            </a:r>
            <a:r>
              <a:rPr sz="2000" dirty="0"/>
              <a:t>, а </a:t>
            </a:r>
            <a:r>
              <a:rPr sz="2000" dirty="0" err="1"/>
              <a:t>создаёт</a:t>
            </a:r>
            <a:r>
              <a:rPr sz="2000" dirty="0"/>
              <a:t> </a:t>
            </a:r>
            <a:r>
              <a:rPr sz="2000" dirty="0" err="1"/>
              <a:t>фундамент</a:t>
            </a:r>
            <a:r>
              <a:rPr sz="2000" dirty="0"/>
              <a:t> </a:t>
            </a:r>
            <a:r>
              <a:rPr sz="2000" dirty="0" err="1"/>
              <a:t>для</a:t>
            </a:r>
            <a:r>
              <a:rPr sz="2000" dirty="0"/>
              <a:t> </a:t>
            </a:r>
            <a:r>
              <a:rPr sz="2000" dirty="0" err="1"/>
              <a:t>его</a:t>
            </a:r>
            <a:r>
              <a:rPr sz="2000" dirty="0"/>
              <a:t> </a:t>
            </a:r>
            <a:r>
              <a:rPr sz="2000" dirty="0" err="1"/>
              <a:t>освоения</a:t>
            </a:r>
            <a:r>
              <a:rPr sz="2000" dirty="0"/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703612" y="6400802"/>
            <a:ext cx="25038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rPr sz="1000"/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1524000" y="0"/>
            <a:ext cx="164592" cy="6858000"/>
          </a:xfrm>
          <a:prstGeom prst="rect">
            <a:avLst/>
          </a:prstGeom>
          <a:solid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1706469" y="1514526"/>
            <a:ext cx="8108630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rPr sz="2800" dirty="0" err="1"/>
              <a:t>Место</a:t>
            </a:r>
            <a:r>
              <a:rPr sz="2800" dirty="0"/>
              <a:t> </a:t>
            </a:r>
            <a:r>
              <a:rPr sz="2800" dirty="0" err="1"/>
              <a:t>пропедевтики</a:t>
            </a:r>
            <a:r>
              <a:rPr sz="2800" dirty="0"/>
              <a:t> в </a:t>
            </a:r>
            <a:r>
              <a:rPr sz="2800" dirty="0" err="1"/>
              <a:t>образовательном</a:t>
            </a:r>
            <a:r>
              <a:rPr sz="2800" dirty="0"/>
              <a:t> </a:t>
            </a:r>
            <a:r>
              <a:rPr sz="2800" dirty="0" err="1"/>
              <a:t>процессе</a:t>
            </a:r>
            <a:endParaRPr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594360" y="3203283"/>
            <a:ext cx="10698480" cy="1862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000"/>
            </a:pPr>
            <a:r>
              <a:rPr sz="2000" dirty="0" err="1"/>
              <a:t>Житейские</a:t>
            </a:r>
            <a:r>
              <a:rPr sz="2000" dirty="0"/>
              <a:t> </a:t>
            </a:r>
            <a:r>
              <a:rPr sz="2000" dirty="0" err="1"/>
              <a:t>представления</a:t>
            </a:r>
            <a:r>
              <a:rPr sz="2000" dirty="0"/>
              <a:t> </a:t>
            </a:r>
            <a:r>
              <a:rPr sz="2000" dirty="0" err="1"/>
              <a:t>ребёнка</a:t>
            </a:r>
            <a:r>
              <a:rPr sz="2000" dirty="0"/>
              <a:t> → </a:t>
            </a:r>
            <a:r>
              <a:rPr sz="2000" dirty="0" err="1"/>
              <a:t>первичные</a:t>
            </a:r>
            <a:r>
              <a:rPr sz="2000" dirty="0"/>
              <a:t> </a:t>
            </a:r>
            <a:r>
              <a:rPr sz="2000" dirty="0" err="1"/>
              <a:t>научные</a:t>
            </a:r>
            <a:r>
              <a:rPr sz="2000" dirty="0"/>
              <a:t> </a:t>
            </a:r>
            <a:r>
              <a:rPr sz="2000" dirty="0" err="1"/>
              <a:t>представления</a:t>
            </a:r>
            <a:endParaRPr sz="2000" dirty="0"/>
          </a:p>
          <a:p>
            <a:pPr>
              <a:spcAft>
                <a:spcPts val="1400"/>
              </a:spcAft>
              <a:defRPr sz="2000"/>
            </a:pPr>
            <a:r>
              <a:rPr sz="2000" dirty="0" err="1"/>
              <a:t>Первичные</a:t>
            </a:r>
            <a:r>
              <a:rPr sz="2000" dirty="0"/>
              <a:t> </a:t>
            </a:r>
            <a:r>
              <a:rPr sz="2000" dirty="0" err="1"/>
              <a:t>представления</a:t>
            </a:r>
            <a:r>
              <a:rPr sz="2000" dirty="0"/>
              <a:t> → </a:t>
            </a:r>
            <a:r>
              <a:rPr sz="2000" dirty="0" err="1"/>
              <a:t>элементарные</a:t>
            </a:r>
            <a:r>
              <a:rPr sz="2000" dirty="0"/>
              <a:t> </a:t>
            </a:r>
            <a:r>
              <a:rPr sz="2000" dirty="0" err="1"/>
              <a:t>понятия</a:t>
            </a:r>
            <a:r>
              <a:rPr sz="2000" dirty="0"/>
              <a:t> и </a:t>
            </a:r>
            <a:r>
              <a:rPr sz="2000" dirty="0" err="1"/>
              <a:t>связи</a:t>
            </a:r>
            <a:endParaRPr sz="2000" dirty="0"/>
          </a:p>
          <a:p>
            <a:pPr>
              <a:spcAft>
                <a:spcPts val="1400"/>
              </a:spcAft>
              <a:defRPr sz="2000"/>
            </a:pPr>
            <a:r>
              <a:rPr sz="2000" dirty="0" err="1"/>
              <a:t>Понятия</a:t>
            </a:r>
            <a:r>
              <a:rPr sz="2000" dirty="0"/>
              <a:t> → </a:t>
            </a:r>
            <a:r>
              <a:rPr sz="2000" dirty="0" err="1"/>
              <a:t>система</a:t>
            </a:r>
            <a:r>
              <a:rPr sz="2000" dirty="0"/>
              <a:t> </a:t>
            </a:r>
            <a:r>
              <a:rPr sz="2000" dirty="0" err="1"/>
              <a:t>знаний</a:t>
            </a:r>
            <a:r>
              <a:rPr sz="2000" dirty="0"/>
              <a:t> → </a:t>
            </a:r>
            <a:r>
              <a:rPr sz="2000" dirty="0" err="1"/>
              <a:t>научное</a:t>
            </a:r>
            <a:r>
              <a:rPr sz="2000" dirty="0"/>
              <a:t> </a:t>
            </a:r>
            <a:r>
              <a:rPr sz="2000" dirty="0" err="1"/>
              <a:t>понимание</a:t>
            </a:r>
            <a:r>
              <a:rPr sz="2000" dirty="0"/>
              <a:t> </a:t>
            </a:r>
            <a:r>
              <a:rPr sz="2000" dirty="0" err="1"/>
              <a:t>явлений</a:t>
            </a:r>
            <a:endParaRPr sz="2000" dirty="0"/>
          </a:p>
          <a:p>
            <a:pPr>
              <a:spcAft>
                <a:spcPts val="1400"/>
              </a:spcAft>
              <a:defRPr sz="2000"/>
            </a:pPr>
            <a:r>
              <a:rPr sz="2000" dirty="0" err="1"/>
              <a:t>Ключевой</a:t>
            </a:r>
            <a:r>
              <a:rPr sz="2000" dirty="0"/>
              <a:t> </a:t>
            </a:r>
            <a:r>
              <a:rPr sz="2000" dirty="0" err="1"/>
              <a:t>принцип</a:t>
            </a:r>
            <a:r>
              <a:rPr sz="2000" dirty="0"/>
              <a:t>: </a:t>
            </a:r>
            <a:r>
              <a:rPr sz="2000" dirty="0" err="1"/>
              <a:t>постепенное</a:t>
            </a:r>
            <a:r>
              <a:rPr sz="2000" dirty="0"/>
              <a:t> </a:t>
            </a:r>
            <a:r>
              <a:rPr sz="2000" dirty="0" err="1"/>
              <a:t>усложнение</a:t>
            </a:r>
            <a:r>
              <a:rPr sz="2000" dirty="0"/>
              <a:t> </a:t>
            </a:r>
            <a:r>
              <a:rPr sz="2000" dirty="0" err="1"/>
              <a:t>содержания</a:t>
            </a:r>
            <a:r>
              <a:rPr sz="2000" dirty="0"/>
              <a:t> </a:t>
            </a:r>
            <a:r>
              <a:rPr sz="2000" dirty="0" err="1"/>
              <a:t>при</a:t>
            </a:r>
            <a:r>
              <a:rPr sz="2000" dirty="0"/>
              <a:t> </a:t>
            </a:r>
            <a:r>
              <a:rPr sz="2000" dirty="0" err="1"/>
              <a:t>опоре</a:t>
            </a:r>
            <a:r>
              <a:rPr sz="2000" dirty="0"/>
              <a:t> </a:t>
            </a:r>
            <a:r>
              <a:rPr sz="2000" dirty="0" err="1"/>
              <a:t>на</a:t>
            </a:r>
            <a:r>
              <a:rPr sz="2000" dirty="0"/>
              <a:t> </a:t>
            </a:r>
            <a:r>
              <a:rPr sz="2000" dirty="0" err="1"/>
              <a:t>опыт</a:t>
            </a:r>
            <a:r>
              <a:rPr sz="2000" dirty="0"/>
              <a:t> </a:t>
            </a:r>
            <a:r>
              <a:rPr sz="2000" dirty="0" err="1"/>
              <a:t>ребёнка</a:t>
            </a:r>
            <a:r>
              <a:rPr sz="2000" dirty="0"/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703612" y="6400802"/>
            <a:ext cx="25038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rPr sz="1000"/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1524000" y="0"/>
            <a:ext cx="164592" cy="6858000"/>
          </a:xfrm>
          <a:prstGeom prst="rect">
            <a:avLst/>
          </a:prstGeom>
          <a:solid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466143" y="1621618"/>
            <a:ext cx="3270382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rPr sz="2800" dirty="0" err="1"/>
              <a:t>Цель</a:t>
            </a:r>
            <a:r>
              <a:rPr sz="2800" dirty="0"/>
              <a:t> </a:t>
            </a:r>
            <a:r>
              <a:rPr sz="2800" dirty="0" err="1"/>
              <a:t>пропедевтики</a:t>
            </a:r>
            <a:endParaRPr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594360" y="3112669"/>
            <a:ext cx="10698480" cy="21185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700"/>
            </a:pPr>
            <a:r>
              <a:rPr sz="1700" dirty="0" err="1"/>
              <a:t>Создать</a:t>
            </a:r>
            <a:r>
              <a:rPr sz="1700" dirty="0"/>
              <a:t> </a:t>
            </a:r>
            <a:r>
              <a:rPr sz="1700" dirty="0" err="1"/>
              <a:t>основу</a:t>
            </a:r>
            <a:r>
              <a:rPr sz="1700" dirty="0"/>
              <a:t> </a:t>
            </a:r>
            <a:r>
              <a:rPr sz="1700" dirty="0" err="1"/>
              <a:t>для</a:t>
            </a:r>
            <a:r>
              <a:rPr sz="1700" dirty="0"/>
              <a:t> </a:t>
            </a:r>
            <a:r>
              <a:rPr sz="1700" dirty="0" err="1"/>
              <a:t>успешного</a:t>
            </a:r>
            <a:r>
              <a:rPr sz="1700" dirty="0"/>
              <a:t> </a:t>
            </a:r>
            <a:r>
              <a:rPr sz="1700" dirty="0" err="1"/>
              <a:t>последующего</a:t>
            </a:r>
            <a:r>
              <a:rPr sz="1700" dirty="0"/>
              <a:t> </a:t>
            </a:r>
            <a:r>
              <a:rPr sz="1700" dirty="0" err="1"/>
              <a:t>освоения</a:t>
            </a:r>
            <a:r>
              <a:rPr sz="1700" dirty="0"/>
              <a:t> </a:t>
            </a:r>
            <a:r>
              <a:rPr sz="1700" dirty="0" err="1"/>
              <a:t>систематического</a:t>
            </a:r>
            <a:r>
              <a:rPr sz="1700" dirty="0"/>
              <a:t> </a:t>
            </a:r>
            <a:r>
              <a:rPr sz="1700" dirty="0" err="1"/>
              <a:t>научного</a:t>
            </a:r>
            <a:r>
              <a:rPr sz="1700" dirty="0"/>
              <a:t> </a:t>
            </a:r>
            <a:r>
              <a:rPr sz="1700" dirty="0" err="1"/>
              <a:t>знания</a:t>
            </a:r>
            <a:r>
              <a:rPr sz="1700" dirty="0"/>
              <a:t>.</a:t>
            </a:r>
          </a:p>
          <a:p>
            <a:pPr>
              <a:spcAft>
                <a:spcPts val="1400"/>
              </a:spcAft>
              <a:defRPr sz="1700"/>
            </a:pPr>
            <a:r>
              <a:rPr sz="1700" dirty="0"/>
              <a:t>• </a:t>
            </a:r>
            <a:r>
              <a:rPr sz="1700" dirty="0" err="1"/>
              <a:t>Формирование</a:t>
            </a:r>
            <a:r>
              <a:rPr sz="1700" dirty="0"/>
              <a:t> </a:t>
            </a:r>
            <a:r>
              <a:rPr sz="1700" dirty="0" err="1"/>
              <a:t>целостных</a:t>
            </a:r>
            <a:r>
              <a:rPr sz="1700" dirty="0"/>
              <a:t> </a:t>
            </a:r>
            <a:r>
              <a:rPr sz="1700" dirty="0" err="1"/>
              <a:t>первоначальных</a:t>
            </a:r>
            <a:r>
              <a:rPr sz="1700" dirty="0"/>
              <a:t> </a:t>
            </a:r>
            <a:r>
              <a:rPr sz="1700" dirty="0" err="1"/>
              <a:t>представлений</a:t>
            </a:r>
            <a:r>
              <a:rPr sz="1700" dirty="0"/>
              <a:t> </a:t>
            </a:r>
            <a:r>
              <a:rPr sz="1700" dirty="0" err="1"/>
              <a:t>об</a:t>
            </a:r>
            <a:r>
              <a:rPr sz="1700" dirty="0"/>
              <a:t> </a:t>
            </a:r>
            <a:r>
              <a:rPr sz="1700" dirty="0" err="1"/>
              <a:t>окружающем</a:t>
            </a:r>
            <a:r>
              <a:rPr sz="1700" dirty="0"/>
              <a:t> </a:t>
            </a:r>
            <a:r>
              <a:rPr sz="1700" dirty="0" err="1"/>
              <a:t>мире</a:t>
            </a:r>
            <a:endParaRPr sz="1700" dirty="0"/>
          </a:p>
          <a:p>
            <a:pPr>
              <a:spcAft>
                <a:spcPts val="1400"/>
              </a:spcAft>
              <a:defRPr sz="1700"/>
            </a:pPr>
            <a:r>
              <a:rPr sz="1700" dirty="0"/>
              <a:t>• </a:t>
            </a:r>
            <a:r>
              <a:rPr sz="1700" dirty="0" err="1"/>
              <a:t>Развитие</a:t>
            </a:r>
            <a:r>
              <a:rPr sz="1700" dirty="0"/>
              <a:t> </a:t>
            </a:r>
            <a:r>
              <a:rPr sz="1700" dirty="0" err="1"/>
              <a:t>познавательного</a:t>
            </a:r>
            <a:r>
              <a:rPr sz="1700" dirty="0"/>
              <a:t> </a:t>
            </a:r>
            <a:r>
              <a:rPr sz="1700" dirty="0" err="1"/>
              <a:t>интереса</a:t>
            </a:r>
            <a:r>
              <a:rPr sz="1700" dirty="0"/>
              <a:t> и </a:t>
            </a:r>
            <a:r>
              <a:rPr sz="1700" dirty="0" err="1"/>
              <a:t>предпосылок</a:t>
            </a:r>
            <a:r>
              <a:rPr sz="1700" dirty="0"/>
              <a:t> </a:t>
            </a:r>
            <a:r>
              <a:rPr sz="1700" dirty="0" err="1"/>
              <a:t>научного</a:t>
            </a:r>
            <a:r>
              <a:rPr sz="1700" dirty="0"/>
              <a:t> </a:t>
            </a:r>
            <a:r>
              <a:rPr sz="1700" dirty="0" err="1"/>
              <a:t>мышления</a:t>
            </a:r>
            <a:endParaRPr sz="1700" dirty="0"/>
          </a:p>
          <a:p>
            <a:pPr>
              <a:spcAft>
                <a:spcPts val="1400"/>
              </a:spcAft>
              <a:defRPr sz="1700"/>
            </a:pPr>
            <a:r>
              <a:rPr sz="1700" dirty="0"/>
              <a:t>• </a:t>
            </a:r>
            <a:r>
              <a:rPr sz="1700" dirty="0" err="1"/>
              <a:t>Освоение</a:t>
            </a:r>
            <a:r>
              <a:rPr sz="1700" dirty="0"/>
              <a:t> </a:t>
            </a:r>
            <a:r>
              <a:rPr sz="1700" dirty="0" err="1"/>
              <a:t>элементарных</a:t>
            </a:r>
            <a:r>
              <a:rPr sz="1700" dirty="0"/>
              <a:t> </a:t>
            </a:r>
            <a:r>
              <a:rPr sz="1700" dirty="0" err="1"/>
              <a:t>способов</a:t>
            </a:r>
            <a:r>
              <a:rPr sz="1700" dirty="0"/>
              <a:t> </a:t>
            </a:r>
            <a:r>
              <a:rPr sz="1700" dirty="0" err="1"/>
              <a:t>исследования</a:t>
            </a:r>
            <a:endParaRPr sz="1700" dirty="0"/>
          </a:p>
          <a:p>
            <a:pPr>
              <a:spcAft>
                <a:spcPts val="1400"/>
              </a:spcAft>
              <a:defRPr sz="1700"/>
            </a:pPr>
            <a:r>
              <a:rPr sz="1700" dirty="0"/>
              <a:t>• </a:t>
            </a:r>
            <a:r>
              <a:rPr sz="1700" dirty="0" err="1"/>
              <a:t>Формирование</a:t>
            </a:r>
            <a:r>
              <a:rPr sz="1700" dirty="0"/>
              <a:t> </a:t>
            </a:r>
            <a:r>
              <a:rPr sz="1700" dirty="0" err="1"/>
              <a:t>способности</a:t>
            </a:r>
            <a:r>
              <a:rPr sz="1700" dirty="0"/>
              <a:t> </a:t>
            </a:r>
            <a:r>
              <a:rPr sz="1700" dirty="0" err="1"/>
              <a:t>устанавливать</a:t>
            </a:r>
            <a:r>
              <a:rPr sz="1700" dirty="0"/>
              <a:t> </a:t>
            </a:r>
            <a:r>
              <a:rPr sz="1700" dirty="0" err="1"/>
              <a:t>причинно-следственные</a:t>
            </a:r>
            <a:r>
              <a:rPr sz="1700" dirty="0"/>
              <a:t> </a:t>
            </a:r>
            <a:r>
              <a:rPr sz="1700" dirty="0" err="1"/>
              <a:t>связи</a:t>
            </a:r>
            <a:endParaRPr sz="1700" dirty="0"/>
          </a:p>
        </p:txBody>
      </p:sp>
      <p:sp>
        <p:nvSpPr>
          <p:cNvPr id="5" name="TextBox 4"/>
          <p:cNvSpPr txBox="1"/>
          <p:nvPr/>
        </p:nvSpPr>
        <p:spPr>
          <a:xfrm>
            <a:off x="12703612" y="6400802"/>
            <a:ext cx="25038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rPr sz="1000"/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1524000" y="0"/>
            <a:ext cx="164592" cy="6858000"/>
          </a:xfrm>
          <a:prstGeom prst="rect">
            <a:avLst/>
          </a:prstGeom>
          <a:solid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28392" y="1580429"/>
            <a:ext cx="3607078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rPr sz="2800" dirty="0" err="1"/>
              <a:t>Задачи</a:t>
            </a:r>
            <a:r>
              <a:rPr sz="2800" dirty="0"/>
              <a:t> </a:t>
            </a:r>
            <a:r>
              <a:rPr sz="2800" dirty="0" err="1"/>
              <a:t>пропедевтики</a:t>
            </a:r>
            <a:endParaRPr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653673" y="2898486"/>
            <a:ext cx="10698480" cy="24776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000"/>
            </a:pPr>
            <a:r>
              <a:rPr sz="2000" dirty="0" err="1"/>
              <a:t>Содержательные</a:t>
            </a:r>
            <a:r>
              <a:rPr sz="2000" dirty="0"/>
              <a:t>: </a:t>
            </a:r>
            <a:r>
              <a:rPr sz="2000" dirty="0" err="1"/>
              <a:t>базовые</a:t>
            </a:r>
            <a:r>
              <a:rPr sz="2000" dirty="0"/>
              <a:t> </a:t>
            </a:r>
            <a:r>
              <a:rPr sz="2000" dirty="0" err="1"/>
              <a:t>понятия</a:t>
            </a:r>
            <a:r>
              <a:rPr sz="2000" dirty="0"/>
              <a:t>, </a:t>
            </a:r>
            <a:r>
              <a:rPr sz="2000" dirty="0" err="1"/>
              <a:t>факты</a:t>
            </a:r>
            <a:r>
              <a:rPr sz="2000" dirty="0"/>
              <a:t> и </a:t>
            </a:r>
            <a:r>
              <a:rPr sz="2000" dirty="0" err="1"/>
              <a:t>связи</a:t>
            </a:r>
            <a:endParaRPr sz="2000" dirty="0"/>
          </a:p>
          <a:p>
            <a:pPr>
              <a:spcAft>
                <a:spcPts val="1400"/>
              </a:spcAft>
              <a:defRPr sz="2000"/>
            </a:pPr>
            <a:r>
              <a:rPr sz="2000" dirty="0" err="1"/>
              <a:t>Познавательные</a:t>
            </a:r>
            <a:r>
              <a:rPr sz="2000" dirty="0"/>
              <a:t>: </a:t>
            </a:r>
            <a:r>
              <a:rPr sz="2000" dirty="0" err="1"/>
              <a:t>наблюдение</a:t>
            </a:r>
            <a:r>
              <a:rPr sz="2000" dirty="0"/>
              <a:t>, </a:t>
            </a:r>
            <a:r>
              <a:rPr sz="2000" dirty="0" err="1"/>
              <a:t>сравнение</a:t>
            </a:r>
            <a:r>
              <a:rPr sz="2000" dirty="0"/>
              <a:t>, </a:t>
            </a:r>
            <a:r>
              <a:rPr sz="2000" dirty="0" err="1"/>
              <a:t>классификация</a:t>
            </a:r>
            <a:r>
              <a:rPr sz="2000" dirty="0"/>
              <a:t>, </a:t>
            </a:r>
            <a:r>
              <a:rPr sz="2000" dirty="0" err="1"/>
              <a:t>обобщение</a:t>
            </a:r>
            <a:r>
              <a:rPr sz="2000" dirty="0"/>
              <a:t>, </a:t>
            </a:r>
            <a:r>
              <a:rPr sz="2000" dirty="0" err="1"/>
              <a:t>вопросы</a:t>
            </a:r>
            <a:r>
              <a:rPr sz="2000" dirty="0"/>
              <a:t> и </a:t>
            </a:r>
            <a:r>
              <a:rPr sz="2000" dirty="0" err="1"/>
              <a:t>прогнозирование</a:t>
            </a:r>
            <a:endParaRPr sz="2000" dirty="0"/>
          </a:p>
          <a:p>
            <a:pPr>
              <a:spcAft>
                <a:spcPts val="1400"/>
              </a:spcAft>
              <a:defRPr sz="2000"/>
            </a:pPr>
            <a:r>
              <a:rPr sz="2000" dirty="0" err="1"/>
              <a:t>Деятельностные</a:t>
            </a:r>
            <a:r>
              <a:rPr sz="2000" dirty="0"/>
              <a:t>: </a:t>
            </a:r>
            <a:r>
              <a:rPr sz="2000" dirty="0" err="1"/>
              <a:t>наблюдение</a:t>
            </a:r>
            <a:r>
              <a:rPr sz="2000" dirty="0"/>
              <a:t>, </a:t>
            </a:r>
            <a:r>
              <a:rPr sz="2000" dirty="0" err="1"/>
              <a:t>эксперимент</a:t>
            </a:r>
            <a:r>
              <a:rPr sz="2000" dirty="0"/>
              <a:t>, </a:t>
            </a:r>
            <a:r>
              <a:rPr sz="2000" dirty="0" err="1"/>
              <a:t>работа</a:t>
            </a:r>
            <a:r>
              <a:rPr sz="2000" dirty="0"/>
              <a:t> с </a:t>
            </a:r>
            <a:r>
              <a:rPr sz="2000" dirty="0" err="1"/>
              <a:t>информацией</a:t>
            </a:r>
            <a:r>
              <a:rPr sz="2000" dirty="0"/>
              <a:t>, </a:t>
            </a:r>
            <a:r>
              <a:rPr sz="2000" dirty="0" err="1"/>
              <a:t>фиксация</a:t>
            </a:r>
            <a:r>
              <a:rPr sz="2000" dirty="0"/>
              <a:t> </a:t>
            </a:r>
            <a:r>
              <a:rPr sz="2000" dirty="0" err="1"/>
              <a:t>результатов</a:t>
            </a:r>
            <a:endParaRPr sz="2000" dirty="0"/>
          </a:p>
          <a:p>
            <a:pPr>
              <a:spcAft>
                <a:spcPts val="1400"/>
              </a:spcAft>
              <a:defRPr sz="2000"/>
            </a:pPr>
            <a:r>
              <a:rPr sz="2000" dirty="0" err="1"/>
              <a:t>Развивающие</a:t>
            </a:r>
            <a:r>
              <a:rPr sz="2000" dirty="0"/>
              <a:t>: </a:t>
            </a:r>
            <a:r>
              <a:rPr sz="2000" dirty="0" err="1"/>
              <a:t>логическое</a:t>
            </a:r>
            <a:r>
              <a:rPr sz="2000" dirty="0"/>
              <a:t> и </a:t>
            </a:r>
            <a:r>
              <a:rPr sz="2000" dirty="0" err="1"/>
              <a:t>критическое</a:t>
            </a:r>
            <a:r>
              <a:rPr sz="2000" dirty="0"/>
              <a:t> </a:t>
            </a:r>
            <a:r>
              <a:rPr sz="2000" dirty="0" err="1"/>
              <a:t>мышление</a:t>
            </a:r>
            <a:r>
              <a:rPr sz="2000" dirty="0"/>
              <a:t>, </a:t>
            </a:r>
            <a:r>
              <a:rPr sz="2000" dirty="0" err="1"/>
              <a:t>самостоятельность</a:t>
            </a:r>
            <a:r>
              <a:rPr sz="2000" dirty="0"/>
              <a:t>, </a:t>
            </a:r>
            <a:r>
              <a:rPr sz="2000" dirty="0" err="1"/>
              <a:t>познавательная</a:t>
            </a:r>
            <a:r>
              <a:rPr sz="2000" dirty="0"/>
              <a:t> </a:t>
            </a:r>
            <a:r>
              <a:rPr sz="2000" dirty="0" err="1"/>
              <a:t>инициатива</a:t>
            </a:r>
            <a:endParaRPr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12703612" y="6400802"/>
            <a:ext cx="25038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rPr sz="1000"/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1524000" y="0"/>
            <a:ext cx="164592" cy="6858000"/>
          </a:xfrm>
          <a:prstGeom prst="rect">
            <a:avLst/>
          </a:prstGeom>
          <a:solid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227248" y="1522764"/>
            <a:ext cx="3979679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rPr sz="2800" dirty="0" err="1"/>
              <a:t>Ожидаемые</a:t>
            </a:r>
            <a:r>
              <a:rPr sz="2800" dirty="0"/>
              <a:t> </a:t>
            </a:r>
            <a:r>
              <a:rPr sz="2800" dirty="0" err="1"/>
              <a:t>результаты</a:t>
            </a:r>
            <a:endParaRPr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777240" y="2692539"/>
            <a:ext cx="10698480" cy="22980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000"/>
            </a:pPr>
            <a:r>
              <a:rPr sz="2000" dirty="0" err="1"/>
              <a:t>Знает</a:t>
            </a:r>
            <a:r>
              <a:rPr sz="2000" dirty="0"/>
              <a:t> и </a:t>
            </a:r>
            <a:r>
              <a:rPr sz="2000" dirty="0" err="1"/>
              <a:t>понимает</a:t>
            </a:r>
            <a:r>
              <a:rPr sz="2000" dirty="0"/>
              <a:t>: </a:t>
            </a:r>
            <a:r>
              <a:rPr sz="2000" dirty="0" err="1"/>
              <a:t>основные</a:t>
            </a:r>
            <a:r>
              <a:rPr sz="2000" dirty="0"/>
              <a:t> </a:t>
            </a:r>
            <a:r>
              <a:rPr sz="2000" dirty="0" err="1"/>
              <a:t>характеристики</a:t>
            </a:r>
            <a:r>
              <a:rPr sz="2000" dirty="0"/>
              <a:t> </a:t>
            </a:r>
            <a:r>
              <a:rPr sz="2000" dirty="0" err="1"/>
              <a:t>объектов</a:t>
            </a:r>
            <a:r>
              <a:rPr sz="2000" dirty="0"/>
              <a:t> </a:t>
            </a:r>
            <a:r>
              <a:rPr sz="2000" dirty="0" err="1"/>
              <a:t>природы</a:t>
            </a:r>
            <a:r>
              <a:rPr sz="2000" dirty="0"/>
              <a:t>, </a:t>
            </a:r>
            <a:r>
              <a:rPr sz="2000" dirty="0" err="1"/>
              <a:t>природные</a:t>
            </a:r>
            <a:r>
              <a:rPr sz="2000" dirty="0"/>
              <a:t> </a:t>
            </a:r>
            <a:r>
              <a:rPr sz="2000" dirty="0" err="1"/>
              <a:t>взаимосвязи</a:t>
            </a:r>
            <a:r>
              <a:rPr sz="2000" dirty="0"/>
              <a:t>, </a:t>
            </a:r>
            <a:r>
              <a:rPr sz="2000" dirty="0" err="1"/>
              <a:t>элементарные</a:t>
            </a:r>
            <a:r>
              <a:rPr sz="2000" dirty="0"/>
              <a:t> </a:t>
            </a:r>
            <a:r>
              <a:rPr sz="2000" dirty="0" err="1"/>
              <a:t>научные</a:t>
            </a:r>
            <a:r>
              <a:rPr sz="2000" dirty="0"/>
              <a:t> </a:t>
            </a:r>
            <a:r>
              <a:rPr sz="2000" dirty="0" err="1"/>
              <a:t>понятия</a:t>
            </a:r>
            <a:r>
              <a:rPr sz="2000" dirty="0"/>
              <a:t>.</a:t>
            </a:r>
          </a:p>
          <a:p>
            <a:pPr>
              <a:spcAft>
                <a:spcPts val="1400"/>
              </a:spcAft>
              <a:defRPr sz="2000"/>
            </a:pPr>
            <a:r>
              <a:rPr sz="2000" dirty="0" err="1"/>
              <a:t>Умеет</a:t>
            </a:r>
            <a:r>
              <a:rPr sz="2000" dirty="0"/>
              <a:t>: </a:t>
            </a:r>
            <a:r>
              <a:rPr sz="2000" dirty="0" err="1"/>
              <a:t>наблюдать</a:t>
            </a:r>
            <a:r>
              <a:rPr sz="2000" dirty="0"/>
              <a:t>, </a:t>
            </a:r>
            <a:r>
              <a:rPr sz="2000" dirty="0" err="1"/>
              <a:t>сравнивать</a:t>
            </a:r>
            <a:r>
              <a:rPr sz="2000" dirty="0"/>
              <a:t>, </a:t>
            </a:r>
            <a:r>
              <a:rPr sz="2000" dirty="0" err="1"/>
              <a:t>классифицировать</a:t>
            </a:r>
            <a:r>
              <a:rPr sz="2000" dirty="0"/>
              <a:t>, </a:t>
            </a:r>
            <a:r>
              <a:rPr sz="2000" dirty="0" err="1"/>
              <a:t>задавать</a:t>
            </a:r>
            <a:r>
              <a:rPr sz="2000" dirty="0"/>
              <a:t> </a:t>
            </a:r>
            <a:r>
              <a:rPr sz="2000" dirty="0" err="1"/>
              <a:t>вопросы</a:t>
            </a:r>
            <a:r>
              <a:rPr sz="2000" dirty="0"/>
              <a:t>, </a:t>
            </a:r>
            <a:r>
              <a:rPr sz="2000" dirty="0" err="1"/>
              <a:t>проводить</a:t>
            </a:r>
            <a:r>
              <a:rPr sz="2000" dirty="0"/>
              <a:t> </a:t>
            </a:r>
            <a:r>
              <a:rPr sz="2000" dirty="0" err="1"/>
              <a:t>простейшие</a:t>
            </a:r>
            <a:r>
              <a:rPr sz="2000" dirty="0"/>
              <a:t> </a:t>
            </a:r>
            <a:r>
              <a:rPr sz="2000" dirty="0" err="1"/>
              <a:t>опыты</a:t>
            </a:r>
            <a:r>
              <a:rPr sz="2000" dirty="0"/>
              <a:t> и </a:t>
            </a:r>
            <a:r>
              <a:rPr sz="2000" dirty="0" err="1"/>
              <a:t>делать</a:t>
            </a:r>
            <a:r>
              <a:rPr sz="2000" dirty="0"/>
              <a:t> </a:t>
            </a:r>
            <a:r>
              <a:rPr sz="2000" dirty="0" err="1"/>
              <a:t>выводы</a:t>
            </a:r>
            <a:r>
              <a:rPr sz="2000" dirty="0"/>
              <a:t>.</a:t>
            </a:r>
          </a:p>
          <a:p>
            <a:pPr>
              <a:spcAft>
                <a:spcPts val="1400"/>
              </a:spcAft>
              <a:defRPr sz="2000"/>
            </a:pPr>
            <a:r>
              <a:rPr sz="2000" dirty="0" err="1"/>
              <a:t>Проявляет</a:t>
            </a:r>
            <a:r>
              <a:rPr sz="2000" dirty="0"/>
              <a:t>: </a:t>
            </a:r>
            <a:r>
              <a:rPr sz="2000" dirty="0" err="1"/>
              <a:t>интерес</a:t>
            </a:r>
            <a:r>
              <a:rPr sz="2000" dirty="0"/>
              <a:t> к </a:t>
            </a:r>
            <a:r>
              <a:rPr sz="2000" dirty="0" err="1"/>
              <a:t>исследованию</a:t>
            </a:r>
            <a:r>
              <a:rPr sz="2000" dirty="0"/>
              <a:t>, </a:t>
            </a:r>
            <a:r>
              <a:rPr sz="2000" dirty="0" err="1"/>
              <a:t>познавательную</a:t>
            </a:r>
            <a:r>
              <a:rPr sz="2000" dirty="0"/>
              <a:t> </a:t>
            </a:r>
            <a:r>
              <a:rPr sz="2000" dirty="0" err="1"/>
              <a:t>активность</a:t>
            </a:r>
            <a:r>
              <a:rPr sz="2000" dirty="0"/>
              <a:t> и </a:t>
            </a:r>
            <a:r>
              <a:rPr sz="2000" dirty="0" err="1"/>
              <a:t>ответственное</a:t>
            </a:r>
            <a:r>
              <a:rPr sz="2000" dirty="0"/>
              <a:t> </a:t>
            </a:r>
            <a:r>
              <a:rPr sz="2000" dirty="0" err="1"/>
              <a:t>отношение</a:t>
            </a:r>
            <a:r>
              <a:rPr sz="2000" dirty="0"/>
              <a:t> к </a:t>
            </a:r>
            <a:r>
              <a:rPr sz="2000" dirty="0" err="1"/>
              <a:t>природе</a:t>
            </a:r>
            <a:r>
              <a:rPr sz="2000" dirty="0"/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703612" y="6400802"/>
            <a:ext cx="25038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rPr sz="1000"/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1524000" y="0"/>
            <a:ext cx="164592" cy="6858000"/>
          </a:xfrm>
          <a:prstGeom prst="rect">
            <a:avLst/>
          </a:prstGeom>
          <a:solid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2077172" y="731932"/>
            <a:ext cx="8517909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rPr sz="2800" dirty="0" err="1"/>
              <a:t>Пропедевтика</a:t>
            </a:r>
            <a:r>
              <a:rPr sz="2800" dirty="0"/>
              <a:t> </a:t>
            </a:r>
            <a:r>
              <a:rPr sz="2800" dirty="0" err="1"/>
              <a:t>естественных</a:t>
            </a:r>
            <a:r>
              <a:rPr sz="2800" dirty="0"/>
              <a:t> </a:t>
            </a:r>
            <a:r>
              <a:rPr sz="2800" dirty="0" err="1"/>
              <a:t>наук</a:t>
            </a:r>
            <a:r>
              <a:rPr sz="2800" dirty="0"/>
              <a:t> в </a:t>
            </a:r>
            <a:r>
              <a:rPr sz="2800" dirty="0" err="1"/>
              <a:t>начальной</a:t>
            </a:r>
            <a:r>
              <a:rPr sz="2800" dirty="0"/>
              <a:t> </a:t>
            </a:r>
            <a:r>
              <a:rPr sz="2800" dirty="0" err="1"/>
              <a:t>школе</a:t>
            </a:r>
            <a:endParaRPr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594361" y="1440387"/>
            <a:ext cx="10698480" cy="46063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000"/>
            </a:pPr>
            <a:r>
              <a:rPr sz="2000" dirty="0"/>
              <a:t>«</a:t>
            </a:r>
            <a:r>
              <a:rPr sz="2000" dirty="0" err="1"/>
              <a:t>Окружающий</a:t>
            </a:r>
            <a:r>
              <a:rPr sz="2000" dirty="0"/>
              <a:t> </a:t>
            </a:r>
            <a:r>
              <a:rPr sz="2000" dirty="0" err="1"/>
              <a:t>мир</a:t>
            </a:r>
            <a:r>
              <a:rPr sz="2000" dirty="0"/>
              <a:t>» </a:t>
            </a:r>
            <a:r>
              <a:rPr sz="2000" dirty="0" err="1"/>
              <a:t>обладает</a:t>
            </a:r>
            <a:r>
              <a:rPr sz="2000" dirty="0"/>
              <a:t> </a:t>
            </a:r>
            <a:r>
              <a:rPr sz="2000" dirty="0" err="1"/>
              <a:t>значительным</a:t>
            </a:r>
            <a:r>
              <a:rPr sz="2000" dirty="0"/>
              <a:t> </a:t>
            </a:r>
            <a:r>
              <a:rPr sz="2000" dirty="0" err="1"/>
              <a:t>пропедевтическим</a:t>
            </a:r>
            <a:r>
              <a:rPr sz="2000" dirty="0"/>
              <a:t> </a:t>
            </a:r>
            <a:r>
              <a:rPr sz="2000" dirty="0" err="1"/>
              <a:t>потенциалом</a:t>
            </a:r>
            <a:r>
              <a:rPr sz="2000" dirty="0"/>
              <a:t>.</a:t>
            </a:r>
          </a:p>
          <a:p>
            <a:pPr>
              <a:spcAft>
                <a:spcPts val="1400"/>
              </a:spcAft>
              <a:defRPr sz="2000"/>
            </a:pPr>
            <a:r>
              <a:rPr sz="2000" dirty="0" err="1"/>
              <a:t>Он</a:t>
            </a:r>
            <a:r>
              <a:rPr sz="2000" dirty="0"/>
              <a:t> </a:t>
            </a:r>
            <a:r>
              <a:rPr sz="2000" dirty="0" err="1"/>
              <a:t>создаёт</a:t>
            </a:r>
            <a:r>
              <a:rPr sz="2000" dirty="0"/>
              <a:t> </a:t>
            </a:r>
            <a:r>
              <a:rPr sz="2000" dirty="0" err="1"/>
              <a:t>предпосылки</a:t>
            </a:r>
            <a:r>
              <a:rPr sz="2000" dirty="0"/>
              <a:t> </a:t>
            </a:r>
            <a:r>
              <a:rPr sz="2000" dirty="0" err="1"/>
              <a:t>для</a:t>
            </a:r>
            <a:r>
              <a:rPr sz="2000" dirty="0"/>
              <a:t> </a:t>
            </a:r>
            <a:r>
              <a:rPr sz="2000" dirty="0" err="1"/>
              <a:t>последующего</a:t>
            </a:r>
            <a:r>
              <a:rPr sz="2000" dirty="0"/>
              <a:t> </a:t>
            </a:r>
            <a:r>
              <a:rPr sz="2000" dirty="0" err="1"/>
              <a:t>изучения</a:t>
            </a:r>
            <a:r>
              <a:rPr sz="2000" dirty="0"/>
              <a:t>:</a:t>
            </a:r>
          </a:p>
          <a:p>
            <a:pPr marL="342900" indent="-342900">
              <a:spcAft>
                <a:spcPts val="1400"/>
              </a:spcAft>
              <a:buFont typeface="Arial" panose="020B0604020202020204" pitchFamily="34" charset="0"/>
              <a:buChar char="•"/>
              <a:defRPr sz="2000"/>
            </a:pPr>
            <a:r>
              <a:rPr lang="ru-RU" sz="2000" dirty="0" smtClean="0"/>
              <a:t>АСТРОНОМИИ</a:t>
            </a:r>
          </a:p>
          <a:p>
            <a:pPr marL="342900" indent="-342900">
              <a:spcAft>
                <a:spcPts val="1400"/>
              </a:spcAft>
              <a:buFont typeface="Arial" panose="020B0604020202020204" pitchFamily="34" charset="0"/>
              <a:buChar char="•"/>
              <a:defRPr sz="2000"/>
            </a:pPr>
            <a:r>
              <a:rPr sz="2000" dirty="0" smtClean="0"/>
              <a:t>БИОЛОГИИ  </a:t>
            </a:r>
            <a:endParaRPr lang="ru-RU" sz="2000" dirty="0" smtClean="0"/>
          </a:p>
          <a:p>
            <a:pPr>
              <a:spcAft>
                <a:spcPts val="1400"/>
              </a:spcAft>
              <a:defRPr sz="2000"/>
            </a:pPr>
            <a:r>
              <a:rPr sz="2000" dirty="0" smtClean="0"/>
              <a:t>•  </a:t>
            </a:r>
            <a:r>
              <a:rPr sz="2000" dirty="0"/>
              <a:t>ФИЗИКИ  </a:t>
            </a:r>
            <a:endParaRPr lang="ru-RU" sz="2000" dirty="0" smtClean="0"/>
          </a:p>
          <a:p>
            <a:pPr>
              <a:spcAft>
                <a:spcPts val="1400"/>
              </a:spcAft>
              <a:defRPr sz="2000"/>
            </a:pPr>
            <a:r>
              <a:rPr sz="2000" dirty="0" smtClean="0"/>
              <a:t>•  </a:t>
            </a:r>
            <a:r>
              <a:rPr sz="2000" dirty="0"/>
              <a:t>ХИМИИ  </a:t>
            </a:r>
            <a:endParaRPr lang="ru-RU" sz="2000" dirty="0" smtClean="0"/>
          </a:p>
          <a:p>
            <a:pPr>
              <a:spcAft>
                <a:spcPts val="1400"/>
              </a:spcAft>
              <a:defRPr sz="2000"/>
            </a:pPr>
            <a:r>
              <a:rPr sz="2000" dirty="0" smtClean="0"/>
              <a:t>•  </a:t>
            </a:r>
            <a:r>
              <a:rPr sz="2000" dirty="0"/>
              <a:t>ГЕОГРАФИИ  </a:t>
            </a:r>
            <a:endParaRPr lang="ru-RU" sz="2000" dirty="0" smtClean="0"/>
          </a:p>
          <a:p>
            <a:pPr>
              <a:spcAft>
                <a:spcPts val="1400"/>
              </a:spcAft>
              <a:defRPr sz="2000"/>
            </a:pPr>
            <a:r>
              <a:rPr sz="2000" dirty="0" smtClean="0"/>
              <a:t>•  </a:t>
            </a:r>
            <a:r>
              <a:rPr sz="2000" dirty="0"/>
              <a:t>ЭКОЛОГИИ</a:t>
            </a:r>
          </a:p>
          <a:p>
            <a:pPr>
              <a:spcAft>
                <a:spcPts val="1400"/>
              </a:spcAft>
              <a:defRPr sz="2000"/>
            </a:pPr>
            <a:r>
              <a:rPr sz="2000" dirty="0" err="1"/>
              <a:t>Формируется</a:t>
            </a:r>
            <a:r>
              <a:rPr sz="2000" dirty="0"/>
              <a:t> </a:t>
            </a:r>
            <a:r>
              <a:rPr sz="2000" dirty="0" err="1"/>
              <a:t>целостное</a:t>
            </a:r>
            <a:r>
              <a:rPr sz="2000" dirty="0"/>
              <a:t> </a:t>
            </a:r>
            <a:r>
              <a:rPr sz="2000" dirty="0" err="1"/>
              <a:t>представление</a:t>
            </a:r>
            <a:r>
              <a:rPr sz="2000" dirty="0"/>
              <a:t> о </a:t>
            </a:r>
            <a:r>
              <a:rPr sz="2000" dirty="0" err="1"/>
              <a:t>природе</a:t>
            </a:r>
            <a:r>
              <a:rPr sz="2000" dirty="0"/>
              <a:t> </a:t>
            </a:r>
            <a:r>
              <a:rPr sz="2000" dirty="0" err="1"/>
              <a:t>как</a:t>
            </a:r>
            <a:r>
              <a:rPr sz="2000" dirty="0"/>
              <a:t> </a:t>
            </a:r>
            <a:r>
              <a:rPr sz="2000" dirty="0" err="1"/>
              <a:t>системе</a:t>
            </a:r>
            <a:r>
              <a:rPr sz="2000" dirty="0"/>
              <a:t> </a:t>
            </a:r>
            <a:r>
              <a:rPr sz="2000" dirty="0" err="1"/>
              <a:t>взаимосвязанных</a:t>
            </a:r>
            <a:r>
              <a:rPr sz="2000" dirty="0"/>
              <a:t> </a:t>
            </a:r>
            <a:r>
              <a:rPr sz="2000" dirty="0" err="1"/>
              <a:t>объектов</a:t>
            </a:r>
            <a:r>
              <a:rPr sz="2000" dirty="0"/>
              <a:t> и </a:t>
            </a:r>
            <a:r>
              <a:rPr sz="2000" dirty="0" err="1"/>
              <a:t>процессов</a:t>
            </a:r>
            <a:r>
              <a:rPr sz="2000" dirty="0"/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703612" y="6400802"/>
            <a:ext cx="25038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rPr sz="1000"/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1524000" y="0"/>
            <a:ext cx="164592" cy="6858000"/>
          </a:xfrm>
          <a:prstGeom prst="rect">
            <a:avLst/>
          </a:prstGeom>
          <a:solid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1797084" y="1349770"/>
            <a:ext cx="8146974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rPr sz="2800" dirty="0" err="1"/>
              <a:t>Как</a:t>
            </a:r>
            <a:r>
              <a:rPr sz="2800" dirty="0"/>
              <a:t> </a:t>
            </a:r>
            <a:r>
              <a:rPr sz="2800" dirty="0" err="1"/>
              <a:t>реализуется</a:t>
            </a:r>
            <a:r>
              <a:rPr sz="2800" dirty="0"/>
              <a:t> </a:t>
            </a:r>
            <a:r>
              <a:rPr sz="2800" dirty="0" err="1"/>
              <a:t>на</a:t>
            </a:r>
            <a:r>
              <a:rPr sz="2800" dirty="0"/>
              <a:t> </a:t>
            </a:r>
            <a:r>
              <a:rPr sz="2800" dirty="0" err="1"/>
              <a:t>уроках</a:t>
            </a:r>
            <a:r>
              <a:rPr sz="2800" dirty="0"/>
              <a:t> «</a:t>
            </a:r>
            <a:r>
              <a:rPr sz="2800" dirty="0" err="1"/>
              <a:t>Окружающего</a:t>
            </a:r>
            <a:r>
              <a:rPr sz="2800" dirty="0"/>
              <a:t> </a:t>
            </a:r>
            <a:r>
              <a:rPr sz="2800" dirty="0" err="1"/>
              <a:t>мира</a:t>
            </a:r>
            <a:r>
              <a:rPr sz="2800" dirty="0"/>
              <a:t>»?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6624" y="2659588"/>
            <a:ext cx="10698480" cy="21185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700"/>
            </a:pPr>
            <a:r>
              <a:rPr sz="1700" dirty="0" err="1"/>
              <a:t>Наблюдение</a:t>
            </a:r>
            <a:r>
              <a:rPr sz="1700" dirty="0"/>
              <a:t> → </a:t>
            </a:r>
            <a:r>
              <a:rPr sz="1700" dirty="0" err="1"/>
              <a:t>исследовательское</a:t>
            </a:r>
            <a:r>
              <a:rPr sz="1700" dirty="0"/>
              <a:t> </a:t>
            </a:r>
            <a:r>
              <a:rPr sz="1700" dirty="0" err="1"/>
              <a:t>поведение</a:t>
            </a:r>
            <a:endParaRPr sz="1700" dirty="0"/>
          </a:p>
          <a:p>
            <a:pPr>
              <a:spcAft>
                <a:spcPts val="1400"/>
              </a:spcAft>
              <a:defRPr sz="1700"/>
            </a:pPr>
            <a:r>
              <a:rPr sz="1700" dirty="0" err="1"/>
              <a:t>Опыт</a:t>
            </a:r>
            <a:r>
              <a:rPr sz="1700" dirty="0"/>
              <a:t> и </a:t>
            </a:r>
            <a:r>
              <a:rPr sz="1700" dirty="0" err="1"/>
              <a:t>эксперимент</a:t>
            </a:r>
            <a:r>
              <a:rPr sz="1700" dirty="0"/>
              <a:t> → </a:t>
            </a:r>
            <a:r>
              <a:rPr sz="1700" dirty="0" err="1"/>
              <a:t>первичное</a:t>
            </a:r>
            <a:r>
              <a:rPr sz="1700" dirty="0"/>
              <a:t> </a:t>
            </a:r>
            <a:r>
              <a:rPr sz="1700" dirty="0" err="1"/>
              <a:t>освоение</a:t>
            </a:r>
            <a:r>
              <a:rPr sz="1700" dirty="0"/>
              <a:t> </a:t>
            </a:r>
            <a:r>
              <a:rPr sz="1700" dirty="0" err="1"/>
              <a:t>экспериментального</a:t>
            </a:r>
            <a:r>
              <a:rPr sz="1700" dirty="0"/>
              <a:t> </a:t>
            </a:r>
            <a:r>
              <a:rPr sz="1700" dirty="0" err="1"/>
              <a:t>метода</a:t>
            </a:r>
            <a:endParaRPr sz="1700" dirty="0"/>
          </a:p>
          <a:p>
            <a:pPr>
              <a:spcAft>
                <a:spcPts val="1400"/>
              </a:spcAft>
              <a:defRPr sz="1700"/>
            </a:pPr>
            <a:r>
              <a:rPr sz="1700" dirty="0" err="1"/>
              <a:t>Сравнение</a:t>
            </a:r>
            <a:r>
              <a:rPr sz="1700" dirty="0"/>
              <a:t> и </a:t>
            </a:r>
            <a:r>
              <a:rPr sz="1700" dirty="0" err="1"/>
              <a:t>классификация</a:t>
            </a:r>
            <a:r>
              <a:rPr sz="1700" dirty="0"/>
              <a:t> → </a:t>
            </a:r>
            <a:r>
              <a:rPr sz="1700" dirty="0" err="1"/>
              <a:t>выявление</a:t>
            </a:r>
            <a:r>
              <a:rPr sz="1700" dirty="0"/>
              <a:t> </a:t>
            </a:r>
            <a:r>
              <a:rPr sz="1700" dirty="0" err="1"/>
              <a:t>признаков</a:t>
            </a:r>
            <a:r>
              <a:rPr sz="1700" dirty="0"/>
              <a:t> и </a:t>
            </a:r>
            <a:r>
              <a:rPr sz="1700" dirty="0" err="1"/>
              <a:t>систематизация</a:t>
            </a:r>
            <a:endParaRPr sz="1700" dirty="0"/>
          </a:p>
          <a:p>
            <a:pPr>
              <a:spcAft>
                <a:spcPts val="1400"/>
              </a:spcAft>
              <a:defRPr sz="1700"/>
            </a:pPr>
            <a:r>
              <a:rPr sz="1700" dirty="0" err="1"/>
              <a:t>Моделирование</a:t>
            </a:r>
            <a:r>
              <a:rPr sz="1700" dirty="0"/>
              <a:t> и </a:t>
            </a:r>
            <a:r>
              <a:rPr sz="1700" dirty="0" err="1"/>
              <a:t>карта</a:t>
            </a:r>
            <a:r>
              <a:rPr sz="1700" dirty="0"/>
              <a:t> → </a:t>
            </a:r>
            <a:r>
              <a:rPr sz="1700" dirty="0" err="1"/>
              <a:t>понимание</a:t>
            </a:r>
            <a:r>
              <a:rPr sz="1700" dirty="0"/>
              <a:t> </a:t>
            </a:r>
            <a:r>
              <a:rPr sz="1700" dirty="0" err="1"/>
              <a:t>процессов</a:t>
            </a:r>
            <a:r>
              <a:rPr sz="1700" dirty="0"/>
              <a:t> и </a:t>
            </a:r>
            <a:r>
              <a:rPr sz="1700" dirty="0" err="1"/>
              <a:t>развитие</a:t>
            </a:r>
            <a:r>
              <a:rPr sz="1700" dirty="0"/>
              <a:t> </a:t>
            </a:r>
            <a:r>
              <a:rPr sz="1700" dirty="0" err="1"/>
              <a:t>пространственного</a:t>
            </a:r>
            <a:r>
              <a:rPr sz="1700" dirty="0"/>
              <a:t> </a:t>
            </a:r>
            <a:r>
              <a:rPr sz="1700" dirty="0" err="1"/>
              <a:t>мышления</a:t>
            </a:r>
            <a:endParaRPr sz="1700" dirty="0"/>
          </a:p>
          <a:p>
            <a:pPr>
              <a:spcAft>
                <a:spcPts val="1400"/>
              </a:spcAft>
              <a:defRPr sz="1700"/>
            </a:pPr>
            <a:r>
              <a:rPr sz="1700" dirty="0"/>
              <a:t>Вопрос → </a:t>
            </a:r>
            <a:r>
              <a:rPr sz="1700" dirty="0" err="1"/>
              <a:t>гипотеза</a:t>
            </a:r>
            <a:r>
              <a:rPr sz="1700" dirty="0"/>
              <a:t> → </a:t>
            </a:r>
            <a:r>
              <a:rPr sz="1700" dirty="0" err="1"/>
              <a:t>исследование</a:t>
            </a:r>
            <a:r>
              <a:rPr sz="1700" dirty="0"/>
              <a:t> → </a:t>
            </a:r>
            <a:r>
              <a:rPr sz="1700" dirty="0" err="1"/>
              <a:t>результат</a:t>
            </a:r>
            <a:r>
              <a:rPr sz="1700" dirty="0"/>
              <a:t> → </a:t>
            </a:r>
            <a:r>
              <a:rPr sz="1700" dirty="0" err="1"/>
              <a:t>вывод</a:t>
            </a:r>
            <a:endParaRPr sz="1700" dirty="0"/>
          </a:p>
        </p:txBody>
      </p:sp>
      <p:sp>
        <p:nvSpPr>
          <p:cNvPr id="5" name="TextBox 4"/>
          <p:cNvSpPr txBox="1"/>
          <p:nvPr/>
        </p:nvSpPr>
        <p:spPr>
          <a:xfrm>
            <a:off x="12703612" y="6400802"/>
            <a:ext cx="25038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rPr sz="1000"/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1524000" y="0"/>
            <a:ext cx="164592" cy="6858000"/>
          </a:xfrm>
          <a:prstGeom prst="rect">
            <a:avLst/>
          </a:prstGeom>
          <a:solid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798880" y="1259154"/>
            <a:ext cx="4585743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rPr sz="2800" dirty="0" err="1"/>
              <a:t>Современная</a:t>
            </a:r>
            <a:r>
              <a:rPr sz="2800" dirty="0"/>
              <a:t> </a:t>
            </a:r>
            <a:r>
              <a:rPr sz="2800" dirty="0" err="1"/>
              <a:t>пропедевтика</a:t>
            </a:r>
            <a:endParaRPr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455964" y="2849058"/>
            <a:ext cx="10698480" cy="23801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700"/>
            </a:pPr>
            <a:r>
              <a:rPr sz="1700" dirty="0" err="1"/>
              <a:t>Активное</a:t>
            </a:r>
            <a:r>
              <a:rPr sz="1700" dirty="0"/>
              <a:t> </a:t>
            </a:r>
            <a:r>
              <a:rPr sz="1700" dirty="0" err="1"/>
              <a:t>использование</a:t>
            </a:r>
            <a:r>
              <a:rPr sz="1700" dirty="0"/>
              <a:t> </a:t>
            </a:r>
            <a:r>
              <a:rPr sz="1700" dirty="0" err="1"/>
              <a:t>цифровых</a:t>
            </a:r>
            <a:r>
              <a:rPr sz="1700" dirty="0"/>
              <a:t> </a:t>
            </a:r>
            <a:r>
              <a:rPr sz="1700" dirty="0" err="1"/>
              <a:t>технологий</a:t>
            </a:r>
            <a:endParaRPr sz="1700" dirty="0"/>
          </a:p>
          <a:p>
            <a:pPr>
              <a:spcAft>
                <a:spcPts val="1400"/>
              </a:spcAft>
              <a:defRPr sz="1700"/>
            </a:pPr>
            <a:r>
              <a:rPr sz="1700" dirty="0" err="1"/>
              <a:t>Большой</a:t>
            </a:r>
            <a:r>
              <a:rPr sz="1700" dirty="0"/>
              <a:t> </a:t>
            </a:r>
            <a:r>
              <a:rPr sz="1700" dirty="0" err="1"/>
              <a:t>объём</a:t>
            </a:r>
            <a:r>
              <a:rPr sz="1700" dirty="0"/>
              <a:t> </a:t>
            </a:r>
            <a:r>
              <a:rPr sz="1700" dirty="0" err="1"/>
              <a:t>доступной</a:t>
            </a:r>
            <a:r>
              <a:rPr sz="1700" dirty="0"/>
              <a:t> </a:t>
            </a:r>
            <a:r>
              <a:rPr sz="1700" dirty="0" err="1"/>
              <a:t>информации</a:t>
            </a:r>
            <a:r>
              <a:rPr sz="1700" dirty="0"/>
              <a:t> и </a:t>
            </a:r>
            <a:r>
              <a:rPr sz="1700" dirty="0" err="1"/>
              <a:t>визуальных</a:t>
            </a:r>
            <a:r>
              <a:rPr sz="1700" dirty="0"/>
              <a:t> </a:t>
            </a:r>
            <a:r>
              <a:rPr sz="1700" dirty="0" err="1"/>
              <a:t>форм</a:t>
            </a:r>
            <a:endParaRPr sz="1700" dirty="0"/>
          </a:p>
          <a:p>
            <a:pPr>
              <a:spcAft>
                <a:spcPts val="1400"/>
              </a:spcAft>
              <a:defRPr sz="1700"/>
            </a:pPr>
            <a:r>
              <a:rPr sz="1700" dirty="0" err="1"/>
              <a:t>Необходимость</a:t>
            </a:r>
            <a:r>
              <a:rPr sz="1700" dirty="0"/>
              <a:t> </a:t>
            </a:r>
            <a:r>
              <a:rPr sz="1700" dirty="0" err="1"/>
              <a:t>удерживать</a:t>
            </a:r>
            <a:r>
              <a:rPr sz="1700" dirty="0"/>
              <a:t> </a:t>
            </a:r>
            <a:r>
              <a:rPr sz="1700" dirty="0" err="1"/>
              <a:t>внимание</a:t>
            </a:r>
            <a:r>
              <a:rPr sz="1700" dirty="0"/>
              <a:t> и </a:t>
            </a:r>
            <a:r>
              <a:rPr sz="1700" dirty="0" err="1"/>
              <a:t>работать</a:t>
            </a:r>
            <a:r>
              <a:rPr sz="1700" dirty="0"/>
              <a:t> с </a:t>
            </a:r>
            <a:r>
              <a:rPr sz="1700" dirty="0" err="1"/>
              <a:t>фрагментарной</a:t>
            </a:r>
            <a:r>
              <a:rPr sz="1700" dirty="0"/>
              <a:t> </a:t>
            </a:r>
            <a:r>
              <a:rPr sz="1700" dirty="0" err="1"/>
              <a:t>информацией</a:t>
            </a:r>
            <a:endParaRPr sz="1700" dirty="0"/>
          </a:p>
          <a:p>
            <a:pPr>
              <a:spcAft>
                <a:spcPts val="1400"/>
              </a:spcAft>
              <a:defRPr sz="1700"/>
            </a:pPr>
            <a:r>
              <a:rPr sz="1700" dirty="0" err="1"/>
              <a:t>Оптимальная</a:t>
            </a:r>
            <a:r>
              <a:rPr sz="1700" dirty="0"/>
              <a:t> </a:t>
            </a:r>
            <a:r>
              <a:rPr sz="1700" dirty="0" err="1"/>
              <a:t>связка</a:t>
            </a:r>
            <a:r>
              <a:rPr sz="1700" dirty="0"/>
              <a:t>: </a:t>
            </a:r>
            <a:r>
              <a:rPr sz="1700" dirty="0" err="1"/>
              <a:t>реальный</a:t>
            </a:r>
            <a:r>
              <a:rPr sz="1700" dirty="0"/>
              <a:t> </a:t>
            </a:r>
            <a:r>
              <a:rPr sz="1700" dirty="0" err="1"/>
              <a:t>объект</a:t>
            </a:r>
            <a:r>
              <a:rPr sz="1700" dirty="0"/>
              <a:t> → </a:t>
            </a:r>
            <a:r>
              <a:rPr sz="1700" dirty="0" err="1"/>
              <a:t>наблюдение</a:t>
            </a:r>
            <a:r>
              <a:rPr sz="1700" dirty="0"/>
              <a:t> → </a:t>
            </a:r>
            <a:r>
              <a:rPr sz="1700" dirty="0" err="1"/>
              <a:t>действие</a:t>
            </a:r>
            <a:r>
              <a:rPr sz="1700" dirty="0"/>
              <a:t> → </a:t>
            </a:r>
            <a:r>
              <a:rPr sz="1700" dirty="0" err="1"/>
              <a:t>цифровая</a:t>
            </a:r>
            <a:r>
              <a:rPr sz="1700" dirty="0"/>
              <a:t> </a:t>
            </a:r>
            <a:r>
              <a:rPr sz="1700" dirty="0" err="1"/>
              <a:t>модель</a:t>
            </a:r>
            <a:r>
              <a:rPr sz="1700" dirty="0"/>
              <a:t> → </a:t>
            </a:r>
            <a:r>
              <a:rPr sz="1700" dirty="0" err="1"/>
              <a:t>обсуждение</a:t>
            </a:r>
            <a:r>
              <a:rPr sz="1700" dirty="0"/>
              <a:t> → </a:t>
            </a:r>
            <a:r>
              <a:rPr sz="1700" dirty="0" err="1"/>
              <a:t>научное</a:t>
            </a:r>
            <a:r>
              <a:rPr sz="1700" dirty="0"/>
              <a:t> </a:t>
            </a:r>
            <a:r>
              <a:rPr sz="1700" dirty="0" err="1"/>
              <a:t>объяснение</a:t>
            </a:r>
            <a:endParaRPr sz="1700" dirty="0"/>
          </a:p>
          <a:p>
            <a:pPr>
              <a:spcAft>
                <a:spcPts val="1400"/>
              </a:spcAft>
              <a:defRPr sz="1700"/>
            </a:pPr>
            <a:r>
              <a:rPr sz="1700" dirty="0" err="1"/>
              <a:t>Цифровые</a:t>
            </a:r>
            <a:r>
              <a:rPr sz="1700" dirty="0"/>
              <a:t> </a:t>
            </a:r>
            <a:r>
              <a:rPr sz="1700" dirty="0" err="1"/>
              <a:t>средства</a:t>
            </a:r>
            <a:r>
              <a:rPr sz="1700" dirty="0"/>
              <a:t> </a:t>
            </a:r>
            <a:r>
              <a:rPr sz="1700" dirty="0" err="1"/>
              <a:t>должны</a:t>
            </a:r>
            <a:r>
              <a:rPr sz="1700" dirty="0"/>
              <a:t> </a:t>
            </a:r>
            <a:r>
              <a:rPr sz="1700" dirty="0" err="1"/>
              <a:t>дополнять</a:t>
            </a:r>
            <a:r>
              <a:rPr sz="1700" dirty="0"/>
              <a:t>, а </a:t>
            </a:r>
            <a:r>
              <a:rPr sz="1700" dirty="0" err="1"/>
              <a:t>не</a:t>
            </a:r>
            <a:r>
              <a:rPr sz="1700" dirty="0"/>
              <a:t> </a:t>
            </a:r>
            <a:r>
              <a:rPr sz="1700" dirty="0" err="1"/>
              <a:t>заменять</a:t>
            </a:r>
            <a:r>
              <a:rPr sz="1700" dirty="0"/>
              <a:t> </a:t>
            </a:r>
            <a:r>
              <a:rPr sz="1700" dirty="0" err="1"/>
              <a:t>непосредственное</a:t>
            </a:r>
            <a:r>
              <a:rPr sz="1700" dirty="0"/>
              <a:t> </a:t>
            </a:r>
            <a:r>
              <a:rPr sz="1700" dirty="0" err="1"/>
              <a:t>исследование</a:t>
            </a:r>
            <a:r>
              <a:rPr sz="1700" dirty="0"/>
              <a:t> </a:t>
            </a:r>
            <a:r>
              <a:rPr sz="1700" dirty="0" err="1"/>
              <a:t>природы</a:t>
            </a:r>
            <a:r>
              <a:rPr sz="1700" dirty="0"/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703612" y="6400802"/>
            <a:ext cx="25038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rPr sz="1000"/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1524000" y="0"/>
            <a:ext cx="164592" cy="6858000"/>
          </a:xfrm>
          <a:prstGeom prst="rect">
            <a:avLst/>
          </a:prstGeom>
          <a:solid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1316220" y="1539240"/>
            <a:ext cx="9620519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rPr sz="2800" dirty="0" err="1"/>
              <a:t>Пропедевтика</a:t>
            </a:r>
            <a:r>
              <a:rPr sz="2800" dirty="0"/>
              <a:t> </a:t>
            </a:r>
            <a:r>
              <a:rPr sz="2800" dirty="0" err="1"/>
              <a:t>как</a:t>
            </a:r>
            <a:r>
              <a:rPr sz="2800" dirty="0"/>
              <a:t> </a:t>
            </a:r>
            <a:r>
              <a:rPr sz="2800" dirty="0" err="1"/>
              <a:t>основа</a:t>
            </a:r>
            <a:r>
              <a:rPr sz="2800" dirty="0"/>
              <a:t> </a:t>
            </a:r>
            <a:r>
              <a:rPr sz="2800" dirty="0" err="1"/>
              <a:t>естественно-научной</a:t>
            </a:r>
            <a:r>
              <a:rPr sz="2800" dirty="0"/>
              <a:t> </a:t>
            </a:r>
            <a:r>
              <a:rPr sz="2800" dirty="0" err="1"/>
              <a:t>грамотности</a:t>
            </a:r>
            <a:endParaRPr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777240" y="2931437"/>
            <a:ext cx="10698480" cy="21698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000"/>
            </a:pPr>
            <a:r>
              <a:rPr sz="2000" dirty="0" err="1"/>
              <a:t>Опыт</a:t>
            </a:r>
            <a:r>
              <a:rPr sz="2000" dirty="0"/>
              <a:t> </a:t>
            </a:r>
            <a:r>
              <a:rPr sz="2000" dirty="0" err="1"/>
              <a:t>ребёнка</a:t>
            </a:r>
            <a:r>
              <a:rPr sz="2000" dirty="0"/>
              <a:t> → </a:t>
            </a:r>
            <a:r>
              <a:rPr sz="2000" dirty="0" err="1"/>
              <a:t>наблюдение</a:t>
            </a:r>
            <a:r>
              <a:rPr sz="2000" dirty="0"/>
              <a:t> → вопрос → </a:t>
            </a:r>
            <a:r>
              <a:rPr sz="2000" dirty="0" err="1"/>
              <a:t>предположение</a:t>
            </a:r>
            <a:r>
              <a:rPr sz="2000" dirty="0"/>
              <a:t> → </a:t>
            </a:r>
            <a:r>
              <a:rPr sz="2000" dirty="0" err="1"/>
              <a:t>исследование</a:t>
            </a:r>
            <a:r>
              <a:rPr sz="2000" dirty="0"/>
              <a:t> → </a:t>
            </a:r>
            <a:r>
              <a:rPr sz="2000" dirty="0" err="1"/>
              <a:t>результат</a:t>
            </a:r>
            <a:r>
              <a:rPr sz="2000" dirty="0"/>
              <a:t> → </a:t>
            </a:r>
            <a:r>
              <a:rPr sz="2000" dirty="0" err="1"/>
              <a:t>вывод</a:t>
            </a:r>
            <a:r>
              <a:rPr sz="2000" dirty="0"/>
              <a:t> → </a:t>
            </a:r>
            <a:r>
              <a:rPr sz="2000" dirty="0" err="1"/>
              <a:t>первичное</a:t>
            </a:r>
            <a:r>
              <a:rPr sz="2000" dirty="0"/>
              <a:t> </a:t>
            </a:r>
            <a:r>
              <a:rPr sz="2000" dirty="0" err="1"/>
              <a:t>научное</a:t>
            </a:r>
            <a:r>
              <a:rPr sz="2000" dirty="0"/>
              <a:t> </a:t>
            </a:r>
            <a:r>
              <a:rPr sz="2000" dirty="0" err="1"/>
              <a:t>понятие</a:t>
            </a:r>
            <a:endParaRPr sz="2000" dirty="0"/>
          </a:p>
          <a:p>
            <a:pPr>
              <a:spcAft>
                <a:spcPts val="1400"/>
              </a:spcAft>
              <a:defRPr sz="2000"/>
            </a:pPr>
            <a:r>
              <a:rPr sz="2000" dirty="0" err="1"/>
              <a:t>Пропедевтика</a:t>
            </a:r>
            <a:r>
              <a:rPr sz="2000" dirty="0"/>
              <a:t> </a:t>
            </a:r>
            <a:r>
              <a:rPr sz="2000" dirty="0" err="1"/>
              <a:t>формирует</a:t>
            </a:r>
            <a:r>
              <a:rPr sz="2000" dirty="0"/>
              <a:t> </a:t>
            </a:r>
            <a:r>
              <a:rPr sz="2000" dirty="0" err="1"/>
              <a:t>первоначальную</a:t>
            </a:r>
            <a:r>
              <a:rPr sz="2000" dirty="0"/>
              <a:t> </a:t>
            </a:r>
            <a:r>
              <a:rPr sz="2000" dirty="0" err="1"/>
              <a:t>систему</a:t>
            </a:r>
            <a:r>
              <a:rPr sz="2000" dirty="0"/>
              <a:t> </a:t>
            </a:r>
            <a:r>
              <a:rPr sz="2000" dirty="0" err="1"/>
              <a:t>научных</a:t>
            </a:r>
            <a:r>
              <a:rPr sz="2000" dirty="0"/>
              <a:t> </a:t>
            </a:r>
            <a:r>
              <a:rPr sz="2000" dirty="0" err="1"/>
              <a:t>представлений</a:t>
            </a:r>
            <a:r>
              <a:rPr sz="2000" dirty="0"/>
              <a:t>.</a:t>
            </a:r>
          </a:p>
          <a:p>
            <a:pPr>
              <a:spcAft>
                <a:spcPts val="1400"/>
              </a:spcAft>
              <a:defRPr sz="2000"/>
            </a:pPr>
            <a:r>
              <a:rPr sz="2000" dirty="0" err="1"/>
              <a:t>Развивает</a:t>
            </a:r>
            <a:r>
              <a:rPr sz="2000" dirty="0"/>
              <a:t> </a:t>
            </a:r>
            <a:r>
              <a:rPr sz="2000" dirty="0" err="1"/>
              <a:t>исследовательские</a:t>
            </a:r>
            <a:r>
              <a:rPr sz="2000" dirty="0"/>
              <a:t> </a:t>
            </a:r>
            <a:r>
              <a:rPr sz="2000" dirty="0" err="1"/>
              <a:t>умения</a:t>
            </a:r>
            <a:r>
              <a:rPr sz="2000" dirty="0"/>
              <a:t> и </a:t>
            </a:r>
            <a:r>
              <a:rPr sz="2000" dirty="0" err="1"/>
              <a:t>доказательное</a:t>
            </a:r>
            <a:r>
              <a:rPr sz="2000" dirty="0"/>
              <a:t> </a:t>
            </a:r>
            <a:r>
              <a:rPr sz="2000" dirty="0" err="1"/>
              <a:t>объяснение</a:t>
            </a:r>
            <a:r>
              <a:rPr sz="2000" dirty="0"/>
              <a:t>.</a:t>
            </a:r>
          </a:p>
          <a:p>
            <a:pPr>
              <a:spcAft>
                <a:spcPts val="1400"/>
              </a:spcAft>
              <a:defRPr sz="2000"/>
            </a:pPr>
            <a:r>
              <a:rPr sz="2000" dirty="0" err="1"/>
              <a:t>Создаёт</a:t>
            </a:r>
            <a:r>
              <a:rPr sz="2000" dirty="0"/>
              <a:t> </a:t>
            </a:r>
            <a:r>
              <a:rPr sz="2000" dirty="0" err="1"/>
              <a:t>основу</a:t>
            </a:r>
            <a:r>
              <a:rPr sz="2000" dirty="0"/>
              <a:t> </a:t>
            </a:r>
            <a:r>
              <a:rPr sz="2000" dirty="0" err="1"/>
              <a:t>для</a:t>
            </a:r>
            <a:r>
              <a:rPr sz="2000" dirty="0"/>
              <a:t> </a:t>
            </a:r>
            <a:r>
              <a:rPr sz="2000" dirty="0" err="1"/>
              <a:t>дальнейшего</a:t>
            </a:r>
            <a:r>
              <a:rPr sz="2000" dirty="0"/>
              <a:t> </a:t>
            </a:r>
            <a:r>
              <a:rPr sz="2000" dirty="0" err="1"/>
              <a:t>систематического</a:t>
            </a:r>
            <a:r>
              <a:rPr sz="2000" dirty="0"/>
              <a:t> </a:t>
            </a:r>
            <a:r>
              <a:rPr sz="2000" dirty="0" err="1"/>
              <a:t>изучения</a:t>
            </a:r>
            <a:r>
              <a:rPr sz="2000" dirty="0"/>
              <a:t> </a:t>
            </a:r>
            <a:r>
              <a:rPr sz="2000" dirty="0" err="1"/>
              <a:t>естественных</a:t>
            </a:r>
            <a:r>
              <a:rPr sz="2000" dirty="0"/>
              <a:t> </a:t>
            </a:r>
            <a:r>
              <a:rPr sz="2000" dirty="0" err="1"/>
              <a:t>наук</a:t>
            </a:r>
            <a:r>
              <a:rPr sz="2000" dirty="0"/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637888" y="6400802"/>
            <a:ext cx="316112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rPr sz="1000"/>
              <a:t>10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430</Words>
  <Application>Microsoft Office PowerPoint</Application>
  <PresentationFormat>Широкоэкранный</PresentationFormat>
  <Paragraphs>66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Arial Black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/>
  <cp:keywords/>
  <dc:description>generated using python-pptx</dc:description>
  <cp:lastModifiedBy>Student</cp:lastModifiedBy>
  <cp:revision>2</cp:revision>
  <dcterms:created xsi:type="dcterms:W3CDTF">2013-01-27T09:14:16Z</dcterms:created>
  <dcterms:modified xsi:type="dcterms:W3CDTF">2026-09-08T12:58:03Z</dcterms:modified>
  <cp:category/>
</cp:coreProperties>
</file>