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Default ContentType="image/jpeg" Extension="jpeg"/>
  <Default ContentType="image/jpg" Extension="jpg"/>
  <Default ContentType="image/svg+xml" Extension="svg"/>
  <Default ContentType="image/png" Extension="png"/>
  <Default ContentType="image/gif" Extension="gif"/>
  <Default ContentType="video/mp4" Extension="m4v"/>
  <Default ContentType="video/mp4" Extension="mp4"/>
  <Default ContentType="application/vnd.openxmlformats-officedocument.vmlDrawing" Extension="vml"/>
  <Default ContentType="application/vnd.openxmlformats-officedocument.spreadsheetml.sheet" Extension="xlsx"/>
  <Override ContentType="application/vnd.openxmlformats-officedocument.presentationml.presentation.main+xml" PartName="/ppt/presentation.xml"/>
  <Override ContentType="application/vnd.openxmlformats-officedocument.presentationml.notesMaster+xml" PartName="/ppt/notesMasters/notesMaster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2.xml"/>
  <Override ContentType="application/vnd.openxmlformats-officedocument.presentationml.slideMaster+xml" PartName="/ppt/slideMasters/slideMaster3.xml"/>
  <Override ContentType="application/vnd.openxmlformats-officedocument.presentationml.slide+xml" PartName="/ppt/slides/slide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5.xml"/>
  <Override ContentType="application/vnd.openxmlformats-officedocument.presentationml.slideMaster+xml" PartName="/ppt/slideMasters/slideMaster6.xml"/>
  <Override ContentType="application/vnd.openxmlformats-officedocument.presentationml.slide+xml" PartName="/ppt/slides/slide6.xml"/>
  <Override ContentType="application/vnd.openxmlformats-officedocument.presentationml.slideMaster+xml" PartName="/ppt/slideMasters/slideMaster7.xml"/>
  <Override ContentType="application/vnd.openxmlformats-officedocument.presentationml.slide+xml" PartName="/ppt/slides/slide7.xml"/>
  <Override ContentType="application/vnd.openxmlformats-officedocument.presentationml.slideMaster+xml" PartName="/ppt/slideMasters/slideMaster8.xml"/>
  <Override ContentType="application/vnd.openxmlformats-officedocument.presentationml.slide+xml" PartName="/ppt/slides/slide8.xml"/>
  <Override ContentType="application/vnd.openxmlformats-officedocument.presentationml.slideMaster+xml" PartName="/ppt/slideMasters/slideMaster9.xml"/>
  <Override ContentType="application/vnd.openxmlformats-officedocument.presentationml.slide+xml" PartName="/ppt/slides/slide9.xml"/>
  <Override ContentType="application/vnd.openxmlformats-officedocument.presentationml.slideMaster+xml" PartName="/ppt/slideMasters/slideMaster10.xml"/>
  <Override ContentType="application/vnd.openxmlformats-officedocument.presentationml.slide+xml" PartName="/ppt/slides/slide10.xml"/>
  <Override ContentType="application/vnd.openxmlformats-officedocument.presentationml.slideMaster+xml" PartName="/ppt/slideMasters/slideMaster11.xml"/>
  <Override ContentType="application/vnd.openxmlformats-officedocument.presentationml.slide+xml" PartName="/ppt/slides/slide11.xml"/>
  <Override ContentType="application/vnd.openxmlformats-officedocument.presentationml.slideMaster+xml" PartName="/ppt/slideMasters/slideMaster12.xml"/>
  <Override ContentType="application/vnd.openxmlformats-officedocument.presentationml.slide+xml" PartName="/ppt/slides/slide12.xml"/>
  <Override ContentType="application/vnd.openxmlformats-officedocument.presentationml.slideMaster+xml" PartName="/ppt/slideMasters/slideMaster13.xml"/>
  <Override ContentType="application/vnd.openxmlformats-officedocument.presentationml.slide+xml" PartName="/ppt/slides/slide13.xml"/>
  <Override ContentType="application/vnd.openxmlformats-officedocument.presentationml.slideMaster+xml" PartName="/ppt/slideMasters/slideMaster14.xml"/>
  <Override ContentType="application/vnd.openxmlformats-officedocument.presentationml.slide+xml" PartName="/ppt/slides/slide14.xml"/>
  <Override ContentType="application/vnd.openxmlformats-officedocument.presentationml.slideMaster+xml" PartName="/ppt/slideMasters/slideMaster15.xml"/>
  <Override ContentType="application/vnd.openxmlformats-officedocument.presentationml.slide+xml" PartName="/ppt/slides/slide15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
		<Relationship Id="rId1" Target="docProps/app.xml" Type="http://schemas.openxmlformats.org/officeDocument/2006/relationships/extended-properties"/>
		<Relationship Id="rId2" Target="docProps/core.xml" Type="http://schemas.openxmlformats.org/package/2006/relationships/metadata/core-properties"/>
		<Relationship Id="rId3" Target="ppt/presentation.xml" Type="http://schemas.openxmlformats.org/officeDocument/2006/relationships/officeDocument"/>
		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 ?><Relationships xmlns="http://schemas.openxmlformats.org/package/2006/relationships"><Relationship Id="rId1" Target="../media/image-10-1.png" Type="http://schemas.openxmlformats.org/officeDocument/2006/relationships/image"/><Relationship Id="rId2" Target="../media/image-10-2.jpeg" Type="http://schemas.openxmlformats.org/officeDocument/2006/relationships/image"/><Relationship Id="rId3" Target="../media/image-10-3.jpeg" Type="http://schemas.openxmlformats.org/officeDocument/2006/relationships/image"/><Relationship Id="rId4" Target="../media/image-10-4.jpeg" Type="http://schemas.openxmlformats.org/officeDocument/2006/relationships/image"/><Relationship Id="rId5" Target="../slideLayouts/slideLayout1.xml" Type="http://schemas.openxmlformats.org/officeDocument/2006/relationships/slideLayout"/><Relationship Id="rId6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 ?><Relationships xmlns="http://schemas.openxmlformats.org/package/2006/relationships"><Relationship Id="rId1" Target="../media/image-14-1.png" Type="http://schemas.openxmlformats.org/officeDocument/2006/relationships/image"/><Relationship Id="rId2" Target="../media/image-14-2.jpeg" Type="http://schemas.openxmlformats.org/officeDocument/2006/relationships/image"/><Relationship Id="rId3" Target="../media/image-14-3.jpeg" Type="http://schemas.openxmlformats.org/officeDocument/2006/relationships/image"/><Relationship Id="rId4" Target="../media/image-14-4.jpeg" Type="http://schemas.openxmlformats.org/officeDocument/2006/relationships/image"/><Relationship Id="rId5" Target="../media/image-14-5.jpeg" Type="http://schemas.openxmlformats.org/officeDocument/2006/relationships/image"/><Relationship Id="rId6" Target="../slideLayouts/slideLayout1.xml" Type="http://schemas.openxmlformats.org/officeDocument/2006/relationships/slideLayout"/><Relationship Id="rId7" Target="../notesSlides/notesSlide14.xml" Type="http://schemas.openxmlformats.org/officeDocument/2006/relationships/notesSlide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 ?><Relationships xmlns="http://schemas.openxmlformats.org/package/2006/relationships"><Relationship Id="rId1" Target="../media/image-2-1.png" Type="http://schemas.openxmlformats.org/officeDocument/2006/relationships/image"/><Relationship Id="rId2" Target="../media/image-2-2.jpeg" Type="http://schemas.openxmlformats.org/officeDocument/2006/relationships/image"/><Relationship Id="rId3" Target="../slideLayouts/slideLayout1.xml" Type="http://schemas.openxmlformats.org/officeDocument/2006/relationships/slideLayout"/><Relationship Id="rId4" Target="../notesSlides/notesSlide2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 ?><Relationships xmlns="http://schemas.openxmlformats.org/package/2006/relationships"><Relationship Id="rId1" Target="../media/image-4-1.jpeg" Type="http://schemas.openxmlformats.org/officeDocument/2006/relationships/image"/><Relationship Id="rId2" Target="../media/image-4-2.png" Type="http://schemas.openxmlformats.org/officeDocument/2006/relationships/image"/><Relationship Id="rId3" Target="../media/image-4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4.xml" Type="http://schemas.openxmlformats.org/officeDocument/2006/relationships/notesSlide"/></Relationships>
</file>

<file path=ppt/slides/_rels/slide5.xml.rels><?xml version="1.0" encoding="UTF-8" standalone="yes" ?><Relationships xmlns="http://schemas.openxmlformats.org/package/2006/relationships"><Relationship Id="rId1" Target="../media/image-5-1.jpeg" Type="http://schemas.openxmlformats.org/officeDocument/2006/relationships/image"/><Relationship Id="rId2" Target="../media/image-5-2.png" Type="http://schemas.openxmlformats.org/officeDocument/2006/relationships/image"/><Relationship Id="rId3" Target="../media/image-5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5.xml" Type="http://schemas.openxmlformats.org/officeDocument/2006/relationships/notesSlide"/></Relationships>
</file>

<file path=ppt/slides/_rels/slide6.xml.rels><?xml version="1.0" encoding="UTF-8" standalone="yes" ?><Relationships xmlns="http://schemas.openxmlformats.org/package/2006/relationships"><Relationship Id="rId1" Target="../media/image-6-1.jpeg" Type="http://schemas.openxmlformats.org/officeDocument/2006/relationships/image"/><Relationship Id="rId2" Target="../media/image-6-2.png" Type="http://schemas.openxmlformats.org/officeDocument/2006/relationships/image"/><Relationship Id="rId3" Target="../media/image-6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6.xml" Type="http://schemas.openxmlformats.org/officeDocument/2006/relationships/notesSlide"/></Relationships>
</file>

<file path=ppt/slides/_rels/slide7.xml.rels><?xml version="1.0" encoding="UTF-8" standalone="yes" ?><Relationships xmlns="http://schemas.openxmlformats.org/package/2006/relationships"><Relationship Id="rId1" Target="../media/image-7-1.jpeg" Type="http://schemas.openxmlformats.org/officeDocument/2006/relationships/image"/><Relationship Id="rId2" Target="../media/image-7-2.png" Type="http://schemas.openxmlformats.org/officeDocument/2006/relationships/image"/><Relationship Id="rId3" Target="../media/image-7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7.xml" Type="http://schemas.openxmlformats.org/officeDocument/2006/relationships/notesSlide"/></Relationships>
</file>

<file path=ppt/slides/_rels/slide8.xml.rels><?xml version="1.0" encoding="UTF-8" standalone="yes" ?><Relationships xmlns="http://schemas.openxmlformats.org/package/2006/relationships"><Relationship Id="rId1" Target="../media/image-8-1.jpeg" Type="http://schemas.openxmlformats.org/officeDocument/2006/relationships/image"/><Relationship Id="rId2" Target="../media/image-8-2.png" Type="http://schemas.openxmlformats.org/officeDocument/2006/relationships/image"/><Relationship Id="rId3" Target="../media/image-8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8.xml" Type="http://schemas.openxmlformats.org/officeDocument/2006/relationships/notesSlide"/></Relationships>
</file>

<file path=ppt/slides/_rels/slide9.xml.rels><?xml version="1.0" encoding="UTF-8" standalone="yes" ?><Relationships xmlns="http://schemas.openxmlformats.org/package/2006/relationships"><Relationship Id="rId1" Target="../media/image-9-1.jpeg" Type="http://schemas.openxmlformats.org/officeDocument/2006/relationships/image"/><Relationship Id="rId2" Target="../media/image-9-2.png" Type="http://schemas.openxmlformats.org/officeDocument/2006/relationships/image"/><Relationship Id="rId3" Target="../media/image-9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06525" y="721050"/>
            <a:ext cx="7251600" cy="372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Понятие и составляющие культуры человека
</a:t>
            </a:r>
            <a:pPr algn="l" indent="0" marL="0">
              <a:lnSpc>
                <a:spcPct val="100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Преподаватель АПП ЮФУ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Соловьёва А.Ю.
</a:t>
            </a:r>
            <a:endParaRPr lang="en-US" sz="3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34676"/>
            <a:ext cx="3043800" cy="189048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34676"/>
            <a:ext cx="3043800" cy="189048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8475" y="1358251"/>
            <a:ext cx="3043800" cy="1890485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7" name="Text 1"/>
          <p:cNvSpPr txBox="1"/>
          <p:nvPr/>
        </p:nvSpPr>
        <p:spPr>
          <a:xfrm>
            <a:off x="164698" y="151722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семьи в формировании культурных ценностей
</a:t>
            </a:r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Семья является первым источником культурного воспитания ребёнка. Здесь закладываются базовые нормы и традиции, которые впоследствии влияют на восприятие музыки, литературы и искусства. Семейные обычаи помогают приобщать молодое поколение к культурным ценностям.
</a:t>
            </a:r>
            <a:endParaRPr lang="en-US" sz="1300" dirty="0"/>
          </a:p>
        </p:txBody>
      </p:sp>
      <p:sp>
        <p:nvSpPr>
          <p:cNvPr id="8" name="Text 2"/>
          <p:cNvSpPr txBox="1"/>
          <p:nvPr/>
        </p:nvSpPr>
        <p:spPr>
          <a:xfrm>
            <a:off x="6260698" y="151722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Симбиоз семейных и общественных влияний
</a:t>
            </a:r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Воспитание культуры человека происходит через гармоничное сочетание семейных традиций и общественных норм. Этот союз помогает формировать целостное мировоззрение, повышая интерес к литературе, музыке и искусству в целом.
</a:t>
            </a:r>
            <a:endParaRPr lang="en-US" sz="1300" dirty="0"/>
          </a:p>
        </p:txBody>
      </p:sp>
      <p:sp>
        <p:nvSpPr>
          <p:cNvPr id="9" name="Text 3"/>
          <p:cNvSpPr txBox="1"/>
          <p:nvPr/>
        </p:nvSpPr>
        <p:spPr>
          <a:xfrm>
            <a:off x="3184123" y="337887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8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Общество как фактор расширения культурного кругозора
</a:t>
            </a:r>
            <a:pPr algn="l" indent="0" marL="0">
              <a:lnSpc>
                <a:spcPct val="90000"/>
              </a:lnSpc>
              <a:buNone/>
            </a:pPr>
            <a:r>
              <a:rPr lang="en-US" sz="128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98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Взаимодействие с обществом способствует развитию понимания различных культурных направлений, таких как живопись и архитектура. Общественные институты, школы и культурные мероприятия создают условия для гармоничного становления личности в культурном плане.
</a:t>
            </a:r>
            <a:endParaRPr lang="en-US" sz="1280" dirty="0"/>
          </a:p>
        </p:txBody>
      </p:sp>
      <p:sp>
        <p:nvSpPr>
          <p:cNvPr id="10" name="Text 4"/>
          <p:cNvSpPr txBox="1"/>
          <p:nvPr/>
        </p:nvSpPr>
        <p:spPr>
          <a:xfrm>
            <a:off x="543450" y="563725"/>
            <a:ext cx="8057100" cy="38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124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семьи и общества на культурное воспитание
</a:t>
            </a:r>
            <a:endParaRPr lang="en-US" sz="2124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0775" y="864839"/>
            <a:ext cx="4894200" cy="297272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58750" y="669450"/>
            <a:ext cx="3571200" cy="362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Сравнительная характеристика видов искусства
</a:t>
            </a:r>
            <a:pPr algn="l"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Таблица демонстрирует особенности музыкального, живописного, литературного и архитектурного искусства, выделяя их выразительные средства и примеры.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Искусство создает комплексное культурное пространство, объединяя эмоциональные и исторические аспекты.
</a:t>
            </a:r>
            <a:endParaRPr lang="en-US" sz="1800" dirty="0"/>
          </a:p>
        </p:txBody>
      </p:sp>
      <p:sp>
        <p:nvSpPr>
          <p:cNvPr id="5" name="Text 1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6" name="Text 2"/>
          <p:cNvSpPr txBox="1"/>
          <p:nvPr/>
        </p:nvSpPr>
        <p:spPr>
          <a:xfrm>
            <a:off x="5915400" y="4290700"/>
            <a:ext cx="30000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8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Учебники по истории и культуре
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25" y="1830853"/>
            <a:ext cx="355500" cy="355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713" y="1841136"/>
            <a:ext cx="376800" cy="334933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474" y="3539468"/>
            <a:ext cx="376800" cy="30144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697950" y="692900"/>
            <a:ext cx="7748100" cy="672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культуры на формирование личности
</a:t>
            </a:r>
            <a:endParaRPr lang="en-US" sz="2500" dirty="0"/>
          </a:p>
        </p:txBody>
      </p:sp>
      <p:sp>
        <p:nvSpPr>
          <p:cNvPr id="7" name="Text 1"/>
          <p:cNvSpPr txBox="1"/>
          <p:nvPr/>
        </p:nvSpPr>
        <p:spPr>
          <a:xfrm>
            <a:off x="1094925" y="1830750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эстетики и творчества
</a:t>
            </a:r>
            <a:endParaRPr lang="en-US" sz="1400" dirty="0"/>
          </a:p>
        </p:txBody>
      </p:sp>
      <p:sp>
        <p:nvSpPr>
          <p:cNvPr id="8" name="Text 2"/>
          <p:cNvSpPr txBox="1"/>
          <p:nvPr/>
        </p:nvSpPr>
        <p:spPr>
          <a:xfrm>
            <a:off x="580700" y="2364500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Культура обогащает внутренний мир человека, формируя эстетические ощущения и развивая творческие способности через знакомство с различными видами искусства.
</a:t>
            </a:r>
            <a:endParaRPr lang="en-US" sz="1200" dirty="0"/>
          </a:p>
        </p:txBody>
      </p:sp>
      <p:sp>
        <p:nvSpPr>
          <p:cNvPr id="9" name="Text 3"/>
          <p:cNvSpPr txBox="1"/>
          <p:nvPr/>
        </p:nvSpPr>
        <p:spPr>
          <a:xfrm>
            <a:off x="5425150" y="1830750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Многомерное восприятие мира
</a:t>
            </a:r>
            <a:endParaRPr lang="en-US" sz="1400" dirty="0"/>
          </a:p>
        </p:txBody>
      </p:sp>
      <p:sp>
        <p:nvSpPr>
          <p:cNvPr id="10" name="Text 4"/>
          <p:cNvSpPr txBox="1"/>
          <p:nvPr/>
        </p:nvSpPr>
        <p:spPr>
          <a:xfrm>
            <a:off x="4910925" y="2364500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Интеграция различных видов искусств способствует формированию глубинного и многомерного понимания окружающего мира и разнообразных культурных явлений.
</a:t>
            </a:r>
            <a:endParaRPr lang="en-US" sz="1200" dirty="0"/>
          </a:p>
        </p:txBody>
      </p:sp>
      <p:sp>
        <p:nvSpPr>
          <p:cNvPr id="11" name="Text 5"/>
          <p:cNvSpPr txBox="1"/>
          <p:nvPr/>
        </p:nvSpPr>
        <p:spPr>
          <a:xfrm>
            <a:off x="1094925" y="3512325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Моральные ориентиры и гражданская позиция
</a:t>
            </a:r>
            <a:endParaRPr lang="en-US" sz="1400" dirty="0"/>
          </a:p>
        </p:txBody>
      </p:sp>
      <p:sp>
        <p:nvSpPr>
          <p:cNvPr id="12" name="Text 6"/>
          <p:cNvSpPr txBox="1"/>
          <p:nvPr/>
        </p:nvSpPr>
        <p:spPr>
          <a:xfrm>
            <a:off x="580700" y="4049400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Культурное воспитание поддерживает формирование моральных ценностей и стимулирует активную гражданскую позицию, усиливая социальную ответственность личности.
</a:t>
            </a:r>
            <a:endParaRPr lang="en-US" sz="1200" dirty="0"/>
          </a:p>
        </p:txBody>
      </p:sp>
      <p:sp>
        <p:nvSpPr>
          <p:cNvPr id="13" name="Text 7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1115" y="517000"/>
            <a:ext cx="4893520" cy="36213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5" name="Text 1"/>
          <p:cNvSpPr txBox="1"/>
          <p:nvPr/>
        </p:nvSpPr>
        <p:spPr>
          <a:xfrm>
            <a:off x="4100775" y="4274962"/>
            <a:ext cx="48147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8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Росстат, 2023
</a:t>
            </a:r>
            <a:endParaRPr lang="en-US" sz="800" dirty="0"/>
          </a:p>
        </p:txBody>
      </p:sp>
      <p:sp>
        <p:nvSpPr>
          <p:cNvPr id="6" name="Text 2"/>
          <p:cNvSpPr txBox="1"/>
          <p:nvPr/>
        </p:nvSpPr>
        <p:spPr>
          <a:xfrm>
            <a:off x="158750" y="517050"/>
            <a:ext cx="3571200" cy="362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Популярность различных видов искусства в России (2023)
</a:t>
            </a:r>
            <a:pPr algn="l"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 отражают не только интерес, но и участие населения в культурных событиях с акцентом на живое восприятие музыки и литературы.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Музыка и литература занимают лидирующие позиции, что подчеркивает их важность в повседневной жизни россиян.
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51904"/>
            <a:ext cx="2313900" cy="1891342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495" y="3251904"/>
            <a:ext cx="2313900" cy="1891342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010" y="1355648"/>
            <a:ext cx="2313900" cy="1891342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3515" y="1355648"/>
            <a:ext cx="2313900" cy="1891342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8" name="Text 1"/>
          <p:cNvSpPr txBox="1"/>
          <p:nvPr/>
        </p:nvSpPr>
        <p:spPr>
          <a:xfrm>
            <a:off x="2503165" y="3383497"/>
            <a:ext cx="18891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Глобализация и культурное разнообразие
</a:t>
            </a:r>
            <a:pPr algn="l" indent="0" marL="0">
              <a:lnSpc>
                <a:spcPct val="90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88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Глобализация усиливает взаимное влияние различных культур, одновременно поддерживая сохранение локальных традиций и уникальных идентичностей. Это взаимодействие способствует развитию культуры человека как многогранного и динамичного явления.
</a:t>
            </a:r>
            <a:endParaRPr lang="en-US" sz="1150" dirty="0"/>
          </a:p>
        </p:txBody>
      </p:sp>
      <p:sp>
        <p:nvSpPr>
          <p:cNvPr id="9" name="Text 2"/>
          <p:cNvSpPr txBox="1"/>
          <p:nvPr/>
        </p:nvSpPr>
        <p:spPr>
          <a:xfrm>
            <a:off x="7082660" y="3383497"/>
            <a:ext cx="18891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16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Экология и социальная ответственность в искусстве
</a:t>
            </a:r>
            <a:pPr algn="l" indent="0" marL="0">
              <a:lnSpc>
                <a:spcPct val="90000"/>
              </a:lnSpc>
              <a:buNone/>
            </a:pPr>
            <a:r>
              <a:rPr lang="en-US" sz="116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89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творцы уделяют особое внимание экологическим вопросам и инклюзивности. Эти темы отражают растущую социальную ответственность художников и общества, что проявляется в многообразии форм и смыслов современного искусства.
</a:t>
            </a:r>
            <a:endParaRPr lang="en-US" sz="1165" dirty="0"/>
          </a:p>
        </p:txBody>
      </p:sp>
      <p:sp>
        <p:nvSpPr>
          <p:cNvPr id="10" name="Text 3"/>
          <p:cNvSpPr txBox="1"/>
          <p:nvPr/>
        </p:nvSpPr>
        <p:spPr>
          <a:xfrm>
            <a:off x="4744194" y="1517221"/>
            <a:ext cx="18891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19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Инновации через смешение жанров
</a:t>
            </a:r>
            <a:pPr algn="l" indent="0" marL="0">
              <a:lnSpc>
                <a:spcPct val="90000"/>
              </a:lnSpc>
              <a:buNone/>
            </a:pPr>
            <a:r>
              <a:rPr lang="en-US" sz="119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91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Современное искусство активно использует смешение жанров и стилей, что приводит к появлению новых художественных направлений. Эти гибридные формы отражают сложность и многообразие современного мировоззрения, открывая новые возможности для творческого выражения.
</a:t>
            </a:r>
            <a:endParaRPr lang="en-US" sz="1190" dirty="0"/>
          </a:p>
        </p:txBody>
      </p:sp>
      <p:sp>
        <p:nvSpPr>
          <p:cNvPr id="11" name="Text 4"/>
          <p:cNvSpPr txBox="1"/>
          <p:nvPr/>
        </p:nvSpPr>
        <p:spPr>
          <a:xfrm>
            <a:off x="164699" y="1517221"/>
            <a:ext cx="18891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11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Цифровая трансформация искусства
</a:t>
            </a:r>
            <a:pPr algn="l" indent="0" marL="0">
              <a:lnSpc>
                <a:spcPct val="90000"/>
              </a:lnSpc>
              <a:buNone/>
            </a:pPr>
            <a:r>
              <a:rPr lang="en-US" sz="111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85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Цифровые технологии коренным образом меняют процесс создания и восприятия искусства. Они расширяют аудиторию, предоставляя доступ к произведениям по всему миру, и способствуют развитию новых форм межкультурного диалога, объединяющих различные народы и традиции.
</a:t>
            </a:r>
            <a:endParaRPr lang="en-US" sz="1112" dirty="0"/>
          </a:p>
        </p:txBody>
      </p:sp>
      <p:sp>
        <p:nvSpPr>
          <p:cNvPr id="12" name="Text 5"/>
          <p:cNvSpPr txBox="1"/>
          <p:nvPr/>
        </p:nvSpPr>
        <p:spPr>
          <a:xfrm>
            <a:off x="543450" y="563725"/>
            <a:ext cx="8057100" cy="38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93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тенденции в культуре человека
</a:t>
            </a:r>
            <a:endParaRPr lang="en-US" sz="2493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94375" y="722175"/>
            <a:ext cx="7874100" cy="374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Культура как фундамент развития и единства
</a:t>
            </a:r>
            <a:pPr algn="l" indent="0" marL="0">
              <a:lnSpc>
                <a:spcPct val="100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Культура объединяет традиции, искусство и образование, способствуя личностному развитию и укреплению общества. Интеграция культурных элементов обеспечивает гармоничное будущее в глобальном мире.
</a:t>
            </a:r>
            <a:endParaRPr lang="en-US"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" y="0"/>
            <a:ext cx="3795578" cy="51411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383150" y="596425"/>
            <a:ext cx="4202100" cy="3729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Истоки развития культуры человека
</a:t>
            </a:r>
            <a:pPr algn="l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Культура зародилась в глубокой древности, отражая эволюцию общества и его мыслительных процессов. Религия, язык и искусство играли ключевую роль в передаче традиций и формировании новых эстетических норм.
</a:t>
            </a:r>
            <a:endParaRPr lang="en-US" sz="2500" dirty="0"/>
          </a:p>
        </p:txBody>
      </p:sp>
      <p:sp>
        <p:nvSpPr>
          <p:cNvPr id="5" name="Text 1"/>
          <p:cNvSpPr txBox="1"/>
          <p:nvPr/>
        </p:nvSpPr>
        <p:spPr>
          <a:xfrm>
            <a:off x="855339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25" y="1830853"/>
            <a:ext cx="355500" cy="355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6363" y="1830853"/>
            <a:ext cx="355500" cy="3555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43" y="3512438"/>
            <a:ext cx="311063" cy="3555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6361" y="3512438"/>
            <a:ext cx="355500" cy="355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697950" y="692900"/>
            <a:ext cx="7748100" cy="672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компоненты культуры человека
</a:t>
            </a:r>
            <a:endParaRPr lang="en-US" sz="2500" dirty="0"/>
          </a:p>
        </p:txBody>
      </p:sp>
      <p:sp>
        <p:nvSpPr>
          <p:cNvPr id="8" name="Text 1"/>
          <p:cNvSpPr txBox="1"/>
          <p:nvPr/>
        </p:nvSpPr>
        <p:spPr>
          <a:xfrm>
            <a:off x="1094925" y="1830750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Музыка
</a:t>
            </a:r>
            <a:endParaRPr lang="en-US" sz="1400" dirty="0"/>
          </a:p>
        </p:txBody>
      </p:sp>
      <p:sp>
        <p:nvSpPr>
          <p:cNvPr id="9" name="Text 2"/>
          <p:cNvSpPr txBox="1"/>
          <p:nvPr/>
        </p:nvSpPr>
        <p:spPr>
          <a:xfrm>
            <a:off x="580700" y="2364500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Музыка отражает эмоциональные и общественные аспекты культуры, выражая традиции и новаторство в звучании и ритмах различных народов.
</a:t>
            </a:r>
            <a:endParaRPr lang="en-US" sz="1200" dirty="0"/>
          </a:p>
        </p:txBody>
      </p:sp>
      <p:sp>
        <p:nvSpPr>
          <p:cNvPr id="10" name="Text 3"/>
          <p:cNvSpPr txBox="1"/>
          <p:nvPr/>
        </p:nvSpPr>
        <p:spPr>
          <a:xfrm>
            <a:off x="5425150" y="1830750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Живопись
</a:t>
            </a:r>
            <a:endParaRPr lang="en-US" sz="1400" dirty="0"/>
          </a:p>
        </p:txBody>
      </p:sp>
      <p:sp>
        <p:nvSpPr>
          <p:cNvPr id="11" name="Text 4"/>
          <p:cNvSpPr txBox="1"/>
          <p:nvPr/>
        </p:nvSpPr>
        <p:spPr>
          <a:xfrm>
            <a:off x="4910925" y="2364500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Живопись визуализирует культурные ценности и исторические события через формы, цвета и сюжеты, передавая идеи и чувства через художественные образы.
</a:t>
            </a:r>
            <a:endParaRPr lang="en-US" sz="1200" dirty="0"/>
          </a:p>
        </p:txBody>
      </p:sp>
      <p:sp>
        <p:nvSpPr>
          <p:cNvPr id="12" name="Text 5"/>
          <p:cNvSpPr txBox="1"/>
          <p:nvPr/>
        </p:nvSpPr>
        <p:spPr>
          <a:xfrm>
            <a:off x="1094925" y="3512325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Литература
</a:t>
            </a:r>
            <a:endParaRPr lang="en-US" sz="1400" dirty="0"/>
          </a:p>
        </p:txBody>
      </p:sp>
      <p:sp>
        <p:nvSpPr>
          <p:cNvPr id="13" name="Text 6"/>
          <p:cNvSpPr txBox="1"/>
          <p:nvPr/>
        </p:nvSpPr>
        <p:spPr>
          <a:xfrm>
            <a:off x="580700" y="4049400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Литература формирует культурное сознание, сохраняя устные и письменные традиции, развивая мышление и представляя богатство языка и повествования.
</a:t>
            </a:r>
            <a:endParaRPr lang="en-US" sz="1200" dirty="0"/>
          </a:p>
        </p:txBody>
      </p:sp>
      <p:sp>
        <p:nvSpPr>
          <p:cNvPr id="14" name="Text 7"/>
          <p:cNvSpPr txBox="1"/>
          <p:nvPr/>
        </p:nvSpPr>
        <p:spPr>
          <a:xfrm>
            <a:off x="5425150" y="3512325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Архитектура
</a:t>
            </a:r>
            <a:endParaRPr lang="en-US" sz="1400" dirty="0"/>
          </a:p>
        </p:txBody>
      </p:sp>
      <p:sp>
        <p:nvSpPr>
          <p:cNvPr id="15" name="Text 8"/>
          <p:cNvSpPr txBox="1"/>
          <p:nvPr/>
        </p:nvSpPr>
        <p:spPr>
          <a:xfrm>
            <a:off x="4910925" y="4049425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Архитектура воплощает социальные и культурные потребности общества, влияя на среду обитания и отражая технологический прогресс и эстетические предпочтения.
</a:t>
            </a:r>
            <a:endParaRPr lang="en-US" sz="1200" dirty="0"/>
          </a:p>
        </p:txBody>
      </p:sp>
      <p:sp>
        <p:nvSpPr>
          <p:cNvPr id="16" name="Text 9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0" y="1200"/>
            <a:ext cx="4644060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870100" y="692876"/>
            <a:ext cx="4099800" cy="361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музыки в культуре общества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Музыка выступает важным элементом культурного наследия, отражая духовные ценности, традиции и эмоциональные состояния общества в разные исторические периоды.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Она способствует формированию идентичности народа, объединяет людей и оказывает влияние на развитие социальных и культурных процессов внутри сообщества.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26542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0" y="1200"/>
            <a:ext cx="4644060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870100" y="692876"/>
            <a:ext cx="4099800" cy="361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Живопись как элемент культуры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Живопись отражает исторические события, традиции и мировоззрение общества через визуальные образы, позволяя передавать ценности и эмоции из поколения в поколение.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Она формирует культурную идентичность, вдохновляет на творчество и служит важным средством коммуникации между разными народами и эпохами, обогащая культурное наследие человечества.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26542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0" y="1200"/>
            <a:ext cx="4644060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870100" y="692876"/>
            <a:ext cx="4099800" cy="361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Литература как элемент культуры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Литература отражает исторический опыт, традиции и ценности общества, способствуя формированию коллективной памяти и самосознания через художественные произведения разных эпох.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Она служит средством передачи культурного наследия и идеи, формируя языковую и ментальную идентичность, а также стимулирует развитие критического мышления и эмоционального восприятия мира.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26542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0" y="1200"/>
            <a:ext cx="4644060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870100" y="692876"/>
            <a:ext cx="4099800" cy="361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Архитектура как элемент культуры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Архитектура отражает ценности, традиции и технологии общества, создавая уникальные пространственные решения, которые формируют культурную идентичность региона и эпохи.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Здания и городские пространства служат носителями культурных символов и исторических событий, оказывая влияние на стиль жизни и восприятие среды людьми на протяжении веков.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26542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0" y="1200"/>
            <a:ext cx="4644060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870100" y="692876"/>
            <a:ext cx="4099800" cy="361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Одежда как элемент культуры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Одежда отражает исторические традиции, социальный статус и национальную идентичность, выступая визуальным кодом, рассказывающим о культурных особенностях общества.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Через фасоны, материалы и украшения одежда передаёт ценности, символы и обычаи, формируя не только внешний образ, но и культурное самосознание человека.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26542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0" y="1200"/>
            <a:ext cx="4644060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870100" y="692876"/>
            <a:ext cx="4099800" cy="361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Предметы быта как элемент культуры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Бытовые предметы отражают традиции и образ жизни народа, демонстрируя ценности и технологии, используемые в разные исторические периоды и регионы. Они служат носителями культурной памяти.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Изучение посуды, мебели и инструментов помогает понять социальные нормы и экономические условия общества, а также выявить особенности местного ремесла и художественного мастерства.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26542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2026-03-02T11:50:25Z</dcterms:created>
  <dcterms:modified xsi:type="dcterms:W3CDTF">2026-03-02T11:50:25Z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771391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S10.9.5</vt:lpwstr>
  </property>
</Properties>
</file>