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Override2.xml" ContentType="application/vnd.openxmlformats-officedocument.themeOverrid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16"/>
  </p:notesMasterIdLst>
  <p:sldIdLst>
    <p:sldId id="287" r:id="rId4"/>
    <p:sldId id="268" r:id="rId5"/>
    <p:sldId id="274" r:id="rId6"/>
    <p:sldId id="277" r:id="rId7"/>
    <p:sldId id="279" r:id="rId8"/>
    <p:sldId id="280" r:id="rId9"/>
    <p:sldId id="278" r:id="rId10"/>
    <p:sldId id="281" r:id="rId11"/>
    <p:sldId id="282" r:id="rId12"/>
    <p:sldId id="270" r:id="rId13"/>
    <p:sldId id="286" r:id="rId14"/>
    <p:sldId id="263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441C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77" y="3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68CA25-7914-4B3D-9867-5289E82B75BE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1ED80C-500D-4C8D-B786-97CDB2624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172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BDC4F-8708-46E9-B856-2AFE3EC20CF7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F1669-3B4A-4ED3-A6A6-81FB7D23A3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521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BDC4F-8708-46E9-B856-2AFE3EC20CF7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F1669-3B4A-4ED3-A6A6-81FB7D23A3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749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BDC4F-8708-46E9-B856-2AFE3EC20CF7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F1669-3B4A-4ED3-A6A6-81FB7D23A3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4435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381000" y="0"/>
            <a:ext cx="609600" cy="51435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76234" y="0"/>
            <a:ext cx="104775" cy="51435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90609" y="0"/>
            <a:ext cx="182563" cy="51435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141422" y="0"/>
            <a:ext cx="230187" cy="51435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06363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914400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54075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727200" y="0"/>
            <a:ext cx="0" cy="51435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0668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9113838" y="0"/>
            <a:ext cx="0" cy="51435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219200" y="0"/>
            <a:ext cx="76200" cy="51435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Овал 16"/>
          <p:cNvSpPr/>
          <p:nvPr/>
        </p:nvSpPr>
        <p:spPr bwMode="auto">
          <a:xfrm>
            <a:off x="609600" y="2571750"/>
            <a:ext cx="1295400" cy="97155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Овал 17"/>
          <p:cNvSpPr/>
          <p:nvPr/>
        </p:nvSpPr>
        <p:spPr bwMode="auto">
          <a:xfrm>
            <a:off x="1309688" y="3650460"/>
            <a:ext cx="641350" cy="481013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Овал 18"/>
          <p:cNvSpPr/>
          <p:nvPr/>
        </p:nvSpPr>
        <p:spPr bwMode="auto">
          <a:xfrm>
            <a:off x="1090613" y="4125516"/>
            <a:ext cx="138112" cy="102394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Овал 19"/>
          <p:cNvSpPr/>
          <p:nvPr/>
        </p:nvSpPr>
        <p:spPr bwMode="auto">
          <a:xfrm>
            <a:off x="1663700" y="4341023"/>
            <a:ext cx="274638" cy="205979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1905009" y="3371850"/>
            <a:ext cx="365125" cy="27384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2343151"/>
            <a:ext cx="6172200" cy="1420772"/>
          </a:xfrm>
        </p:spPr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3752492"/>
            <a:ext cx="6172200" cy="10287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2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8050213" y="833438"/>
            <a:ext cx="17145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325920"/>
              </a:solidFill>
            </a:endParaRPr>
          </a:p>
        </p:txBody>
      </p:sp>
      <p:sp>
        <p:nvSpPr>
          <p:cNvPr id="23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534276" y="3088089"/>
            <a:ext cx="27432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325920"/>
              </a:solidFill>
            </a:endParaRPr>
          </a:p>
        </p:txBody>
      </p:sp>
      <p:sp>
        <p:nvSpPr>
          <p:cNvPr id="24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3696891"/>
            <a:ext cx="609600" cy="388144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220F-BF86-49DB-8418-B24748FD8F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2033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00150"/>
            <a:ext cx="7467600" cy="36553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325920"/>
              </a:solidFill>
            </a:endParaRPr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306F9DF-C58F-4D72-98AB-4B7EBC60F0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3259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884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381000" y="0"/>
            <a:ext cx="609600" cy="51435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76234" y="0"/>
            <a:ext cx="104775" cy="51435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90609" y="0"/>
            <a:ext cx="182563" cy="51435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141422" y="0"/>
            <a:ext cx="230187" cy="51435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06363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914400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54075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727200" y="0"/>
            <a:ext cx="0" cy="51435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0668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1219200" y="0"/>
            <a:ext cx="76200" cy="51435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Овал 13"/>
          <p:cNvSpPr/>
          <p:nvPr/>
        </p:nvSpPr>
        <p:spPr bwMode="auto">
          <a:xfrm>
            <a:off x="609600" y="2571750"/>
            <a:ext cx="1295400" cy="97155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Овал 14"/>
          <p:cNvSpPr/>
          <p:nvPr/>
        </p:nvSpPr>
        <p:spPr bwMode="auto">
          <a:xfrm>
            <a:off x="1323975" y="3650460"/>
            <a:ext cx="642938" cy="481013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Овал 15"/>
          <p:cNvSpPr/>
          <p:nvPr/>
        </p:nvSpPr>
        <p:spPr bwMode="auto">
          <a:xfrm>
            <a:off x="1090613" y="4125516"/>
            <a:ext cx="138112" cy="102394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Овал 16"/>
          <p:cNvSpPr/>
          <p:nvPr/>
        </p:nvSpPr>
        <p:spPr bwMode="auto">
          <a:xfrm>
            <a:off x="1663700" y="4343404"/>
            <a:ext cx="274638" cy="205979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Овал 17"/>
          <p:cNvSpPr/>
          <p:nvPr/>
        </p:nvSpPr>
        <p:spPr bwMode="auto">
          <a:xfrm>
            <a:off x="1879609" y="3359946"/>
            <a:ext cx="365125" cy="27384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9097963" y="0"/>
            <a:ext cx="0" cy="51435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171704"/>
            <a:ext cx="6172200" cy="1540193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3757613"/>
            <a:ext cx="6172200" cy="10287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8048625" y="829866"/>
            <a:ext cx="17145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534276" y="3085708"/>
            <a:ext cx="27432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3696891"/>
            <a:ext cx="609600" cy="388144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DE3B20-1472-4864-910D-640E744BB9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3243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00150"/>
            <a:ext cx="3657600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200150"/>
            <a:ext cx="3657600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325920"/>
              </a:solidFill>
            </a:endParaRPr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325920"/>
              </a:solidFill>
            </a:endParaRP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31352-55E7-4C29-B08F-7ACA74237F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4619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75438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1771650"/>
            <a:ext cx="3657600" cy="29146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1771650"/>
            <a:ext cx="3657600" cy="29146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177290"/>
            <a:ext cx="3657600" cy="49377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177290"/>
            <a:ext cx="3657600" cy="49377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325920"/>
              </a:solidFill>
            </a:endParaRPr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325920"/>
              </a:solidFill>
            </a:endParaRPr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477F9-79AA-4FC7-A150-FF0EDB6755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0850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325920"/>
              </a:solidFill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591BA12-08AE-4A82-AD1B-309D483062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3259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9031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32592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325920"/>
              </a:solidFill>
            </a:endParaRPr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527E95-5971-4B23-91E6-AA60A43C91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7395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87630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Прямая соединительная линия 5"/>
          <p:cNvSpPr>
            <a:spLocks noChangeShapeType="1"/>
          </p:cNvSpPr>
          <p:nvPr/>
        </p:nvSpPr>
        <p:spPr bwMode="auto">
          <a:xfrm>
            <a:off x="62484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192838" y="0"/>
            <a:ext cx="0" cy="51435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8991600" y="0"/>
            <a:ext cx="0" cy="51435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8839200" y="0"/>
            <a:ext cx="304800" cy="51435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154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8156584" y="4286251"/>
            <a:ext cx="549275" cy="411956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4160520" y="2343150"/>
            <a:ext cx="473202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05740"/>
            <a:ext cx="1527048" cy="373761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05740"/>
            <a:ext cx="5638800" cy="4745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Дата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325920"/>
              </a:solidFill>
            </a:endParaRPr>
          </a:p>
        </p:txBody>
      </p:sp>
      <p:sp>
        <p:nvSpPr>
          <p:cNvPr id="13" name="Номер слайда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05249AB-EC52-48EF-AFEF-F0B12B362B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3259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4212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BDC4F-8708-46E9-B856-2AFE3EC20CF7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F1669-3B4A-4ED3-A6A6-81FB7D23A3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0104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87630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156584" y="4286251"/>
            <a:ext cx="549275" cy="411956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89916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8839200" y="0"/>
            <a:ext cx="304800" cy="51435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154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62484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192838" y="0"/>
            <a:ext cx="0" cy="51435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4138803" y="2343150"/>
            <a:ext cx="473202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51435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198596"/>
            <a:ext cx="1524000" cy="3717036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325920"/>
              </a:solidFill>
            </a:endParaRPr>
          </a:p>
        </p:txBody>
      </p:sp>
      <p:sp>
        <p:nvSpPr>
          <p:cNvPr id="13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9F83217-5E5D-49B1-A75E-A9DF6A11D8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3259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7345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325920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325920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80D95F-CC43-4721-B575-221B4D7EDB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7814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1676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325920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325920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BBB7E-38FF-4179-9F64-79AE0DBB2A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4271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381000" y="0"/>
            <a:ext cx="609600" cy="51435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76228" y="0"/>
            <a:ext cx="104775" cy="51435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90603" y="0"/>
            <a:ext cx="182563" cy="51435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141416" y="0"/>
            <a:ext cx="230187" cy="51435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06363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914400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54075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727200" y="0"/>
            <a:ext cx="0" cy="51435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0668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9113838" y="0"/>
            <a:ext cx="0" cy="51435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219200" y="0"/>
            <a:ext cx="76200" cy="51435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Овал 16"/>
          <p:cNvSpPr/>
          <p:nvPr/>
        </p:nvSpPr>
        <p:spPr bwMode="auto">
          <a:xfrm>
            <a:off x="609600" y="2571750"/>
            <a:ext cx="1295400" cy="97155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Овал 17"/>
          <p:cNvSpPr/>
          <p:nvPr/>
        </p:nvSpPr>
        <p:spPr bwMode="auto">
          <a:xfrm>
            <a:off x="1309688" y="3650457"/>
            <a:ext cx="641350" cy="481013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Овал 18"/>
          <p:cNvSpPr/>
          <p:nvPr/>
        </p:nvSpPr>
        <p:spPr bwMode="auto">
          <a:xfrm>
            <a:off x="1090613" y="4125516"/>
            <a:ext cx="138112" cy="102394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Овал 19"/>
          <p:cNvSpPr/>
          <p:nvPr/>
        </p:nvSpPr>
        <p:spPr bwMode="auto">
          <a:xfrm>
            <a:off x="1663700" y="4341020"/>
            <a:ext cx="274638" cy="205979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1905003" y="3371850"/>
            <a:ext cx="365125" cy="27384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2343151"/>
            <a:ext cx="6172200" cy="1420772"/>
          </a:xfrm>
        </p:spPr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3752492"/>
            <a:ext cx="6172200" cy="10287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2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8050213" y="833438"/>
            <a:ext cx="17145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325920"/>
              </a:solidFill>
            </a:endParaRPr>
          </a:p>
        </p:txBody>
      </p:sp>
      <p:sp>
        <p:nvSpPr>
          <p:cNvPr id="23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534276" y="3088086"/>
            <a:ext cx="27432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325920"/>
              </a:solidFill>
            </a:endParaRPr>
          </a:p>
        </p:txBody>
      </p:sp>
      <p:sp>
        <p:nvSpPr>
          <p:cNvPr id="24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3696891"/>
            <a:ext cx="609600" cy="388144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220F-BF86-49DB-8418-B24748FD8F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6665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00150"/>
            <a:ext cx="7467600" cy="36553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325920"/>
              </a:solidFill>
            </a:endParaRPr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306F9DF-C58F-4D72-98AB-4B7EBC60F0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3259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2389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381000" y="0"/>
            <a:ext cx="609600" cy="51435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76228" y="0"/>
            <a:ext cx="104775" cy="51435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90603" y="0"/>
            <a:ext cx="182563" cy="51435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141416" y="0"/>
            <a:ext cx="230187" cy="51435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06363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914400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54075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727200" y="0"/>
            <a:ext cx="0" cy="51435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0668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1219200" y="0"/>
            <a:ext cx="76200" cy="51435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Овал 13"/>
          <p:cNvSpPr/>
          <p:nvPr/>
        </p:nvSpPr>
        <p:spPr bwMode="auto">
          <a:xfrm>
            <a:off x="609600" y="2571750"/>
            <a:ext cx="1295400" cy="97155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Овал 14"/>
          <p:cNvSpPr/>
          <p:nvPr/>
        </p:nvSpPr>
        <p:spPr bwMode="auto">
          <a:xfrm>
            <a:off x="1323975" y="3650457"/>
            <a:ext cx="642938" cy="481013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Овал 15"/>
          <p:cNvSpPr/>
          <p:nvPr/>
        </p:nvSpPr>
        <p:spPr bwMode="auto">
          <a:xfrm>
            <a:off x="1090613" y="4125516"/>
            <a:ext cx="138112" cy="102394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Овал 16"/>
          <p:cNvSpPr/>
          <p:nvPr/>
        </p:nvSpPr>
        <p:spPr bwMode="auto">
          <a:xfrm>
            <a:off x="1663700" y="4343401"/>
            <a:ext cx="274638" cy="205979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Овал 17"/>
          <p:cNvSpPr/>
          <p:nvPr/>
        </p:nvSpPr>
        <p:spPr bwMode="auto">
          <a:xfrm>
            <a:off x="1879603" y="3359945"/>
            <a:ext cx="365125" cy="27384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9097963" y="0"/>
            <a:ext cx="0" cy="51435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171701"/>
            <a:ext cx="6172200" cy="1540193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3757613"/>
            <a:ext cx="6172200" cy="10287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8048625" y="829866"/>
            <a:ext cx="17145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534276" y="3085705"/>
            <a:ext cx="27432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3696891"/>
            <a:ext cx="609600" cy="388144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DE3B20-1472-4864-910D-640E744BB9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0244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00150"/>
            <a:ext cx="3657600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200150"/>
            <a:ext cx="3657600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325920"/>
              </a:solidFill>
            </a:endParaRPr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325920"/>
              </a:solidFill>
            </a:endParaRP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31352-55E7-4C29-B08F-7ACA74237F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1078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75438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1771650"/>
            <a:ext cx="3657600" cy="29146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1771650"/>
            <a:ext cx="3657600" cy="29146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177290"/>
            <a:ext cx="3657600" cy="49377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177290"/>
            <a:ext cx="3657600" cy="49377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325920"/>
              </a:solidFill>
            </a:endParaRPr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325920"/>
              </a:solidFill>
            </a:endParaRPr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477F9-79AA-4FC7-A150-FF0EDB6755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0227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325920"/>
              </a:solidFill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591BA12-08AE-4A82-AD1B-309D483062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3259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8639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32592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325920"/>
              </a:solidFill>
            </a:endParaRPr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527E95-5971-4B23-91E6-AA60A43C91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668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BDC4F-8708-46E9-B856-2AFE3EC20CF7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F1669-3B4A-4ED3-A6A6-81FB7D23A3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5344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87630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Прямая соединительная линия 5"/>
          <p:cNvSpPr>
            <a:spLocks noChangeShapeType="1"/>
          </p:cNvSpPr>
          <p:nvPr/>
        </p:nvSpPr>
        <p:spPr bwMode="auto">
          <a:xfrm>
            <a:off x="62484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192838" y="0"/>
            <a:ext cx="0" cy="51435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8991600" y="0"/>
            <a:ext cx="0" cy="51435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8839200" y="0"/>
            <a:ext cx="304800" cy="51435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154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8156578" y="4286251"/>
            <a:ext cx="549275" cy="411956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4160520" y="2343150"/>
            <a:ext cx="473202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05740"/>
            <a:ext cx="1527048" cy="373761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05740"/>
            <a:ext cx="5638800" cy="4745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Дата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325920"/>
              </a:solidFill>
            </a:endParaRPr>
          </a:p>
        </p:txBody>
      </p:sp>
      <p:sp>
        <p:nvSpPr>
          <p:cNvPr id="13" name="Номер слайда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05249AB-EC52-48EF-AFEF-F0B12B362B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3259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0854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87630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156578" y="4286251"/>
            <a:ext cx="549275" cy="411956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89916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8839200" y="0"/>
            <a:ext cx="304800" cy="51435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154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62484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192838" y="0"/>
            <a:ext cx="0" cy="51435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4138803" y="2343150"/>
            <a:ext cx="473202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51435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198596"/>
            <a:ext cx="1524000" cy="3717036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325920"/>
              </a:solidFill>
            </a:endParaRPr>
          </a:p>
        </p:txBody>
      </p:sp>
      <p:sp>
        <p:nvSpPr>
          <p:cNvPr id="13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9F83217-5E5D-49B1-A75E-A9DF6A11D8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3259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8251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325920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325920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80D95F-CC43-4721-B575-221B4D7EDB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6789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1676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325920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325920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BBB7E-38FF-4179-9F64-79AE0DBB2A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985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BDC4F-8708-46E9-B856-2AFE3EC20CF7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F1669-3B4A-4ED3-A6A6-81FB7D23A3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186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BDC4F-8708-46E9-B856-2AFE3EC20CF7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F1669-3B4A-4ED3-A6A6-81FB7D23A3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381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BDC4F-8708-46E9-B856-2AFE3EC20CF7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F1669-3B4A-4ED3-A6A6-81FB7D23A3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519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BDC4F-8708-46E9-B856-2AFE3EC20CF7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F1669-3B4A-4ED3-A6A6-81FB7D23A3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358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2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BDC4F-8708-46E9-B856-2AFE3EC20CF7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F1669-3B4A-4ED3-A6A6-81FB7D23A3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547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7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BDC4F-8708-46E9-B856-2AFE3EC20CF7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F1669-3B4A-4ED3-A6A6-81FB7D23A3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171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EBDC4F-8708-46E9-B856-2AFE3EC20CF7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5F1669-3B4A-4ED3-A6A6-81FB7D23A3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365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05979"/>
            <a:ext cx="7467600" cy="85725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8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200154"/>
            <a:ext cx="7467600" cy="3655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840469" y="763393"/>
            <a:ext cx="150852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325920"/>
              </a:solidFill>
              <a:latin typeface="Arial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7389813" y="2757095"/>
            <a:ext cx="24003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325920"/>
              </a:solidFill>
              <a:latin typeface="Arial" charset="0"/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51435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51435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51435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56584" y="4286251"/>
            <a:ext cx="549275" cy="411956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588" y="4300538"/>
            <a:ext cx="609600" cy="390525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 smtClean="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ED17CAB-9E34-4AB8-8485-ED5BBA12EB0F}" type="slidenum">
              <a:rPr lang="ru-RU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906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fontAlgn="base">
        <a:spcBef>
          <a:spcPct val="20000"/>
        </a:spcBef>
        <a:spcAft>
          <a:spcPct val="0"/>
        </a:spcAft>
        <a:buClr>
          <a:srgbClr val="599C37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fontAlgn="base">
        <a:spcBef>
          <a:spcPct val="20000"/>
        </a:spcBef>
        <a:spcAft>
          <a:spcPct val="0"/>
        </a:spcAft>
        <a:buClr>
          <a:srgbClr val="B8D5A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fontAlgn="base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05979"/>
            <a:ext cx="7467600" cy="85725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8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7467600" cy="3655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840466" y="763390"/>
            <a:ext cx="150852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325920"/>
              </a:solidFill>
              <a:latin typeface="Arial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7389813" y="2757092"/>
            <a:ext cx="24003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325920"/>
              </a:solidFill>
              <a:latin typeface="Arial" charset="0"/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51435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51435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51435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56578" y="4286251"/>
            <a:ext cx="549275" cy="411956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588" y="4300538"/>
            <a:ext cx="609600" cy="390525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 smtClean="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ED17CAB-9E34-4AB8-8485-ED5BBA12EB0F}" type="slidenum">
              <a:rPr lang="ru-RU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478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fontAlgn="base">
        <a:spcBef>
          <a:spcPct val="20000"/>
        </a:spcBef>
        <a:spcAft>
          <a:spcPct val="0"/>
        </a:spcAft>
        <a:buClr>
          <a:srgbClr val="599C37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fontAlgn="base">
        <a:spcBef>
          <a:spcPct val="20000"/>
        </a:spcBef>
        <a:spcAft>
          <a:spcPct val="0"/>
        </a:spcAft>
        <a:buClr>
          <a:srgbClr val="B8D5A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fontAlgn="base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8"/>
          <p:cNvSpPr txBox="1">
            <a:spLocks noChangeArrowheads="1"/>
          </p:cNvSpPr>
          <p:nvPr/>
        </p:nvSpPr>
        <p:spPr bwMode="auto">
          <a:xfrm>
            <a:off x="1100527" y="1995686"/>
            <a:ext cx="69589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4800" b="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Строение растений</a:t>
            </a:r>
            <a:endParaRPr lang="ru-RU" altLang="ru-RU" sz="4800" b="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14339" name="TextBox 9"/>
          <p:cNvSpPr txBox="1">
            <a:spLocks noChangeArrowheads="1"/>
          </p:cNvSpPr>
          <p:nvPr/>
        </p:nvSpPr>
        <p:spPr bwMode="auto">
          <a:xfrm>
            <a:off x="5076056" y="3075806"/>
            <a:ext cx="3631122" cy="715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350" b="0" dirty="0">
                <a:latin typeface="Arial Black" panose="020B0A04020102020204" pitchFamily="34" charset="0"/>
              </a:rPr>
              <a:t>Преподаватель АПП ЮФУ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350" b="0" dirty="0">
                <a:latin typeface="Arial Black" panose="020B0A04020102020204" pitchFamily="34" charset="0"/>
              </a:rPr>
              <a:t>Кафедры начального образования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350" b="0" dirty="0">
                <a:latin typeface="Arial Black" panose="020B0A04020102020204" pitchFamily="34" charset="0"/>
              </a:rPr>
              <a:t>Соловьёва А.Ю.</a:t>
            </a:r>
          </a:p>
        </p:txBody>
      </p:sp>
      <p:sp>
        <p:nvSpPr>
          <p:cNvPr id="14340" name="TextBox 10"/>
          <p:cNvSpPr txBox="1">
            <a:spLocks noChangeArrowheads="1"/>
          </p:cNvSpPr>
          <p:nvPr/>
        </p:nvSpPr>
        <p:spPr bwMode="auto">
          <a:xfrm>
            <a:off x="3530788" y="4374357"/>
            <a:ext cx="1693092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350" b="0" dirty="0">
                <a:latin typeface="Arial Black" panose="020B0A04020102020204" pitchFamily="34" charset="0"/>
              </a:rPr>
              <a:t>Ростов-на-Дону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350" b="0" dirty="0" smtClean="0">
                <a:latin typeface="Arial Black" panose="020B0A04020102020204" pitchFamily="34" charset="0"/>
              </a:rPr>
              <a:t>2026</a:t>
            </a:r>
            <a:endParaRPr lang="ru-RU" altLang="ru-RU" sz="1350" b="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52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627534"/>
            <a:ext cx="5976664" cy="4162544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  <p:extLst>
      <p:ext uri="{BB962C8B-B14F-4D97-AF65-F5344CB8AC3E}">
        <p14:creationId xmlns:p14="http://schemas.microsoft.com/office/powerpoint/2010/main" val="384444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f2.ppt-online.org/files2/slide/g/GC9cuXtFgj14WkHaoV5eArwQP7lBdNTn0iM3zvbsxR/slide-1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94"/>
          <a:stretch/>
        </p:blipFill>
        <p:spPr bwMode="auto">
          <a:xfrm>
            <a:off x="971600" y="987574"/>
            <a:ext cx="7920880" cy="3816424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128024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763688" y="411510"/>
            <a:ext cx="6192688" cy="720080"/>
          </a:xfrm>
          <a:prstGeom prst="round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</a:rPr>
              <a:t>Домашнее задание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-108520" y="1203598"/>
            <a:ext cx="8784976" cy="69954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algn="just">
              <a:lnSpc>
                <a:spcPct val="115000"/>
              </a:lnSpc>
              <a:spcBef>
                <a:spcPct val="20000"/>
              </a:spcBef>
            </a:pPr>
            <a:r>
              <a:rPr lang="ru-RU" sz="20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Заполните таблицу «Функции органов цветкового растения</a:t>
            </a:r>
            <a:r>
              <a:rPr lang="ru-RU" sz="2000" b="1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»</a:t>
            </a:r>
          </a:p>
          <a:p>
            <a:pPr marL="342900" lvl="0" algn="just">
              <a:lnSpc>
                <a:spcPct val="115000"/>
              </a:lnSpc>
              <a:spcBef>
                <a:spcPct val="20000"/>
              </a:spcBef>
            </a:pPr>
            <a:endParaRPr lang="ru-RU" sz="2000" b="1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6395156"/>
              </p:ext>
            </p:extLst>
          </p:nvPr>
        </p:nvGraphicFramePr>
        <p:xfrm>
          <a:off x="467544" y="1595190"/>
          <a:ext cx="8280920" cy="32447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890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918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6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Орган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Функции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25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Цветок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187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Плод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187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Семя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25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Корень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25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Стебель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25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Листья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0561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7574"/>
            <a:ext cx="8229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</a:t>
            </a:r>
            <a:r>
              <a:rPr lang="ru-RU" sz="54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часть тела, выполняющая определённые функции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50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915" y="699542"/>
            <a:ext cx="8572500" cy="482204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Корень</a:t>
            </a: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1077052"/>
            <a:ext cx="5581246" cy="3352453"/>
          </a:xfrm>
        </p:spPr>
        <p:txBody>
          <a:bodyPr>
            <a:normAutofit fontScale="92500" lnSpcReduction="10000"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Корень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орган, с помощью которого растение питается и укрепляется в почве.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Функции: </a:t>
            </a:r>
          </a:p>
          <a:p>
            <a:pPr mar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Почвенное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</a:t>
            </a:r>
          </a:p>
          <a:p>
            <a:pPr mar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2.Укрепление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почве</a:t>
            </a:r>
          </a:p>
          <a:p>
            <a:pPr mar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Вегетативное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размножение</a:t>
            </a:r>
          </a:p>
          <a:p>
            <a:pPr mar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Запасание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питательных веществ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endParaRPr lang="ru-RU" sz="2800" i="1" dirty="0">
              <a:latin typeface="Georgia" pitchFamily="18" charset="0"/>
            </a:endParaRPr>
          </a:p>
        </p:txBody>
      </p:sp>
      <p:pic>
        <p:nvPicPr>
          <p:cNvPr id="20482" name="Picture 2" descr="https://sun9-13.userapi.com/impg/d6B64YDoq78wWFdskURwtJ0krMonKbUDolvbTQ/flV-QTw-OP8.jpg?size=960x720&amp;quality=96&amp;sign=af7b09d8d09cf5b1e84157dca8564807&amp;c_uniq_tag=mQRZpr37nbjLVb32-6MmrDej5Ht0FBSYQhwCcHS-Agk&amp;type=alb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29" t="20134" r="29716" b="3913"/>
          <a:stretch/>
        </p:blipFill>
        <p:spPr bwMode="auto">
          <a:xfrm>
            <a:off x="6084168" y="1107232"/>
            <a:ext cx="2808312" cy="37416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991492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89" name="Picture 1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23"/>
          <a:stretch/>
        </p:blipFill>
        <p:spPr bwMode="auto">
          <a:xfrm>
            <a:off x="4847838" y="875102"/>
            <a:ext cx="4296162" cy="38028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637" y="852235"/>
            <a:ext cx="5143500" cy="375047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Побег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1268656"/>
            <a:ext cx="4857750" cy="3375422"/>
          </a:xfrm>
        </p:spPr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Побег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стебель с расположенными на нём листьями и почками.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1255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4231" y="515446"/>
            <a:ext cx="5143500" cy="482204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771" name="Содержимое 18" descr="111tipi_Listev.jpg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4048" y="2255107"/>
            <a:ext cx="3491880" cy="25629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2772" name="Рисунок 4" descr="Ste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139702"/>
            <a:ext cx="4159612" cy="2707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2773" name="Прямоугольник 5"/>
          <p:cNvSpPr>
            <a:spLocks noChangeArrowheads="1"/>
          </p:cNvSpPr>
          <p:nvPr/>
        </p:nvSpPr>
        <p:spPr bwMode="auto">
          <a:xfrm>
            <a:off x="362259" y="905663"/>
            <a:ext cx="807243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Листья</a:t>
            </a:r>
            <a:r>
              <a:rPr lang="ru-RU" alt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боковые органы побега. Они выполняют важнейшую функцию зеленого растения — фотосинтез, транспирацию (регулируемое испарение воды) и газообмен.</a:t>
            </a:r>
          </a:p>
        </p:txBody>
      </p:sp>
    </p:spTree>
    <p:extLst>
      <p:ext uri="{BB962C8B-B14F-4D97-AF65-F5344CB8AC3E}">
        <p14:creationId xmlns:p14="http://schemas.microsoft.com/office/powerpoint/2010/main" val="347574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95486"/>
            <a:ext cx="7467600" cy="85725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Стебель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915566"/>
            <a:ext cx="8352928" cy="2376264"/>
          </a:xfrm>
        </p:spPr>
        <p:txBody>
          <a:bodyPr/>
          <a:lstStyle/>
          <a:p>
            <a:pPr marL="0" indent="0">
              <a:buNone/>
            </a:pPr>
            <a:r>
              <a:rPr lang="ru-RU" sz="1800" b="1" i="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Стебель</a:t>
            </a:r>
            <a:r>
              <a:rPr lang="ru-RU" sz="1800" b="0" i="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это вегетативный орган растений, который соединяет листья и корень.</a:t>
            </a:r>
          </a:p>
          <a:p>
            <a:pPr marL="0" indent="0">
              <a:buNone/>
            </a:pPr>
            <a:r>
              <a:rPr lang="ru-RU" sz="1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стебля</a:t>
            </a:r>
            <a:r>
              <a:rPr lang="ru-RU" sz="18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sz="18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Передает питательные вещества от корня к листьям и в обратном направлении.</a:t>
            </a:r>
          </a:p>
          <a:p>
            <a:pPr marL="0" indent="0">
              <a:buNone/>
            </a:pPr>
            <a:r>
              <a:rPr lang="ru-RU" sz="18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Обеспечивает формирование и оптимальное расположение листьев.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Запас воды</a:t>
            </a:r>
            <a:endParaRPr lang="ru-RU" sz="18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s://myslide.ru/documents_4/82a56be8c02c833af59ad885da08651b/img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6" t="33378" r="3182" b="15702"/>
          <a:stretch/>
        </p:blipFill>
        <p:spPr bwMode="auto">
          <a:xfrm>
            <a:off x="1475656" y="2715766"/>
            <a:ext cx="6300192" cy="20584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42444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340"/>
            <a:ext cx="7467600" cy="85725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цветок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794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491630"/>
            <a:ext cx="3853756" cy="28455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03598"/>
            <a:ext cx="4909931" cy="2404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1059581"/>
            <a:ext cx="436244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Цветок</a:t>
            </a:r>
            <a:r>
              <a:rPr lang="ru-RU" sz="2400" dirty="0"/>
              <a:t> </a:t>
            </a:r>
            <a:r>
              <a:rPr lang="ru-RU" sz="2400" dirty="0" smtClean="0"/>
              <a:t>– </a:t>
            </a:r>
            <a:r>
              <a:rPr lang="ru-RU" sz="2400" dirty="0"/>
              <a:t>это видоизменённый укороченный </a:t>
            </a:r>
            <a:r>
              <a:rPr lang="ru-RU" sz="2400" dirty="0" smtClean="0"/>
              <a:t>(с ограниченным ростом)</a:t>
            </a:r>
            <a:r>
              <a:rPr lang="ru-RU" sz="2400" dirty="0"/>
              <a:t> </a:t>
            </a:r>
            <a:r>
              <a:rPr lang="ru-RU" sz="2400" dirty="0" smtClean="0"/>
              <a:t>побег.</a:t>
            </a:r>
          </a:p>
          <a:p>
            <a:r>
              <a:rPr lang="ru-RU" sz="2400" u="sng" dirty="0" smtClean="0"/>
              <a:t>Функции</a:t>
            </a:r>
            <a:r>
              <a:rPr lang="ru-RU" sz="2400" dirty="0" smtClean="0"/>
              <a:t>: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Семенное размножение, образование плодов и семян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Привлечение насекомых опылителей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Защита семязачатков и зародыша</a:t>
            </a:r>
          </a:p>
          <a:p>
            <a:r>
              <a:rPr lang="ru-RU" sz="24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36940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720402" y="420789"/>
            <a:ext cx="7467600" cy="85725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Плод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00150"/>
            <a:ext cx="4114800" cy="3655314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Плод</a:t>
            </a:r>
            <a:r>
              <a:rPr lang="ru-RU" dirty="0" smtClean="0"/>
              <a:t> – это генеративный орган, состоящий из семян и околоплодника</a:t>
            </a:r>
          </a:p>
          <a:p>
            <a:pPr marL="0" indent="0">
              <a:buNone/>
            </a:pPr>
            <a:r>
              <a:rPr lang="ru-RU" u="sng" dirty="0" smtClean="0"/>
              <a:t>Функции:</a:t>
            </a:r>
          </a:p>
          <a:p>
            <a:pPr marL="0" indent="0">
              <a:buNone/>
            </a:pPr>
            <a:r>
              <a:rPr lang="ru-RU" dirty="0" smtClean="0"/>
              <a:t>1. Способствует распространению семян</a:t>
            </a:r>
          </a:p>
          <a:p>
            <a:pPr marL="0" indent="0">
              <a:buNone/>
            </a:pPr>
            <a:r>
              <a:rPr lang="ru-RU" dirty="0" smtClean="0"/>
              <a:t>2. Защищает семена</a:t>
            </a:r>
          </a:p>
          <a:p>
            <a:pPr marL="0" indent="0">
              <a:buNone/>
            </a:pPr>
            <a:r>
              <a:rPr lang="ru-RU" dirty="0" smtClean="0"/>
              <a:t>3. Обеспечивает созревание семян</a:t>
            </a:r>
          </a:p>
          <a:p>
            <a:pPr marL="457200" indent="-457200">
              <a:buAutoNum type="arabicPeriod"/>
            </a:pPr>
            <a:endParaRPr lang="ru-RU" dirty="0"/>
          </a:p>
        </p:txBody>
      </p:sp>
      <p:pic>
        <p:nvPicPr>
          <p:cNvPr id="34818" name="Picture 2" descr="https://fleuramour.ru/wp-content/uploads/f/4/0/f40104b335510216a4b26e1525b9bb9e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9" t="5991" r="14246"/>
          <a:stretch/>
        </p:blipFill>
        <p:spPr bwMode="auto">
          <a:xfrm>
            <a:off x="4768323" y="427940"/>
            <a:ext cx="4029385" cy="44308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992325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0208" y="418356"/>
            <a:ext cx="7467600" cy="85725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Семя</a:t>
            </a: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842" name="Picture 2" descr="Picture background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46" b="10618"/>
          <a:stretch/>
        </p:blipFill>
        <p:spPr bwMode="auto">
          <a:xfrm>
            <a:off x="4888028" y="1275606"/>
            <a:ext cx="4148468" cy="3168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75606"/>
            <a:ext cx="74676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80" y="1203598"/>
            <a:ext cx="487064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Функции:</a:t>
            </a:r>
          </a:p>
          <a:p>
            <a:pPr algn="just">
              <a:buFont typeface="+mj-lt"/>
              <a:buAutoNum type="arabicPeriod"/>
            </a:pPr>
            <a:r>
              <a:rPr lang="ru-RU" sz="200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Размножение</a:t>
            </a:r>
            <a:r>
              <a:rPr lang="ru-RU" sz="200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ru-RU" sz="2000" dirty="0" smtClean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Отделяясь </a:t>
            </a:r>
            <a:r>
              <a:rPr lang="ru-RU" sz="200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материнского организма, семя может прорасти и дать начало новому растению.</a:t>
            </a:r>
          </a:p>
          <a:p>
            <a:pPr algn="just">
              <a:buFont typeface="+mj-lt"/>
              <a:buAutoNum type="arabicPeriod"/>
            </a:pPr>
            <a:r>
              <a:rPr lang="ru-RU" sz="200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Распространение. </a:t>
            </a:r>
            <a:endParaRPr lang="ru-RU" sz="2000" dirty="0" smtClean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</a:t>
            </a:r>
            <a:r>
              <a:rPr lang="ru-RU" sz="200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семенам, некоторые из которых имеют воздушные мешки, дочерние растения могут расти на расстоянии десятков километров от материнского.</a:t>
            </a:r>
          </a:p>
          <a:p>
            <a:pPr>
              <a:buFont typeface="+mj-lt"/>
              <a:buAutoNum type="arabicPeriod"/>
            </a:pPr>
            <a:r>
              <a:rPr lang="ru-RU" sz="200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Перенесение неблагоприятных условий. </a:t>
            </a:r>
            <a:endParaRPr lang="ru-RU" b="0" i="0" dirty="0">
              <a:solidFill>
                <a:srgbClr val="0033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31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Эркер">
  <a:themeElements>
    <a:clrScheme name="Другая 21">
      <a:dk1>
        <a:sysClr val="windowText" lastClr="000000"/>
      </a:dk1>
      <a:lt1>
        <a:sysClr val="window" lastClr="FFFFFF"/>
      </a:lt1>
      <a:dk2>
        <a:srgbClr val="325920"/>
      </a:dk2>
      <a:lt2>
        <a:srgbClr val="000000"/>
      </a:lt2>
      <a:accent1>
        <a:srgbClr val="66B240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254218"/>
      </a:hlink>
      <a:folHlink>
        <a:srgbClr val="254218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Эркер">
  <a:themeElements>
    <a:clrScheme name="Другая 21">
      <a:dk1>
        <a:sysClr val="windowText" lastClr="000000"/>
      </a:dk1>
      <a:lt1>
        <a:sysClr val="window" lastClr="FFFFFF"/>
      </a:lt1>
      <a:dk2>
        <a:srgbClr val="325920"/>
      </a:dk2>
      <a:lt2>
        <a:srgbClr val="000000"/>
      </a:lt2>
      <a:accent1>
        <a:srgbClr val="66B240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254218"/>
      </a:hlink>
      <a:folHlink>
        <a:srgbClr val="254218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Другая 21">
    <a:dk1>
      <a:sysClr val="windowText" lastClr="000000"/>
    </a:dk1>
    <a:lt1>
      <a:sysClr val="window" lastClr="FFFFFF"/>
    </a:lt1>
    <a:dk2>
      <a:srgbClr val="325920"/>
    </a:dk2>
    <a:lt2>
      <a:srgbClr val="000000"/>
    </a:lt2>
    <a:accent1>
      <a:srgbClr val="66B240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254218"/>
    </a:hlink>
    <a:folHlink>
      <a:srgbClr val="254218"/>
    </a:folHlink>
  </a:clrScheme>
</a:themeOverride>
</file>

<file path=ppt/theme/themeOverride2.xml><?xml version="1.0" encoding="utf-8"?>
<a:themeOverride xmlns:a="http://schemas.openxmlformats.org/drawingml/2006/main">
  <a:clrScheme name="Другая 21">
    <a:dk1>
      <a:sysClr val="windowText" lastClr="000000"/>
    </a:dk1>
    <a:lt1>
      <a:sysClr val="window" lastClr="FFFFFF"/>
    </a:lt1>
    <a:dk2>
      <a:srgbClr val="325920"/>
    </a:dk2>
    <a:lt2>
      <a:srgbClr val="000000"/>
    </a:lt2>
    <a:accent1>
      <a:srgbClr val="66B240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254218"/>
    </a:hlink>
    <a:folHlink>
      <a:srgbClr val="25421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1004</TotalTime>
  <Words>216</Words>
  <Application>Microsoft Office PowerPoint</Application>
  <PresentationFormat>Экран (16:9)</PresentationFormat>
  <Paragraphs>59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12</vt:i4>
      </vt:variant>
    </vt:vector>
  </HeadingPairs>
  <TitlesOfParts>
    <vt:vector size="22" baseType="lpstr">
      <vt:lpstr>Arial</vt:lpstr>
      <vt:lpstr>Arial Black</vt:lpstr>
      <vt:lpstr>Calibri</vt:lpstr>
      <vt:lpstr>Georgia</vt:lpstr>
      <vt:lpstr>Times New Roman</vt:lpstr>
      <vt:lpstr>Wingdings</vt:lpstr>
      <vt:lpstr>Wingdings 2</vt:lpstr>
      <vt:lpstr>Тема Office</vt:lpstr>
      <vt:lpstr>Эркер</vt:lpstr>
      <vt:lpstr>1_Эркер</vt:lpstr>
      <vt:lpstr>Презентация PowerPoint</vt:lpstr>
      <vt:lpstr>Презентация PowerPoint</vt:lpstr>
      <vt:lpstr>Корень</vt:lpstr>
      <vt:lpstr>Побег</vt:lpstr>
      <vt:lpstr>Лист</vt:lpstr>
      <vt:lpstr>Стебель</vt:lpstr>
      <vt:lpstr>цветок</vt:lpstr>
      <vt:lpstr>Плод</vt:lpstr>
      <vt:lpstr>Семя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?</dc:title>
  <dc:creator>naumova</dc:creator>
  <cp:lastModifiedBy>Student</cp:lastModifiedBy>
  <cp:revision>32</cp:revision>
  <dcterms:created xsi:type="dcterms:W3CDTF">2024-06-01T16:39:34Z</dcterms:created>
  <dcterms:modified xsi:type="dcterms:W3CDTF">2026-01-19T10:12:44Z</dcterms:modified>
</cp:coreProperties>
</file>