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87" r:id="rId4"/>
    <p:sldId id="268" r:id="rId5"/>
    <p:sldId id="274" r:id="rId6"/>
    <p:sldId id="277" r:id="rId7"/>
    <p:sldId id="279" r:id="rId8"/>
    <p:sldId id="280" r:id="rId9"/>
    <p:sldId id="278" r:id="rId10"/>
    <p:sldId id="281" r:id="rId11"/>
    <p:sldId id="282" r:id="rId12"/>
    <p:sldId id="270" r:id="rId13"/>
    <p:sldId id="286" r:id="rId14"/>
    <p:sldId id="26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77" y="3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8CA25-7914-4B3D-9867-5289E82B75B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ED80C-500D-4C8D-B786-97CDB262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7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2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4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4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34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9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22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3650460"/>
            <a:ext cx="641350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4125516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4341023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9" y="3371850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213" y="833438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8089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3696891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220F-BF86-49DB-8418-B24748FD8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03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06F9DF-C58F-4D72-98AB-4B7EBC60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8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34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9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22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3650460"/>
            <a:ext cx="642938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4125516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4343404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9" y="3359946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4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8625" y="829866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5708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3696891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B20-1472-4864-910D-640E744BB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24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1352-55E7-4C29-B08F-7ACA74237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6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477F9-79AA-4FC7-A150-FF0EDB67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8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91BA12-08AE-4A82-AD1B-309D48306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0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7E95-5971-4B23-91E6-AA60A43C9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39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84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5249AB-EC52-48EF-AFEF-F0B12B362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21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10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84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F83217-5E5D-49B1-A75E-A9DF6A11D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34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D95F-CC43-4721-B575-221B4D7ED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81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BB7E-38FF-4179-9F64-79AE0DBB2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27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8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3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6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3650457"/>
            <a:ext cx="641350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4125516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4341020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3" y="3371850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213" y="833438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8086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3696891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220F-BF86-49DB-8418-B24748FD8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66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06F9DF-C58F-4D72-98AB-4B7EBC60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3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8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3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6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3650457"/>
            <a:ext cx="642938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4125516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4343401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3" y="3359945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1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8625" y="829866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5705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3696891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B20-1472-4864-910D-640E744BB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24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1352-55E7-4C29-B08F-7ACA74237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07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477F9-79AA-4FC7-A150-FF0EDB67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22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91BA12-08AE-4A82-AD1B-309D48306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63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7E95-5971-4B23-91E6-AA60A43C9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534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8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5249AB-EC52-48EF-AFEF-F0B12B362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85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8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F83217-5E5D-49B1-A75E-A9DF6A11D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5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D95F-CC43-4721-B575-221B4D7ED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78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2592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BB7E-38FF-4179-9F64-79AE0DBB2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8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8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1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4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7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DC4F-8708-46E9-B856-2AFE3EC20CF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1669-3B4A-4ED3-A6A6-81FB7D23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6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7467600" cy="36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469" y="763393"/>
            <a:ext cx="150852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2592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89813" y="2757095"/>
            <a:ext cx="24003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25920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84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17CAB-9E34-4AB8-8485-ED5BBA12EB0F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0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599C3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B8D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7467600" cy="36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2592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25920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8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17CAB-9E34-4AB8-8485-ED5BBA12EB0F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7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599C3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B8D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1100527" y="1995686"/>
            <a:ext cx="6958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800" b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Строение растений</a:t>
            </a:r>
            <a:endParaRPr lang="ru-RU" altLang="ru-RU" sz="4800" b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5076056" y="3075806"/>
            <a:ext cx="363112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b="0" dirty="0">
                <a:latin typeface="Arial Black" panose="020B0A04020102020204" pitchFamily="34" charset="0"/>
              </a:rPr>
              <a:t>Преподаватель АПП ЮФУ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b="0" dirty="0">
                <a:latin typeface="Arial Black" panose="020B0A04020102020204" pitchFamily="34" charset="0"/>
              </a:rPr>
              <a:t>Кафедры начального образования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b="0" dirty="0">
                <a:latin typeface="Arial Black" panose="020B0A04020102020204" pitchFamily="34" charset="0"/>
              </a:rPr>
              <a:t>Соловьёва А.Ю.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3530788" y="4374357"/>
            <a:ext cx="169309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b="0" dirty="0">
                <a:latin typeface="Arial Black" panose="020B0A04020102020204" pitchFamily="34" charset="0"/>
              </a:rPr>
              <a:t>Ростов-на-Дону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b="0" dirty="0" smtClean="0">
                <a:latin typeface="Arial Black" panose="020B0A04020102020204" pitchFamily="34" charset="0"/>
              </a:rPr>
              <a:t>2026</a:t>
            </a:r>
            <a:endParaRPr lang="ru-RU" altLang="ru-RU" sz="135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5976664" cy="41625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8444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f2.ppt-online.org/files2/slide/g/GC9cuXtFgj14WkHaoV5eArwQP7lBdNTn0iM3zvbsxR/slide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4"/>
          <a:stretch/>
        </p:blipFill>
        <p:spPr bwMode="auto">
          <a:xfrm>
            <a:off x="971600" y="987574"/>
            <a:ext cx="7920880" cy="381642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802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63688" y="411510"/>
            <a:ext cx="6192688" cy="7200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Домашнее задание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08520" y="1203598"/>
            <a:ext cx="8784976" cy="6995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Заполните таблицу «Функции органов цветкового растения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marL="342900" lvl="0" algn="just">
              <a:lnSpc>
                <a:spcPct val="115000"/>
              </a:lnSpc>
              <a:spcBef>
                <a:spcPct val="20000"/>
              </a:spcBef>
            </a:pPr>
            <a:endParaRPr lang="ru-RU" sz="20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395156"/>
              </p:ext>
            </p:extLst>
          </p:nvPr>
        </p:nvGraphicFramePr>
        <p:xfrm>
          <a:off x="467544" y="1595190"/>
          <a:ext cx="8280920" cy="3244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Орган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Функции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Цветок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Плод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Семя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Корень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Стебель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Листья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5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часть тела, выполняющая определённые функции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15" y="699542"/>
            <a:ext cx="8572500" cy="4822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77052"/>
            <a:ext cx="5581246" cy="3352453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орган, с помощью которого растение питается и укрепляется в почве.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Почвенное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2.Укрепление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почве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Вегетативное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Запасание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питательных веществ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20482" name="Picture 2" descr="https://sun9-13.userapi.com/impg/d6B64YDoq78wWFdskURwtJ0krMonKbUDolvbTQ/flV-QTw-OP8.jpg?size=960x720&amp;quality=96&amp;sign=af7b09d8d09cf5b1e84157dca8564807&amp;c_uniq_tag=mQRZpr37nbjLVb32-6MmrDej5Ht0FBSYQhwCcHS-Agk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9" t="20134" r="29716" b="3913"/>
          <a:stretch/>
        </p:blipFill>
        <p:spPr bwMode="auto">
          <a:xfrm>
            <a:off x="6084168" y="1107232"/>
            <a:ext cx="2808312" cy="3741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14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9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/>
          <a:stretch/>
        </p:blipFill>
        <p:spPr bwMode="auto">
          <a:xfrm>
            <a:off x="4847838" y="875102"/>
            <a:ext cx="4296162" cy="380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37" y="852235"/>
            <a:ext cx="5143500" cy="37504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Побег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656"/>
            <a:ext cx="4857750" cy="337542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стебель с расположенными на нём листьями и почками.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25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231" y="515446"/>
            <a:ext cx="5143500" cy="4822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Содержимое 18" descr="111tipi_Listev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2255107"/>
            <a:ext cx="3491880" cy="256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Рисунок 4" descr="S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9702"/>
            <a:ext cx="4159612" cy="270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362259" y="905663"/>
            <a:ext cx="8072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боковые органы побега. Они выполняют важнейшую функцию зеленого растения — фотосинтез, транспирацию (регулируемое испарение воды) и газообмен.</a:t>
            </a:r>
          </a:p>
        </p:txBody>
      </p:sp>
    </p:spTree>
    <p:extLst>
      <p:ext uri="{BB962C8B-B14F-4D97-AF65-F5344CB8AC3E}">
        <p14:creationId xmlns:p14="http://schemas.microsoft.com/office/powerpoint/2010/main" val="34757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15566"/>
            <a:ext cx="8352928" cy="2376264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</a:t>
            </a:r>
            <a:r>
              <a:rPr lang="ru-RU" sz="18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это вегетативный орган растений, который соединяет листья и корень.</a:t>
            </a:r>
          </a:p>
          <a:p>
            <a:pPr marL="0" indent="0">
              <a:buNone/>
            </a:pP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стебля</a:t>
            </a: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Передает питательные вещества от корня к листьям и в обратном направлении.</a:t>
            </a:r>
          </a:p>
          <a:p>
            <a:pPr marL="0" indent="0">
              <a:buNone/>
            </a:pPr>
            <a:r>
              <a:rPr lang="ru-RU" sz="1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Обеспечивает формирование и оптимальное расположение листьев.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Запас воды</a:t>
            </a:r>
            <a:endParaRPr lang="ru-RU" sz="18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myslide.ru/documents_4/82a56be8c02c833af59ad885da08651b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33378" r="3182" b="15702"/>
          <a:stretch/>
        </p:blipFill>
        <p:spPr bwMode="auto">
          <a:xfrm>
            <a:off x="1475656" y="2715766"/>
            <a:ext cx="6300192" cy="2058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44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340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1630"/>
            <a:ext cx="3853756" cy="284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3598"/>
            <a:ext cx="4909931" cy="24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9581"/>
            <a:ext cx="43624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Цветок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ru-RU" sz="2400" dirty="0"/>
              <a:t>это видоизменённый укороченный </a:t>
            </a:r>
            <a:r>
              <a:rPr lang="ru-RU" sz="2400" dirty="0" smtClean="0"/>
              <a:t>(с ограниченным ростом)</a:t>
            </a:r>
            <a:r>
              <a:rPr lang="ru-RU" sz="2400" dirty="0"/>
              <a:t> </a:t>
            </a:r>
            <a:r>
              <a:rPr lang="ru-RU" sz="2400" dirty="0" smtClean="0"/>
              <a:t>побег.</a:t>
            </a:r>
          </a:p>
          <a:p>
            <a:r>
              <a:rPr lang="ru-RU" sz="2400" u="sng" dirty="0" smtClean="0"/>
              <a:t>Функции</a:t>
            </a:r>
            <a:r>
              <a:rPr lang="ru-RU" sz="2400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Семенное размножение, образование плодов и семян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Привлечение насекомых опылителей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Защита семязачатков и зародыша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94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0402" y="420789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114800" cy="365531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Плод</a:t>
            </a:r>
            <a:r>
              <a:rPr lang="ru-RU" dirty="0" smtClean="0"/>
              <a:t> – это генеративный орган, состоящий из семян и околоплодника</a:t>
            </a:r>
          </a:p>
          <a:p>
            <a:pPr marL="0" indent="0">
              <a:buNone/>
            </a:pPr>
            <a:r>
              <a:rPr lang="ru-RU" u="sng" dirty="0" smtClean="0"/>
              <a:t>Функции:</a:t>
            </a:r>
          </a:p>
          <a:p>
            <a:pPr marL="0" indent="0">
              <a:buNone/>
            </a:pPr>
            <a:r>
              <a:rPr lang="ru-RU" dirty="0" smtClean="0"/>
              <a:t>1. Способствует распространению семян</a:t>
            </a:r>
          </a:p>
          <a:p>
            <a:pPr marL="0" indent="0">
              <a:buNone/>
            </a:pPr>
            <a:r>
              <a:rPr lang="ru-RU" dirty="0" smtClean="0"/>
              <a:t>2. Защищает семена</a:t>
            </a:r>
          </a:p>
          <a:p>
            <a:pPr marL="0" indent="0">
              <a:buNone/>
            </a:pPr>
            <a:r>
              <a:rPr lang="ru-RU" dirty="0" smtClean="0"/>
              <a:t>3. Обеспечивает созревание семян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34818" name="Picture 2" descr="https://fleuramour.ru/wp-content/uploads/f/4/0/f40104b335510216a4b26e1525b9bb9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t="5991" r="14246"/>
          <a:stretch/>
        </p:blipFill>
        <p:spPr bwMode="auto">
          <a:xfrm>
            <a:off x="4768323" y="427940"/>
            <a:ext cx="4029385" cy="4430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23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208" y="418356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Семя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Picture background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6" b="10618"/>
          <a:stretch/>
        </p:blipFill>
        <p:spPr bwMode="auto">
          <a:xfrm>
            <a:off x="4888028" y="1275606"/>
            <a:ext cx="414846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746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80" y="1203598"/>
            <a:ext cx="4870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</a:p>
          <a:p>
            <a:pPr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Отделяясь 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материнского организма, семя может прорасти и дать начало новому растению.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Распространение. </a:t>
            </a:r>
            <a:endParaRPr lang="ru-RU" sz="20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семенам, некоторые из которых имеют воздушные мешки, дочерние растения могут расти на расстоянии десятков километров от материнского.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Перенесение неблагоприятных условий. </a:t>
            </a:r>
            <a:endParaRPr lang="ru-RU" b="0" i="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Другая 21">
      <a:dk1>
        <a:sysClr val="windowText" lastClr="000000"/>
      </a:dk1>
      <a:lt1>
        <a:sysClr val="window" lastClr="FFFFFF"/>
      </a:lt1>
      <a:dk2>
        <a:srgbClr val="325920"/>
      </a:dk2>
      <a:lt2>
        <a:srgbClr val="000000"/>
      </a:lt2>
      <a:accent1>
        <a:srgbClr val="66B24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254218"/>
      </a:hlink>
      <a:folHlink>
        <a:srgbClr val="25421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Эркер">
  <a:themeElements>
    <a:clrScheme name="Другая 21">
      <a:dk1>
        <a:sysClr val="windowText" lastClr="000000"/>
      </a:dk1>
      <a:lt1>
        <a:sysClr val="window" lastClr="FFFFFF"/>
      </a:lt1>
      <a:dk2>
        <a:srgbClr val="325920"/>
      </a:dk2>
      <a:lt2>
        <a:srgbClr val="000000"/>
      </a:lt2>
      <a:accent1>
        <a:srgbClr val="66B24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254218"/>
      </a:hlink>
      <a:folHlink>
        <a:srgbClr val="25421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1">
    <a:dk1>
      <a:sysClr val="windowText" lastClr="000000"/>
    </a:dk1>
    <a:lt1>
      <a:sysClr val="window" lastClr="FFFFFF"/>
    </a:lt1>
    <a:dk2>
      <a:srgbClr val="325920"/>
    </a:dk2>
    <a:lt2>
      <a:srgbClr val="000000"/>
    </a:lt2>
    <a:accent1>
      <a:srgbClr val="66B240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254218"/>
    </a:hlink>
    <a:folHlink>
      <a:srgbClr val="254218"/>
    </a:folHlink>
  </a:clrScheme>
</a:themeOverride>
</file>

<file path=ppt/theme/themeOverride2.xml><?xml version="1.0" encoding="utf-8"?>
<a:themeOverride xmlns:a="http://schemas.openxmlformats.org/drawingml/2006/main">
  <a:clrScheme name="Другая 21">
    <a:dk1>
      <a:sysClr val="windowText" lastClr="000000"/>
    </a:dk1>
    <a:lt1>
      <a:sysClr val="window" lastClr="FFFFFF"/>
    </a:lt1>
    <a:dk2>
      <a:srgbClr val="325920"/>
    </a:dk2>
    <a:lt2>
      <a:srgbClr val="000000"/>
    </a:lt2>
    <a:accent1>
      <a:srgbClr val="66B240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254218"/>
    </a:hlink>
    <a:folHlink>
      <a:srgbClr val="2542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216</Words>
  <Application>Microsoft Office PowerPoint</Application>
  <PresentationFormat>Экран (16:9)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Georgia</vt:lpstr>
      <vt:lpstr>Times New Roman</vt:lpstr>
      <vt:lpstr>Wingdings</vt:lpstr>
      <vt:lpstr>Wingdings 2</vt:lpstr>
      <vt:lpstr>Тема Office</vt:lpstr>
      <vt:lpstr>Эркер</vt:lpstr>
      <vt:lpstr>1_Эркер</vt:lpstr>
      <vt:lpstr>Презентация PowerPoint</vt:lpstr>
      <vt:lpstr>Презентация PowerPoint</vt:lpstr>
      <vt:lpstr>Корень</vt:lpstr>
      <vt:lpstr>Побег</vt:lpstr>
      <vt:lpstr>Лист</vt:lpstr>
      <vt:lpstr>Стебель</vt:lpstr>
      <vt:lpstr>цветок</vt:lpstr>
      <vt:lpstr>Плод</vt:lpstr>
      <vt:lpstr>Семя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</dc:title>
  <dc:creator>naumova</dc:creator>
  <cp:lastModifiedBy>Student</cp:lastModifiedBy>
  <cp:revision>32</cp:revision>
  <dcterms:created xsi:type="dcterms:W3CDTF">2024-06-01T16:39:34Z</dcterms:created>
  <dcterms:modified xsi:type="dcterms:W3CDTF">2026-01-19T10:12:44Z</dcterms:modified>
</cp:coreProperties>
</file>