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72" r:id="rId2"/>
    <p:sldId id="269" r:id="rId3"/>
    <p:sldId id="270" r:id="rId4"/>
    <p:sldId id="262" r:id="rId5"/>
    <p:sldId id="268" r:id="rId6"/>
    <p:sldId id="271" r:id="rId7"/>
  </p:sldIdLst>
  <p:sldSz cx="14630400" cy="8229600"/>
  <p:notesSz cx="8229600" cy="14630400"/>
  <p:embeddedFontLst>
    <p:embeddedFont>
      <p:font typeface="Montserrat" panose="020B0604020202020204" charset="-5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9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1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194F-097E-4ADD-B4E5-4051A6810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965835" y="2295526"/>
            <a:ext cx="12618720" cy="19056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040" dirty="0" smtClean="0">
                <a:solidFill>
                  <a:srgbClr val="C00000"/>
                </a:solidFill>
                <a:latin typeface="Barlow Bold"/>
              </a:rPr>
              <a:t>Универсальные учебные действия</a:t>
            </a:r>
            <a:endParaRPr lang="ru-RU" altLang="ru-RU" sz="7040" b="1" dirty="0">
              <a:solidFill>
                <a:srgbClr val="FF0000"/>
              </a:solidFill>
              <a:latin typeface="Barlow Bold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7833658" y="4524375"/>
            <a:ext cx="655833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360" dirty="0">
                <a:latin typeface="Barlow Bold"/>
              </a:rPr>
              <a:t>Преподаватель АПП ЮФУ</a:t>
            </a:r>
          </a:p>
          <a:p>
            <a:pPr eaLnBrk="1" hangingPunct="1"/>
            <a:r>
              <a:rPr lang="ru-RU" altLang="ru-RU" sz="3360" dirty="0">
                <a:latin typeface="Barlow Bold"/>
              </a:rPr>
              <a:t>Соловьёва Анастасия Юрьевна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448177" y="6536057"/>
            <a:ext cx="486156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360" dirty="0">
                <a:latin typeface="Barlow Bold"/>
              </a:rPr>
              <a:t>Ростов-на-Дону</a:t>
            </a:r>
          </a:p>
          <a:p>
            <a:pPr algn="ctr" eaLnBrk="1" hangingPunct="1"/>
            <a:r>
              <a:rPr lang="ru-RU" altLang="ru-RU" sz="3360" dirty="0">
                <a:latin typeface="Barlow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2696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54" y="2196429"/>
            <a:ext cx="1348749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40" dirty="0">
                <a:solidFill>
                  <a:srgbClr val="FF0000"/>
                </a:solidFill>
                <a:latin typeface="Barlow Bold"/>
              </a:rPr>
              <a:t>Универсальные учебные действия (УУД)</a:t>
            </a:r>
            <a:r>
              <a:rPr lang="ru-RU" sz="3840" dirty="0">
                <a:latin typeface="Barlow Bold"/>
              </a:rPr>
              <a:t> — это комплекс ключевых навыков, которые позволяют учащимся эффективно учиться и успешно справляться с различными образовательными задачами. </a:t>
            </a:r>
          </a:p>
        </p:txBody>
      </p:sp>
    </p:spTree>
    <p:extLst>
      <p:ext uri="{BB962C8B-B14F-4D97-AF65-F5344CB8AC3E}">
        <p14:creationId xmlns:p14="http://schemas.microsoft.com/office/powerpoint/2010/main" val="2242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817" y="2347275"/>
            <a:ext cx="130630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arlow Bold"/>
              </a:rPr>
              <a:t>Существует 4 вида универсальных учебных действий</a:t>
            </a:r>
          </a:p>
          <a:p>
            <a:endParaRPr lang="ru-RU" sz="4000" dirty="0" smtClean="0">
              <a:latin typeface="Barlow Bold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Barlow Bold"/>
              </a:rPr>
              <a:t>Познавательные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Barlow Bold"/>
              </a:rPr>
              <a:t>Регулятивные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Barlow Bold"/>
              </a:rPr>
              <a:t>Коммуникативные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Barlow Bold"/>
              </a:rPr>
              <a:t>Личностные</a:t>
            </a:r>
            <a:endParaRPr lang="ru-RU" sz="3600" dirty="0">
              <a:latin typeface="Barlow Bold"/>
            </a:endParaRPr>
          </a:p>
        </p:txBody>
      </p:sp>
    </p:spTree>
    <p:extLst>
      <p:ext uri="{BB962C8B-B14F-4D97-AF65-F5344CB8AC3E}">
        <p14:creationId xmlns:p14="http://schemas.microsoft.com/office/powerpoint/2010/main" val="30736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58860"/>
            <a:ext cx="131137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Универсальные учебные действия: </a:t>
            </a:r>
            <a:r>
              <a:rPr lang="ru-RU" sz="390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/>
            </a:r>
            <a:br>
              <a:rPr lang="ru-RU" sz="390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</a:br>
            <a:r>
              <a:rPr lang="en-US" sz="3900" b="1" dirty="0" err="1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Комплексный</a:t>
            </a:r>
            <a:r>
              <a:rPr lang="en-US" sz="3900" b="1" dirty="0" smtClean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обзор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309" y="2985016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Четыре группы УУД обеспечивают всестороннее развитие ученика как субъекта учебной деятельности и члена социума.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501509"/>
            <a:ext cx="568643" cy="5686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63886" y="3661410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Личностные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563886" y="4086820"/>
            <a:ext cx="5632847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Формирование внутренней позиции, самоопределение и ценностно-смысловые ориентации (например, этика и моральный выбор).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667" y="3501509"/>
            <a:ext cx="568643" cy="56864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39244" y="3661410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Предметные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8239244" y="4086820"/>
            <a:ext cx="5632847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Специфические способы деятельности и знания, овладение которыми необходимо для решения задач в рамках конкретного предмета.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5375672"/>
            <a:ext cx="568643" cy="56864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63886" y="5535573"/>
            <a:ext cx="253293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Коммуникативные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1563886" y="5960983"/>
            <a:ext cx="5632847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Умение эффективно взаимодействовать в группе, слушать, договариваться, аргументировать свою точку зрения и строить продуктивный диалог.</a:t>
            </a:r>
            <a:endParaRPr lang="en-US" sz="14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667" y="5375672"/>
            <a:ext cx="568643" cy="56864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239244" y="553557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1950" b="1" dirty="0" smtClean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Регулятивные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8239244" y="5960983"/>
            <a:ext cx="5632847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Включают общеучебные (поиск информации), логические (анализ, сравнение) и знаково-символические действия (моделирование).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Picture background"/>
          <p:cNvSpPr>
            <a:spLocks noChangeAspect="1" noChangeArrowheads="1"/>
          </p:cNvSpPr>
          <p:nvPr/>
        </p:nvSpPr>
        <p:spPr bwMode="auto">
          <a:xfrm>
            <a:off x="248920" y="-218440"/>
            <a:ext cx="477520" cy="477520"/>
          </a:xfrm>
          <a:prstGeom prst="rect">
            <a:avLst/>
          </a:prstGeom>
          <a:noFill/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ru-RU" sz="2880"/>
          </a:p>
        </p:txBody>
      </p:sp>
      <p:pic>
        <p:nvPicPr>
          <p:cNvPr id="4" name="Рисунок 3" descr="6ae289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52" y="1485881"/>
            <a:ext cx="13716096" cy="63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54" y="1485881"/>
            <a:ext cx="13247062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20" dirty="0">
                <a:solidFill>
                  <a:srgbClr val="C00000"/>
                </a:solidFill>
                <a:latin typeface="Barlow Bold"/>
              </a:rPr>
              <a:t>Задание:</a:t>
            </a:r>
          </a:p>
          <a:p>
            <a:pPr algn="ctr"/>
            <a:endParaRPr lang="ru-RU" sz="5120" dirty="0">
              <a:solidFill>
                <a:srgbClr val="C00000"/>
              </a:solidFill>
              <a:latin typeface="Barlow Bold"/>
            </a:endParaRPr>
          </a:p>
          <a:p>
            <a:pPr algn="just"/>
            <a:r>
              <a:rPr lang="ru-RU" sz="3840" dirty="0">
                <a:latin typeface="Barlow Bold"/>
              </a:rPr>
              <a:t>Составьте универсальные учебные действия для урока окружающего мира по теме «Явления природы</a:t>
            </a:r>
            <a:r>
              <a:rPr lang="ru-RU" sz="3840" dirty="0" smtClean="0">
                <a:latin typeface="Barlow Bold"/>
              </a:rPr>
              <a:t>»</a:t>
            </a:r>
          </a:p>
          <a:p>
            <a:pPr algn="just"/>
            <a:endParaRPr lang="ru-RU" sz="3840" dirty="0">
              <a:latin typeface="Barlow Bold"/>
            </a:endParaRPr>
          </a:p>
          <a:p>
            <a:pPr algn="just"/>
            <a:r>
              <a:rPr lang="zh-CN" altLang="en-US" sz="4000" dirty="0"/>
              <a:t>任务</a:t>
            </a:r>
            <a:r>
              <a:rPr lang="en-US" altLang="zh-CN" sz="4000" dirty="0"/>
              <a:t>: </a:t>
            </a:r>
            <a:endParaRPr lang="ru-RU" altLang="zh-CN" sz="4000" dirty="0" smtClean="0"/>
          </a:p>
          <a:p>
            <a:pPr algn="just"/>
            <a:r>
              <a:rPr lang="zh-CN" altLang="en-US" sz="4000" dirty="0" smtClean="0"/>
              <a:t>以</a:t>
            </a:r>
            <a:r>
              <a:rPr lang="en-US" altLang="zh-CN" sz="4000" dirty="0"/>
              <a:t>"</a:t>
            </a:r>
            <a:r>
              <a:rPr lang="zh-CN" altLang="en-US" sz="4000" dirty="0"/>
              <a:t>自然现象</a:t>
            </a:r>
            <a:r>
              <a:rPr lang="en-US" altLang="zh-CN" sz="4000" dirty="0"/>
              <a:t>"</a:t>
            </a:r>
            <a:r>
              <a:rPr lang="zh-CN" altLang="en-US" sz="4000" dirty="0"/>
              <a:t>为题，为周围世界的教训创造普遍的学习活动</a:t>
            </a:r>
            <a:endParaRPr lang="ru-RU" sz="3840" dirty="0">
              <a:latin typeface="Barlow Bold"/>
            </a:endParaRPr>
          </a:p>
        </p:txBody>
      </p:sp>
    </p:spTree>
    <p:extLst>
      <p:ext uri="{BB962C8B-B14F-4D97-AF65-F5344CB8AC3E}">
        <p14:creationId xmlns:p14="http://schemas.microsoft.com/office/powerpoint/2010/main" val="33112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167</Words>
  <Application>Microsoft Office PowerPoint</Application>
  <PresentationFormat>Произвольный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Barlow Bold</vt:lpstr>
      <vt:lpstr>Montserrat</vt:lpstr>
      <vt:lpstr>Calibri</vt:lpstr>
      <vt:lpstr>Calibri Light</vt:lpstr>
      <vt:lpstr>等线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lastModifiedBy>Student</cp:lastModifiedBy>
  <cp:revision>13</cp:revision>
  <dcterms:created xsi:type="dcterms:W3CDTF">2025-10-12T15:48:19Z</dcterms:created>
  <dcterms:modified xsi:type="dcterms:W3CDTF">2026-02-04T10:09:20Z</dcterms:modified>
</cp:coreProperties>
</file>