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3" r:id="rId3"/>
    <p:sldId id="291" r:id="rId4"/>
    <p:sldId id="292" r:id="rId5"/>
    <p:sldId id="275" r:id="rId6"/>
    <p:sldId id="272" r:id="rId7"/>
    <p:sldId id="285" r:id="rId8"/>
    <p:sldId id="271" r:id="rId9"/>
    <p:sldId id="274" r:id="rId10"/>
    <p:sldId id="277" r:id="rId11"/>
    <p:sldId id="278" r:id="rId12"/>
    <p:sldId id="273" r:id="rId13"/>
    <p:sldId id="280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398A6D-0071-40ED-B295-CB8ACC77D9A4}">
          <p14:sldIdLst/>
        </p14:section>
        <p14:section name="Раздел без заголовка" id="{BCBF0D84-81FE-412E-BC2F-A45C92A95AB0}">
          <p14:sldIdLst>
            <p14:sldId id="293"/>
            <p14:sldId id="283"/>
            <p14:sldId id="291"/>
            <p14:sldId id="292"/>
            <p14:sldId id="275"/>
            <p14:sldId id="272"/>
            <p14:sldId id="285"/>
            <p14:sldId id="271"/>
            <p14:sldId id="274"/>
            <p14:sldId id="277"/>
            <p14:sldId id="278"/>
            <p14:sldId id="273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2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3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5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3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92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5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C899-6FEB-4C43-8367-F9D84781DDA3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0C89-0A43-41A4-B8AA-D9CB931B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3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804863" y="1912938"/>
            <a:ext cx="10515600" cy="1588070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Живая и неживая природа. Признаки живого</a:t>
            </a:r>
            <a:endParaRPr lang="ru-RU" alt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528048" y="3770312"/>
            <a:ext cx="4892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Преподаватель АПП ЮФУ</a:t>
            </a:r>
          </a:p>
          <a:p>
            <a:pPr eaLnBrk="1" hangingPunct="1"/>
            <a:r>
              <a:rPr lang="ru-RU" altLang="ru-RU" sz="2800" dirty="0"/>
              <a:t>Соловьёва Анастасия Юрьевна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706813" y="5446713"/>
            <a:ext cx="4051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Ростов-на-Дону</a:t>
            </a:r>
          </a:p>
          <a:p>
            <a:pPr algn="ctr" eaLnBrk="1" hangingPunct="1"/>
            <a:r>
              <a:rPr lang="ru-RU" altLang="ru-RU" sz="2800" dirty="0" smtClean="0"/>
              <a:t>2025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3837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296" y="1281328"/>
            <a:ext cx="11532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размножения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организмы передают свои признаки, свойства и особенности развития из поколения в поколение.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774" y="5278931"/>
            <a:ext cx="115327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все перечисленные выше свойства и ряд других свойств в своей совокупности характерны только для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живых организмов</a:t>
            </a:r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77" y="2559209"/>
            <a:ext cx="8524042" cy="23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1225" y="5454374"/>
            <a:ext cx="1032955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Внешние проявления этих свойств по отдельности можно наблюдать и у тел неживой природы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29" y="1241611"/>
            <a:ext cx="10825822" cy="42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8" y="727494"/>
            <a:ext cx="9142780" cy="5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95" y="648448"/>
            <a:ext cx="4444138" cy="5833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064" y="1513153"/>
            <a:ext cx="5883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живых организмов и их распространением появилась особая оболочка Земли.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959" y="3339598"/>
            <a:ext cx="665897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жизнь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шар, от греч.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959" y="4488482"/>
            <a:ext cx="66589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оболочка Земли.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57" y="642038"/>
            <a:ext cx="4520662" cy="428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28093" y="1244795"/>
            <a:ext cx="4808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отечественный ученный, академик, основоположник биогеохимии, разработал учение о биосфере.  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93" y="3725158"/>
            <a:ext cx="4808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 кто указал на роль живых организмов как главнейшей преобразующей силы планеты Земля. 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078" y="5019261"/>
            <a:ext cx="5895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Вернадский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(1863-1945)</a:t>
            </a:r>
          </a:p>
        </p:txBody>
      </p:sp>
    </p:spTree>
    <p:extLst>
      <p:ext uri="{BB962C8B-B14F-4D97-AF65-F5344CB8AC3E}">
        <p14:creationId xmlns:p14="http://schemas.microsoft.com/office/powerpoint/2010/main" val="2492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56" y="1225689"/>
            <a:ext cx="118474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Естествознание</a:t>
            </a:r>
            <a:r>
              <a:rPr lang="ru-RU" sz="3200" dirty="0">
                <a:solidFill>
                  <a:srgbClr val="333333"/>
                </a:solidFill>
                <a:latin typeface="Arial Black" panose="020B0A04020102020204" pitchFamily="34" charset="0"/>
              </a:rPr>
              <a:t> — это </a:t>
            </a:r>
            <a:r>
              <a:rPr lang="ru-RU" sz="3200" b="1" dirty="0">
                <a:solidFill>
                  <a:srgbClr val="333333"/>
                </a:solidFill>
                <a:latin typeface="Arial Black" panose="020B0A04020102020204" pitchFamily="34" charset="0"/>
              </a:rPr>
              <a:t>система наук о законах, явлениях и свойствах объектов природы</a:t>
            </a:r>
            <a:r>
              <a:rPr lang="ru-RU" sz="32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.</a:t>
            </a:r>
            <a:endParaRPr lang="ru-RU" sz="3200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задачи естествознания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Arial Black" panose="020B0A04020102020204" pitchFamily="34" charset="0"/>
              </a:rPr>
              <a:t>изучение природы: её законов, структуры, функционирования и эволюции</a:t>
            </a:r>
            <a:r>
              <a:rPr lang="ru-RU" sz="32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;</a:t>
            </a:r>
            <a:endParaRPr lang="ru-RU" sz="3200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практическое </a:t>
            </a:r>
            <a:r>
              <a:rPr lang="ru-RU" sz="3200" dirty="0">
                <a:solidFill>
                  <a:srgbClr val="333333"/>
                </a:solidFill>
                <a:latin typeface="Arial Black" panose="020B0A04020102020204" pitchFamily="34" charset="0"/>
              </a:rPr>
              <a:t>применение </a:t>
            </a:r>
            <a:r>
              <a:rPr lang="ru-RU" sz="32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знаний;</a:t>
            </a:r>
            <a:r>
              <a:rPr lang="ru-RU" sz="3200" dirty="0">
                <a:solidFill>
                  <a:srgbClr val="333333"/>
                </a:solidFill>
                <a:latin typeface="Arial Black" panose="020B0A04020102020204" pitchFamily="34" charset="0"/>
              </a:rPr>
              <a:t>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Arial Black" panose="020B0A04020102020204" pitchFamily="34" charset="0"/>
              </a:rPr>
              <a:t>охрана окружающей среды: естествознание важно для понимания взаимодействия человека с окружающей средой и разработки мер по её сохранению и </a:t>
            </a:r>
            <a:r>
              <a:rPr lang="ru-RU" sz="32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охране</a:t>
            </a:r>
            <a:endParaRPr lang="ru-RU" sz="3200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39" y="1659835"/>
            <a:ext cx="118573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ea typeface="Microsoft JhengHei UI" panose="020B0604030504040204" pitchFamily="34" charset="-120"/>
              </a:rPr>
              <a:t>Природа</a:t>
            </a:r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  <a:ea typeface="Microsoft JhengHei UI" panose="020B0604030504040204" pitchFamily="34" charset="-120"/>
              </a:rPr>
              <a:t> — материальный мир Вселенной, в сущности — основной объект изучения естественных наук. </a:t>
            </a:r>
            <a:endParaRPr lang="ru-RU" sz="3600" dirty="0" smtClean="0">
              <a:solidFill>
                <a:srgbClr val="333333"/>
              </a:solidFill>
              <a:latin typeface="Arial Black" panose="020B0A04020102020204" pitchFamily="34" charset="0"/>
              <a:ea typeface="Microsoft JhengHei UI" panose="020B0604030504040204" pitchFamily="34" charset="-120"/>
            </a:endParaRPr>
          </a:p>
          <a:p>
            <a:r>
              <a:rPr lang="ru-RU" sz="3600" dirty="0" smtClean="0">
                <a:solidFill>
                  <a:srgbClr val="333333"/>
                </a:solidFill>
                <a:latin typeface="Arial Black" panose="020B0A04020102020204" pitchFamily="34" charset="0"/>
                <a:ea typeface="Microsoft JhengHei UI" panose="020B0604030504040204" pitchFamily="34" charset="-120"/>
              </a:rPr>
              <a:t>В </a:t>
            </a:r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  <a:ea typeface="Microsoft JhengHei UI" panose="020B0604030504040204" pitchFamily="34" charset="-120"/>
              </a:rPr>
              <a:t>быту слово «природа» часто употребляется в значении естественная среда обитания (всё, что не создано человеком).</a:t>
            </a:r>
            <a:endParaRPr lang="ru-RU" sz="3600" dirty="0">
              <a:latin typeface="Arial Black" panose="020B0A04020102020204" pitchFamily="34" charset="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6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17" y="1351796"/>
            <a:ext cx="11817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</a:rPr>
              <a:t>Всё, что есть в природе, можно разделить на две группы: 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живое и неживое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</a:rPr>
              <a:t> </a:t>
            </a:r>
            <a:endParaRPr lang="ru-RU" sz="3600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Объекты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природы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r>
              <a:rPr lang="ru-RU" sz="36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</a:rPr>
              <a:t>растения, грибы, животные (в том числе человек), бактерии. </a:t>
            </a:r>
            <a:endParaRPr lang="ru-RU" sz="3600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Объекты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неживой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природы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r>
              <a:rPr lang="ru-RU" sz="36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Солнце</a:t>
            </a:r>
            <a:r>
              <a:rPr lang="ru-RU" sz="3600" dirty="0">
                <a:solidFill>
                  <a:srgbClr val="333333"/>
                </a:solidFill>
                <a:latin typeface="Arial Black" panose="020B0A04020102020204" pitchFamily="34" charset="0"/>
              </a:rPr>
              <a:t>, звёзды, вода, воздух, почва, минералы и горные породы. 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9325" y="960993"/>
            <a:ext cx="693751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ЖИВОГО: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00809"/>
            <a:ext cx="11300791" cy="50167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Клеточное строение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химического состава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веществ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(питание, дыхание, выделение)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Раздражимость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(движение)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Изменчивость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и смерть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1087" y="695453"/>
            <a:ext cx="11532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Общим признаком строения живых организмов 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является.</a:t>
            </a:r>
            <a:r>
              <a:rPr lang="ru-RU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Клеточное строение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29" y="1808922"/>
            <a:ext cx="7385167" cy="34018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19237" y="5677890"/>
            <a:ext cx="91484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Клетка </a:t>
            </a:r>
            <a:r>
              <a:rPr lang="ru-RU" sz="36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структурная единица живого.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271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Единство химического состава</a:t>
            </a:r>
          </a:p>
        </p:txBody>
      </p:sp>
      <p:pic>
        <p:nvPicPr>
          <p:cNvPr id="20484" name="Picture 6" descr="состав клетки"/>
          <p:cNvPicPr>
            <a:picLocks noChangeAspect="1" noChangeArrowheads="1"/>
          </p:cNvPicPr>
          <p:nvPr/>
        </p:nvPicPr>
        <p:blipFill>
          <a:blip r:embed="rId2"/>
          <a:srcRect b="20078"/>
          <a:stretch>
            <a:fillRect/>
          </a:stretch>
        </p:blipFill>
        <p:spPr bwMode="auto">
          <a:xfrm>
            <a:off x="2286001" y="1600201"/>
            <a:ext cx="7762875" cy="46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576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0966" y="664693"/>
            <a:ext cx="11532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Самым важным проявлением жизнедеятельности является</a:t>
            </a:r>
            <a:r>
              <a:rPr lang="ru-RU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Обмен веществ.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87" y="1760273"/>
            <a:ext cx="11141026" cy="3337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809" y="5716253"/>
            <a:ext cx="1153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Процессы обмена веществ: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питание, дыхание, выделение.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296" y="875116"/>
            <a:ext cx="1153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 живой природы способны </a:t>
            </a:r>
            <a:r>
              <a:rPr lang="ru-RU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расти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развиваться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16" y="1398336"/>
            <a:ext cx="11056568" cy="32929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580" y="4931062"/>
            <a:ext cx="1153270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только объектам живой природы свойственно упорядоченное, постепенное и последовательное развитие, связанное с реализацией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наследственной информации</a:t>
            </a:r>
            <a:r>
              <a:rPr lang="ru-RU" sz="2800" b="1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заложенной в клетках.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246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Microsoft JhengHei UI</vt:lpstr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Единство химического состава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Иванкова</dc:creator>
  <cp:lastModifiedBy>Student</cp:lastModifiedBy>
  <cp:revision>74</cp:revision>
  <dcterms:created xsi:type="dcterms:W3CDTF">2024-08-17T10:17:37Z</dcterms:created>
  <dcterms:modified xsi:type="dcterms:W3CDTF">2026-02-03T21:10:09Z</dcterms:modified>
</cp:coreProperties>
</file>