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85662-A622-4758-B122-B36F78888572}" v="4" dt="2021-01-14T07:54:2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аталова Екатерина Викторовна" userId="S::shatalova@sfedu.ru::0fed3e1d-f7e1-4e72-8974-dfbb0d01679a" providerId="AD" clId="Web-{CCF85662-A622-4758-B122-B36F78888572}"/>
    <pc:docChg chg="modSld">
      <pc:chgData name="Шаталова Екатерина Викторовна" userId="S::shatalova@sfedu.ru::0fed3e1d-f7e1-4e72-8974-dfbb0d01679a" providerId="AD" clId="Web-{CCF85662-A622-4758-B122-B36F78888572}" dt="2021-01-14T07:54:20.411" v="3" actId="20577"/>
      <pc:docMkLst>
        <pc:docMk/>
      </pc:docMkLst>
      <pc:sldChg chg="modSp">
        <pc:chgData name="Шаталова Екатерина Викторовна" userId="S::shatalova@sfedu.ru::0fed3e1d-f7e1-4e72-8974-dfbb0d01679a" providerId="AD" clId="Web-{CCF85662-A622-4758-B122-B36F78888572}" dt="2021-01-14T07:54:20.411" v="3" actId="20577"/>
        <pc:sldMkLst>
          <pc:docMk/>
          <pc:sldMk cId="2901476318" sldId="258"/>
        </pc:sldMkLst>
        <pc:spChg chg="mod">
          <ac:chgData name="Шаталова Екатерина Викторовна" userId="S::shatalova@sfedu.ru::0fed3e1d-f7e1-4e72-8974-dfbb0d01679a" providerId="AD" clId="Web-{CCF85662-A622-4758-B122-B36F78888572}" dt="2021-01-14T07:54:20.411" v="3" actId="20577"/>
          <ac:spMkLst>
            <pc:docMk/>
            <pc:sldMk cId="2901476318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B8075-8466-4BBE-98F3-4CADA06ED5D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38B3E-6F9B-4940-A4E2-A90A78443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38B3E-6F9B-4940-A4E2-A90A784438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5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4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7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3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729C-99DB-44A7-B123-69D7691292E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25C9-188A-44B1-A52D-5E39C9554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alesina@sfedu.ru" TargetMode="External"/><Relationship Id="rId7" Type="http://schemas.openxmlformats.org/officeDocument/2006/relationships/hyperlink" Target="mailto:dhu@sfed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hmeleva@sfedu.ru" TargetMode="External"/><Relationship Id="rId5" Type="http://schemas.openxmlformats.org/officeDocument/2006/relationships/hyperlink" Target="mailto:shatalova@sfedu.ru" TargetMode="External"/><Relationship Id="rId4" Type="http://schemas.openxmlformats.org/officeDocument/2006/relationships/hyperlink" Target="mailto:udalova@sfedu.ru" TargetMode="Externa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5dvuxp852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learningapps.org/display?v=pi4zfskot20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tbomyd3k20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learningapps.org/display?v=phgyxf5x220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s03shrkt2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image" Target="../media/image11.jpeg"/><Relationship Id="rId9" Type="http://schemas.openxmlformats.org/officeDocument/2006/relationships/hyperlink" Target="https://learningapps.org/display?v=pk4beqsb22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kjq0ii4c2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6.png"/><Relationship Id="rId4" Type="http://schemas.openxmlformats.org/officeDocument/2006/relationships/image" Target="../media/image15.jpeg"/><Relationship Id="rId9" Type="http://schemas.openxmlformats.org/officeDocument/2006/relationships/hyperlink" Target="https://learningapps.org/display?v=pfhzx8dka2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1.jpeg"/><Relationship Id="rId11" Type="http://schemas.openxmlformats.org/officeDocument/2006/relationships/hyperlink" Target="https://learningapps.org/display?v=pj6au902520" TargetMode="External"/><Relationship Id="rId5" Type="http://schemas.openxmlformats.org/officeDocument/2006/relationships/image" Target="../media/image20.jpeg"/><Relationship Id="rId10" Type="http://schemas.openxmlformats.org/officeDocument/2006/relationships/hyperlink" Target="https://learningapps.org/display?v=p6utdcqik20" TargetMode="External"/><Relationship Id="rId4" Type="http://schemas.openxmlformats.org/officeDocument/2006/relationships/image" Target="../media/image19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cax6qx5320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learningapps.org/display?v=p052ynbrj20" TargetMode="Externa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5.png"/><Relationship Id="rId11" Type="http://schemas.openxmlformats.org/officeDocument/2006/relationships/image" Target="../media/image6.png"/><Relationship Id="rId5" Type="http://schemas.openxmlformats.org/officeDocument/2006/relationships/image" Target="../media/image24.jpeg"/><Relationship Id="rId10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7094" y="3382504"/>
            <a:ext cx="7521883" cy="2200145"/>
          </a:xfrm>
          <a:noFill/>
        </p:spPr>
        <p:txBody>
          <a:bodyPr>
            <a:noAutofit/>
          </a:bodyPr>
          <a:lstStyle/>
          <a:p>
            <a:r>
              <a:rPr lang="ru-RU" sz="2300" u="sng" dirty="0">
                <a:latin typeface="Bookman Old Style" panose="02050604050505020204" pitchFamily="18" charset="0"/>
              </a:rPr>
              <a:t>Руководитель</a:t>
            </a:r>
            <a:r>
              <a:rPr lang="ru-RU" sz="2300" dirty="0">
                <a:latin typeface="Bookman Old Style" panose="02050604050505020204" pitchFamily="18" charset="0"/>
              </a:rPr>
              <a:t>: Климова Т.В.</a:t>
            </a:r>
          </a:p>
          <a:p>
            <a:r>
              <a:rPr lang="ru-RU" sz="2300" u="sng" dirty="0">
                <a:latin typeface="Bookman Old Style" panose="02050604050505020204" pitchFamily="18" charset="0"/>
              </a:rPr>
              <a:t>Участники команды</a:t>
            </a:r>
            <a:r>
              <a:rPr lang="ru-RU" sz="2300" dirty="0">
                <a:latin typeface="Bookman Old Style" panose="02050604050505020204" pitchFamily="18" charset="0"/>
              </a:rPr>
              <a:t>: Алесина Е.С., Удалова С.Е., Шаталова Е.В., Хмелёва А.Д, Худайбергенов Д.</a:t>
            </a:r>
          </a:p>
          <a:p>
            <a:r>
              <a:rPr lang="ru-RU" sz="2300" u="sng" dirty="0">
                <a:latin typeface="Bookman Old Style" panose="02050604050505020204" pitchFamily="18" charset="0"/>
              </a:rPr>
              <a:t>Предмет</a:t>
            </a:r>
            <a:r>
              <a:rPr lang="ru-RU" sz="2300" dirty="0">
                <a:latin typeface="Bookman Old Style" panose="02050604050505020204" pitchFamily="18" charset="0"/>
              </a:rPr>
              <a:t>: Методика обучения письму                                                      и чтению лиц с интеллектуальными нарушениями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2748" y="429216"/>
            <a:ext cx="8859252" cy="2800559"/>
          </a:xfrm>
          <a:solidFill>
            <a:srgbClr val="F3E7B3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dirty="0">
                <a:latin typeface="Bookman Old Style" panose="02050604050505020204" pitchFamily="18" charset="0"/>
              </a:rPr>
              <a:t>Адаптивная программа обучения русскому языку в специальной школе группы № 6</a:t>
            </a:r>
            <a:br>
              <a:rPr lang="ru-RU" sz="3400" dirty="0">
                <a:latin typeface="Bookman Old Style" panose="02050604050505020204" pitchFamily="18" charset="0"/>
              </a:rPr>
            </a:br>
            <a:r>
              <a:rPr lang="ru-RU" sz="3400" dirty="0">
                <a:latin typeface="Bookman Old Style" panose="02050604050505020204" pitchFamily="18" charset="0"/>
              </a:rPr>
              <a:t>Тема «Повторение пройденных гласных и согласных букв»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8391"/>
          <a:stretch/>
        </p:blipFill>
        <p:spPr>
          <a:xfrm rot="20797999">
            <a:off x="104922" y="1365463"/>
            <a:ext cx="5144439" cy="45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25652" y="5685966"/>
            <a:ext cx="1515979" cy="757990"/>
          </a:xfrm>
          <a:prstGeom prst="rect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16" y="558474"/>
            <a:ext cx="11277599" cy="1325563"/>
          </a:xfrm>
          <a:solidFill>
            <a:srgbClr val="F3E7B3"/>
          </a:solidFill>
        </p:spPr>
        <p:txBody>
          <a:bodyPr>
            <a:normAutofit/>
          </a:bodyPr>
          <a:lstStyle/>
          <a:p>
            <a:r>
              <a:rPr lang="ru-RU" sz="4000" dirty="0">
                <a:latin typeface="Bookman Old Style" panose="02050604050505020204" pitchFamily="18" charset="0"/>
              </a:rPr>
              <a:t>Будем рады дальнейшему сотрудничеству!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5636" y="1600562"/>
            <a:ext cx="9280358" cy="35394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  <a:hlinkClick r:id="rId3"/>
              </a:rPr>
              <a:t>Наши почты:</a:t>
            </a:r>
          </a:p>
          <a:p>
            <a:pPr algn="ctr"/>
            <a:r>
              <a:rPr lang="en-US" sz="3600" dirty="0">
                <a:latin typeface="Bookman Old Style" panose="02050604050505020204" pitchFamily="18" charset="0"/>
                <a:hlinkClick r:id="rId3"/>
              </a:rPr>
              <a:t>alesina@sfedu.ru</a:t>
            </a:r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>
                <a:latin typeface="Bookman Old Style" panose="02050604050505020204" pitchFamily="18" charset="0"/>
                <a:hlinkClick r:id="rId4"/>
              </a:rPr>
              <a:t>udalova@sfedu.ru</a:t>
            </a:r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>
                <a:latin typeface="Bookman Old Style" panose="02050604050505020204" pitchFamily="18" charset="0"/>
                <a:hlinkClick r:id="rId5"/>
              </a:rPr>
              <a:t>shatalova@sfedu.ru</a:t>
            </a:r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>
                <a:latin typeface="Bookman Old Style" panose="02050604050505020204" pitchFamily="18" charset="0"/>
                <a:hlinkClick r:id="rId6"/>
              </a:rPr>
              <a:t>ahmeleva@sfedu.ru</a:t>
            </a:r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>
                <a:latin typeface="Bookman Old Style" panose="02050604050505020204" pitchFamily="18" charset="0"/>
                <a:hlinkClick r:id="rId7"/>
              </a:rPr>
              <a:t>dhu@sfedu.ru</a:t>
            </a:r>
            <a:endParaRPr lang="ru-RU" sz="3600" dirty="0">
              <a:latin typeface="Bookman Old Style" panose="02050604050505020204" pitchFamily="18" charset="0"/>
            </a:endParaRPr>
          </a:p>
          <a:p>
            <a:pPr algn="ctr"/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" b="4239"/>
          <a:stretch/>
        </p:blipFill>
        <p:spPr>
          <a:xfrm>
            <a:off x="2959926" y="3649221"/>
            <a:ext cx="3065889" cy="2635471"/>
          </a:xfrm>
          <a:prstGeom prst="rect">
            <a:avLst/>
          </a:prstGeom>
        </p:spPr>
      </p:pic>
      <p:pic>
        <p:nvPicPr>
          <p:cNvPr id="1026" name="Picture 2" descr="https://s2.stc.all.kpcdn.net/best/rostov/abiturient/images/tild6564-3532-4333-a564-306333303534__bgopt_0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94" y="3649221"/>
            <a:ext cx="1804737" cy="26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9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59" y="116797"/>
            <a:ext cx="8266906" cy="1022685"/>
          </a:xfrm>
          <a:solidFill>
            <a:srgbClr val="F3E7B3"/>
          </a:solidFill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Задачи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159" y="979994"/>
            <a:ext cx="11095167" cy="4074278"/>
          </a:xfrm>
          <a:solidFill>
            <a:srgbClr val="F3E7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Bookman Old Style"/>
              </a:rPr>
              <a:t>Образовательные:</a:t>
            </a:r>
            <a:endParaRPr lang="ru-RU" b="1" dirty="0">
              <a:latin typeface="Bookman Old Style"/>
            </a:endParaRPr>
          </a:p>
          <a:p>
            <a:pPr algn="just"/>
            <a:r>
              <a:rPr lang="ru-RU" sz="2200" dirty="0">
                <a:latin typeface="Bookman Old Style" panose="02050604050505020204" pitchFamily="18" charset="0"/>
              </a:rPr>
              <a:t>повторить пройдённые звуки и буквы;</a:t>
            </a:r>
          </a:p>
          <a:p>
            <a:pPr algn="just"/>
            <a:r>
              <a:rPr lang="ru-RU" sz="2200" dirty="0">
                <a:latin typeface="Bookman Old Style" panose="02050604050505020204" pitchFamily="18" charset="0"/>
              </a:rPr>
              <a:t>учить читать слоги и трёхсложные слова с ними;</a:t>
            </a:r>
          </a:p>
          <a:p>
            <a:pPr algn="just"/>
            <a:r>
              <a:rPr lang="ru-RU" sz="2200" dirty="0">
                <a:latin typeface="Bookman Old Style" panose="02050604050505020204" pitchFamily="18" charset="0"/>
              </a:rPr>
              <a:t>закреплять умение составлять предложения по схеме.</a:t>
            </a:r>
          </a:p>
          <a:p>
            <a:pPr marL="0" indent="0" algn="just">
              <a:buNone/>
            </a:pPr>
            <a:r>
              <a:rPr lang="ru-RU" sz="2200" b="1" dirty="0">
                <a:latin typeface="Bookman Old Style"/>
              </a:rPr>
              <a:t>Коррекционно-развивающие:</a:t>
            </a:r>
          </a:p>
          <a:p>
            <a:pPr algn="just"/>
            <a:r>
              <a:rPr lang="ru-RU" sz="2200" dirty="0">
                <a:latin typeface="Bookman Old Style" panose="02050604050505020204" pitchFamily="18" charset="0"/>
              </a:rPr>
              <a:t>корригировать произносительные навыки учащихся;</a:t>
            </a:r>
          </a:p>
          <a:p>
            <a:pPr algn="just"/>
            <a:r>
              <a:rPr lang="ru-RU" sz="2200" dirty="0">
                <a:latin typeface="Bookman Old Style" panose="02050604050505020204" pitchFamily="18" charset="0"/>
              </a:rPr>
              <a:t>уточнять и расширять словарь школьников путём составления предложений по схеме, используя разные картинки для окончания предложения.</a:t>
            </a:r>
          </a:p>
          <a:p>
            <a:pPr marL="0" indent="0" algn="just">
              <a:buNone/>
            </a:pPr>
            <a:endParaRPr lang="ru-RU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7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429" y="0"/>
            <a:ext cx="5705140" cy="523220"/>
          </a:xfrm>
          <a:prstGeom prst="rect">
            <a:avLst/>
          </a:prstGeom>
          <a:solidFill>
            <a:srgbClr val="F3E7B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Артикуляционная гимнастика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1132" y="3674926"/>
            <a:ext cx="2255521" cy="1325616"/>
          </a:xfrm>
          <a:solidFill>
            <a:srgbClr val="F3E7B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  <a:hlinkClick r:id="rId4"/>
              </a:rPr>
              <a:t>https://learningapps.org/display?v=pi4zfskot20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32" y="493208"/>
            <a:ext cx="3012141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русском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512" y="493208"/>
            <a:ext cx="3324113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туркменском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2634" t="1255" r="4725" b="8317"/>
          <a:stretch/>
        </p:blipFill>
        <p:spPr>
          <a:xfrm>
            <a:off x="6596375" y="899875"/>
            <a:ext cx="5234489" cy="2631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9245" r="2129"/>
          <a:stretch/>
        </p:blipFill>
        <p:spPr>
          <a:xfrm>
            <a:off x="307825" y="899874"/>
            <a:ext cx="5387872" cy="26319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t="20138" b="22399"/>
          <a:stretch/>
        </p:blipFill>
        <p:spPr>
          <a:xfrm>
            <a:off x="2885484" y="3674926"/>
            <a:ext cx="6421028" cy="29517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466729" y="3674926"/>
            <a:ext cx="2364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  <a:hlinkClick r:id="rId8"/>
              </a:rPr>
              <a:t>https://learningapps.org/display?v=p5dvuxp8520</a:t>
            </a:r>
            <a:endParaRPr lang="ru-RU" sz="2400" dirty="0">
              <a:latin typeface="Bookman Old Style" panose="02050604050505020204" pitchFamily="18" charset="0"/>
            </a:endParaRP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11" name="prj_695203_0ab1ba4002f8bb6a8f33ba99637ec8d3_16064799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232" y="101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170" y="3344162"/>
            <a:ext cx="5630763" cy="2642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395" y="0"/>
            <a:ext cx="5687209" cy="523220"/>
          </a:xfrm>
          <a:prstGeom prst="rect">
            <a:avLst/>
          </a:prstGeom>
          <a:solidFill>
            <a:srgbClr val="F3E7B3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Различие гласных и согласных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32" y="493208"/>
            <a:ext cx="3012141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русском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512" y="493208"/>
            <a:ext cx="3324113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туркменском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2951" t="34990" r="6819" b="25315"/>
          <a:stretch/>
        </p:blipFill>
        <p:spPr>
          <a:xfrm>
            <a:off x="6168611" y="888454"/>
            <a:ext cx="5851263" cy="2645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2618" t="21793" r="13882" b="36091"/>
          <a:stretch/>
        </p:blipFill>
        <p:spPr>
          <a:xfrm>
            <a:off x="455318" y="3440438"/>
            <a:ext cx="5555041" cy="25464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77285" y="5896734"/>
            <a:ext cx="5791970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7"/>
              </a:rPr>
              <a:t>https://learningapps.org/display?v=phgyxf5x220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00" y="5896734"/>
            <a:ext cx="5900974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8"/>
              </a:rPr>
              <a:t>https://learningapps.org/display?v=ptbomyd3k20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rcRect l="22586" t="35028" r="7176" b="25487"/>
          <a:stretch/>
        </p:blipFill>
        <p:spPr>
          <a:xfrm>
            <a:off x="297066" y="888454"/>
            <a:ext cx="5883105" cy="2645826"/>
          </a:xfrm>
          <a:prstGeom prst="rect">
            <a:avLst/>
          </a:prstGeom>
        </p:spPr>
      </p:pic>
      <p:pic>
        <p:nvPicPr>
          <p:cNvPr id="12" name="prj_695344_0ab1ba4002f8bb6a8f33ba99637ec8d3_16064807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232" y="118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3429" y="0"/>
            <a:ext cx="5705140" cy="523220"/>
          </a:xfrm>
          <a:prstGeom prst="rect">
            <a:avLst/>
          </a:prstGeom>
          <a:solidFill>
            <a:srgbClr val="F3E7B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Лишняя буква в ряду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32" y="493208"/>
            <a:ext cx="3012141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русском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512" y="493208"/>
            <a:ext cx="3324113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туркменском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204" t="36431" r="16284" b="27426"/>
          <a:stretch/>
        </p:blipFill>
        <p:spPr>
          <a:xfrm>
            <a:off x="464288" y="893317"/>
            <a:ext cx="5304914" cy="2493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2054" t="35833" r="13032" b="27367"/>
          <a:stretch/>
        </p:blipFill>
        <p:spPr>
          <a:xfrm>
            <a:off x="6422796" y="893315"/>
            <a:ext cx="5304916" cy="2493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2649" t="22259" r="14030" b="36462"/>
          <a:stretch/>
        </p:blipFill>
        <p:spPr>
          <a:xfrm>
            <a:off x="464288" y="3386958"/>
            <a:ext cx="5304914" cy="2389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2649" t="21980" r="14030" b="36182"/>
          <a:stretch/>
        </p:blipFill>
        <p:spPr>
          <a:xfrm>
            <a:off x="6422796" y="3386958"/>
            <a:ext cx="5304916" cy="23870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84879" y="5695932"/>
            <a:ext cx="5780750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8"/>
              </a:rPr>
              <a:t>https://learningapps.org/display?v=ps03shrkt20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7097" y="5722721"/>
            <a:ext cx="5859296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9"/>
              </a:rPr>
              <a:t>https://learningapps.org/display?v=pk4beqsb220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prj_695380_0ab1ba4002f8bb6a8f33ba99637ec8d3_16064808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335" y="83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3429" y="0"/>
            <a:ext cx="5705140" cy="523220"/>
          </a:xfrm>
          <a:prstGeom prst="rect">
            <a:avLst/>
          </a:prstGeom>
          <a:solidFill>
            <a:srgbClr val="F3E7B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Выбери картинку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0176" y="261523"/>
            <a:ext cx="3012141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русском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9681" y="261523"/>
            <a:ext cx="3324113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туркменском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4851" t="33174" r="11343" b="25408"/>
          <a:stretch/>
        </p:blipFill>
        <p:spPr>
          <a:xfrm>
            <a:off x="1303338" y="662271"/>
            <a:ext cx="4674382" cy="2427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4738" t="33314" r="11903" b="25548"/>
          <a:stretch/>
        </p:blipFill>
        <p:spPr>
          <a:xfrm>
            <a:off x="6243404" y="661952"/>
            <a:ext cx="4674382" cy="2428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2537" t="18482" r="14023" b="32764"/>
          <a:stretch/>
        </p:blipFill>
        <p:spPr>
          <a:xfrm>
            <a:off x="132105" y="3066461"/>
            <a:ext cx="5845615" cy="3104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2632" t="21752" r="13816" b="28906"/>
          <a:stretch/>
        </p:blipFill>
        <p:spPr>
          <a:xfrm>
            <a:off x="6243404" y="3066461"/>
            <a:ext cx="5816489" cy="31215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43404" y="6188012"/>
            <a:ext cx="5660524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8"/>
              </a:rPr>
              <a:t>https://learningapps.org/display?v=pkjq0ii4c20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105" y="6171008"/>
            <a:ext cx="5799986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9"/>
              </a:rPr>
              <a:t>https://learningapps.org/display?v=pfhzx8dka20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prj_695440_0ab1ba4002f8bb6a8f33ba99637ec8d3_16064811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568" y="75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3429" y="0"/>
            <a:ext cx="5705140" cy="523220"/>
          </a:xfrm>
          <a:prstGeom prst="rect">
            <a:avLst/>
          </a:prstGeom>
          <a:solidFill>
            <a:srgbClr val="F3E7B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Физминутка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9681" y="261523"/>
            <a:ext cx="3324113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туркменском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0176" y="261523"/>
            <a:ext cx="3012141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русском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0482" t="33717" r="10887" b="26686"/>
          <a:stretch/>
        </p:blipFill>
        <p:spPr>
          <a:xfrm>
            <a:off x="183337" y="661632"/>
            <a:ext cx="5654842" cy="261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0700" t="33224" r="10593" b="26686"/>
          <a:stretch/>
        </p:blipFill>
        <p:spPr>
          <a:xfrm>
            <a:off x="6388754" y="661632"/>
            <a:ext cx="5591550" cy="261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631" t="26563" r="14046" b="45929"/>
          <a:stretch/>
        </p:blipFill>
        <p:spPr>
          <a:xfrm>
            <a:off x="191783" y="3271757"/>
            <a:ext cx="5855517" cy="2076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744" t="27179" r="13848" b="44573"/>
          <a:stretch/>
        </p:blipFill>
        <p:spPr>
          <a:xfrm>
            <a:off x="6341655" y="3260553"/>
            <a:ext cx="5638649" cy="20876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41655" y="5348176"/>
            <a:ext cx="4472699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  <a:hlinkClick r:id="rId10"/>
              </a:rPr>
              <a:t>https://learningapps.org/display?v=p6utdcqik20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8428" y="5348176"/>
            <a:ext cx="4509568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  <a:hlinkClick r:id="rId11"/>
              </a:rPr>
              <a:t>https://learningapps.org/display?v=pj6au902520</a:t>
            </a:r>
            <a:endParaRPr lang="ru-RU" dirty="0"/>
          </a:p>
        </p:txBody>
      </p:sp>
      <p:pic>
        <p:nvPicPr>
          <p:cNvPr id="14" name="_d1_5fc0fb0b42d904952231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157" y="52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947" y="-87"/>
            <a:ext cx="4540102" cy="523220"/>
          </a:xfrm>
          <a:prstGeom prst="rect">
            <a:avLst/>
          </a:prstGeom>
          <a:solidFill>
            <a:srgbClr val="F3E7B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Составь слова из слогов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137" y="433782"/>
            <a:ext cx="2708810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русском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9048" y="433782"/>
            <a:ext cx="3324113" cy="400110"/>
          </a:xfrm>
          <a:prstGeom prst="rect">
            <a:avLst/>
          </a:prstGeom>
          <a:solidFill>
            <a:srgbClr val="F3E7B3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Версия на туркменском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6243" t="34088" r="9902" b="29647"/>
          <a:stretch/>
        </p:blipFill>
        <p:spPr>
          <a:xfrm>
            <a:off x="108284" y="833892"/>
            <a:ext cx="5835316" cy="2651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6546" t="34087" r="10000" b="29647"/>
          <a:stretch/>
        </p:blipFill>
        <p:spPr>
          <a:xfrm>
            <a:off x="6286523" y="833892"/>
            <a:ext cx="5797190" cy="265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3816" t="21505" r="17895" b="53701"/>
          <a:stretch/>
        </p:blipFill>
        <p:spPr>
          <a:xfrm>
            <a:off x="6286522" y="3484552"/>
            <a:ext cx="5797191" cy="20531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74688" y="5537750"/>
            <a:ext cx="5788764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7"/>
              </a:rPr>
              <a:t>https://learningapps.org/display?v=p052ynbrj20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6612" y="5537750"/>
            <a:ext cx="5848076" cy="369332"/>
          </a:xfrm>
          <a:prstGeom prst="rect">
            <a:avLst/>
          </a:prstGeom>
          <a:solidFill>
            <a:srgbClr val="F3E7B3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8"/>
              </a:rPr>
              <a:t>https://learningapps.org/display?v=pcax6qx5320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649" t="23723" r="13837" b="55907"/>
          <a:stretch/>
        </p:blipFill>
        <p:spPr>
          <a:xfrm>
            <a:off x="70855" y="3633057"/>
            <a:ext cx="6103833" cy="1756188"/>
          </a:xfrm>
          <a:prstGeom prst="rect">
            <a:avLst/>
          </a:prstGeom>
        </p:spPr>
      </p:pic>
      <p:pic>
        <p:nvPicPr>
          <p:cNvPr id="13" name="prj_695689_0ab1ba4002f8bb6a8f33ba99637ec8d3_16064822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933" y="87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730" y="1227449"/>
            <a:ext cx="3572540" cy="777875"/>
          </a:xfrm>
          <a:noFill/>
        </p:spPr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657" y="1824571"/>
            <a:ext cx="6888686" cy="3865636"/>
          </a:xfrm>
        </p:spPr>
        <p:txBody>
          <a:bodyPr/>
          <a:lstStyle/>
          <a:p>
            <a:pPr marL="0" indent="0" algn="ctr">
              <a:buNone/>
            </a:pPr>
            <a:endParaRPr lang="ru-RU" sz="3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latin typeface="Bookman Old Style" panose="02050604050505020204" pitchFamily="18" charset="0"/>
              </a:rPr>
              <a:t>Обратная связь</a:t>
            </a:r>
          </a:p>
          <a:p>
            <a:pPr marL="0" indent="0" algn="ctr">
              <a:buNone/>
            </a:pPr>
            <a:r>
              <a:rPr lang="ru-RU" sz="3000" dirty="0">
                <a:latin typeface="Bookman Old Style" panose="02050604050505020204" pitchFamily="18" charset="0"/>
              </a:rPr>
              <a:t>Есть ли у вас вопросы?</a:t>
            </a:r>
          </a:p>
          <a:p>
            <a:pPr marL="0" indent="0" algn="ctr">
              <a:buNone/>
            </a:pPr>
            <a:r>
              <a:rPr lang="ru-RU" sz="3000" dirty="0">
                <a:latin typeface="Bookman Old Style" panose="02050604050505020204" pitchFamily="18" charset="0"/>
              </a:rPr>
              <a:t>Над чем нам стоит поработать?</a:t>
            </a:r>
          </a:p>
          <a:p>
            <a:pPr marL="0" indent="0" algn="ctr">
              <a:buNone/>
            </a:pPr>
            <a:endParaRPr lang="ru-RU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81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6906C93842BA4469A25C1B35CAF9A54" ma:contentTypeVersion="8" ma:contentTypeDescription="Создание документа." ma:contentTypeScope="" ma:versionID="505d4bd89d6ae83bf476a1a0bcd08fa9">
  <xsd:schema xmlns:xsd="http://www.w3.org/2001/XMLSchema" xmlns:xs="http://www.w3.org/2001/XMLSchema" xmlns:p="http://schemas.microsoft.com/office/2006/metadata/properties" xmlns:ns2="3b329777-cfee-492a-811c-1531028d13cd" targetNamespace="http://schemas.microsoft.com/office/2006/metadata/properties" ma:root="true" ma:fieldsID="8348822e4d4839308ccce02c795413f2" ns2:_="">
    <xsd:import namespace="3b329777-cfee-492a-811c-1531028d1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29777-cfee-492a-811c-1531028d1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F594A-8BDB-4F92-AD40-8B99DE13F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29777-cfee-492a-811c-1531028d1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8829DE-CF48-41EA-A661-D8D69CEA25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1B348F-B40D-42B5-905E-716C17D3B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216</Words>
  <Application>Microsoft Office PowerPoint</Application>
  <PresentationFormat>Широкоэкранный</PresentationFormat>
  <Paragraphs>59</Paragraphs>
  <Slides>10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Адаптивная программа обучения русскому языку в специальной школе группы № 6 Тема «Повторение пройденных гласных и согласных букв» </vt:lpstr>
      <vt:lpstr>Задачи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</vt:lpstr>
      <vt:lpstr>Будем рады дальнейшему сотрудничеству!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 № повторение</dc:title>
  <dc:creator>Шаталова Екатерина Викторовна</dc:creator>
  <cp:lastModifiedBy>Шаталова Екатерина Викторовна</cp:lastModifiedBy>
  <cp:revision>45</cp:revision>
  <dcterms:created xsi:type="dcterms:W3CDTF">2021-01-12T07:52:09Z</dcterms:created>
  <dcterms:modified xsi:type="dcterms:W3CDTF">2021-01-14T07:54:25Z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2478753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ContentTypeId">
    <vt:lpwstr>0x01010066906C93842BA4469A25C1B35CAF9A54</vt:lpwstr>
  </property>
</Properties>
</file>