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Default ContentType="image/jpeg" Extension="jpeg"/>
  <Default ContentType="image/jpg" Extension="jpg"/>
  <Default ContentType="image/svg+xml" Extension="svg"/>
  <Default ContentType="image/png" Extension="png"/>
  <Default ContentType="image/gif" Extension="gif"/>
  <Default ContentType="video/mp4" Extension="m4v"/>
  <Default ContentType="video/mp4" Extension="mp4"/>
  <Default ContentType="application/vnd.openxmlformats-officedocument.vmlDrawing" Extension="vml"/>
  <Default ContentType="application/vnd.openxmlformats-officedocument.spreadsheetml.sheet" Extension="xlsx"/>
  <Override ContentType="application/vnd.openxmlformats-officedocument.presentationml.presentation.main+xml" PartName="/ppt/presentation.xml"/>
  <Override ContentType="application/vnd.openxmlformats-officedocument.presentationml.notesMaster+xml" PartName="/ppt/notesMasters/notesMaster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Master+xml" PartName="/ppt/slideMasters/slideMaster2.xml"/>
  <Override ContentType="application/vnd.openxmlformats-officedocument.presentationml.slide+xml" PartName="/ppt/slides/slide2.xml"/>
  <Override ContentType="application/vnd.openxmlformats-officedocument.presentationml.slideMaster+xml" PartName="/ppt/slideMasters/slideMaster3.xml"/>
  <Override ContentType="application/vnd.openxmlformats-officedocument.presentationml.slide+xml" PartName="/ppt/slides/slide3.xml"/>
  <Override ContentType="application/vnd.openxmlformats-officedocument.presentationml.slideMaster+xml" PartName="/ppt/slideMasters/slideMaster4.xml"/>
  <Override ContentType="application/vnd.openxmlformats-officedocument.presentationml.slide+xml" PartName="/ppt/slides/slide4.xml"/>
  <Override ContentType="application/vnd.openxmlformats-officedocument.presentationml.slideMaster+xml" PartName="/ppt/slideMasters/slideMaster5.xml"/>
  <Override ContentType="application/vnd.openxmlformats-officedocument.presentationml.slide+xml" PartName="/ppt/slides/slide5.xml"/>
  <Override ContentType="application/vnd.openxmlformats-officedocument.presentationml.slideMaster+xml" PartName="/ppt/slideMasters/slideMaster6.xml"/>
  <Override ContentType="application/vnd.openxmlformats-officedocument.presentationml.slide+xml" PartName="/ppt/slides/slide6.xml"/>
  <Override ContentType="application/vnd.openxmlformats-officedocument.presentationml.slideMaster+xml" PartName="/ppt/slideMasters/slideMaster7.xml"/>
  <Override ContentType="application/vnd.openxmlformats-officedocument.presentationml.slide+xml" PartName="/ppt/slides/slide7.xml"/>
  <Override ContentType="application/vnd.openxmlformats-officedocument.presentationml.slideMaster+xml" PartName="/ppt/slideMasters/slideMaster8.xml"/>
  <Override ContentType="application/vnd.openxmlformats-officedocument.presentationml.slide+xml" PartName="/ppt/slides/slide8.xml"/>
  <Override ContentType="application/vnd.openxmlformats-officedocument.presentationml.slideMaster+xml" PartName="/ppt/slideMasters/slideMaster9.xml"/>
  <Override ContentType="application/vnd.openxmlformats-officedocument.presentationml.slide+xml" PartName="/ppt/slides/slide9.xml"/>
  <Override ContentType="application/vnd.openxmlformats-officedocument.presentationml.slideMaster+xml" PartName="/ppt/slideMasters/slideMaster10.xml"/>
  <Override ContentType="application/vnd.openxmlformats-officedocument.presentationml.slide+xml" PartName="/ppt/slides/slide10.xml"/>
  <Override ContentType="application/vnd.openxmlformats-officedocument.presentationml.slideMaster+xml" PartName="/ppt/slideMasters/slideMaster11.xml"/>
  <Override ContentType="application/vnd.openxmlformats-officedocument.presentationml.slide+xml" PartName="/ppt/slides/slide11.xml"/>
  <Override ContentType="application/vnd.openxmlformats-officedocument.presentationml.slideMaster+xml" PartName="/ppt/slideMasters/slideMaster12.xml"/>
  <Override ContentType="application/vnd.openxmlformats-officedocument.presentationml.slide+xml" PartName="/ppt/slides/slide12.xml"/>
  <Override ContentType="application/vnd.openxmlformats-officedocument.presentationml.slideMaster+xml" PartName="/ppt/slideMasters/slideMaster13.xml"/>
  <Override ContentType="application/vnd.openxmlformats-officedocument.presentationml.slide+xml" PartName="/ppt/slides/slide13.xml"/>
  <Override ContentType="application/vnd.openxmlformats-officedocument.presentationml.slideMaster+xml" PartName="/ppt/slideMasters/slideMaster14.xml"/>
  <Override ContentType="application/vnd.openxmlformats-officedocument.presentationml.slide+xml" PartName="/ppt/slides/slide14.xml"/>
  <Override ContentType="application/vnd.openxmlformats-officedocument.presentationml.slideMaster+xml" PartName="/ppt/slideMasters/slideMaster15.xml"/>
  <Override ContentType="application/vnd.openxmlformats-officedocument.presentationml.slide+xml" PartName="/ppt/slides/slide15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
		<Relationship Id="rId1" Target="docProps/app.xml" Type="http://schemas.openxmlformats.org/officeDocument/2006/relationships/extended-properties"/>
		<Relationship Id="rId2" Target="docProps/core.xml" Type="http://schemas.openxmlformats.org/package/2006/relationships/metadata/core-properties"/>
		<Relationship Id="rId3" Target="ppt/presentation.xml" Type="http://schemas.openxmlformats.org/officeDocument/2006/relationships/officeDocument"/>
		<Relationship Id="rId4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 ?><Relationships xmlns="http://schemas.openxmlformats.org/package/2006/relationships"><Relationship Id="rId1" Target="../media/image-10-1.png" Type="http://schemas.openxmlformats.org/officeDocument/2006/relationships/image"/><Relationship Id="rId2" Target="../media/image-10-2.jpeg" Type="http://schemas.openxmlformats.org/officeDocument/2006/relationships/image"/><Relationship Id="rId3" Target="../media/image-10-3.png" Type="http://schemas.openxmlformats.org/officeDocument/2006/relationships/image"/><Relationship Id="rId4" Target="../slideLayouts/slideLayout1.xml" Type="http://schemas.openxmlformats.org/officeDocument/2006/relationships/slideLayout"/><Relationship Id="rId5" Target="../notesSlides/notesSlide10.xml" Type="http://schemas.openxmlformats.org/officeDocument/2006/relationships/notesSlide"/></Relationships>
</file>

<file path=ppt/slides/_rels/slide11.xml.rels><?xml version="1.0" encoding="UTF-8" standalone="yes" ?><Relationships xmlns="http://schemas.openxmlformats.org/package/2006/relationships"><Relationship Id="rId1" Target="../media/image-11-1.png" Type="http://schemas.openxmlformats.org/officeDocument/2006/relationships/image"/><Relationship Id="rId2" Target="../media/image-11-2.jpeg" Type="http://schemas.openxmlformats.org/officeDocument/2006/relationships/image"/><Relationship Id="rId3" Target="../media/image-11-3.png" Type="http://schemas.openxmlformats.org/officeDocument/2006/relationships/image"/><Relationship Id="rId4" Target="../slideLayouts/slideLayout1.xml" Type="http://schemas.openxmlformats.org/officeDocument/2006/relationships/slideLayout"/><Relationship Id="rId5" Target="../notesSlides/notesSlide11.xml" Type="http://schemas.openxmlformats.org/officeDocument/2006/relationships/notesSlide"/></Relationships>
</file>

<file path=ppt/slides/_rels/slide12.xml.rels><?xml version="1.0" encoding="UTF-8" standalone="yes" ?><Relationships xmlns="http://schemas.openxmlformats.org/package/2006/relationships"><Relationship Id="rId1" Target="../media/image-12-1.png" Type="http://schemas.openxmlformats.org/officeDocument/2006/relationships/image"/><Relationship Id="rId2" Target="../media/image-12-2.jpeg" Type="http://schemas.openxmlformats.org/officeDocument/2006/relationships/image"/><Relationship Id="rId3" Target="../media/image-12-3.png" Type="http://schemas.openxmlformats.org/officeDocument/2006/relationships/image"/><Relationship Id="rId4" Target="../slideLayouts/slideLayout1.xml" Type="http://schemas.openxmlformats.org/officeDocument/2006/relationships/slideLayout"/><Relationship Id="rId5" Target="../notesSlides/notesSlide12.xml" Type="http://schemas.openxmlformats.org/officeDocument/2006/relationships/notesSlide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image" Target="../media/image-13-4.png"/><Relationship Id="rId5" Type="http://schemas.openxmlformats.org/officeDocument/2006/relationships/image" Target="../media/image-13-5.png"/><Relationship Id="rId6" Type="http://schemas.openxmlformats.org/officeDocument/2006/relationships/image" Target="../media/image-13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3.xml"/></Relationships>
</file>

<file path=ppt/slides/_rels/slide14.xml.rels><?xml version="1.0" encoding="UTF-8" standalone="yes" ?><Relationships xmlns="http://schemas.openxmlformats.org/package/2006/relationships"><Relationship Id="rId1" Target="../media/image-14-1.png" Type="http://schemas.openxmlformats.org/officeDocument/2006/relationships/image"/><Relationship Id="rId2" Target="../media/image-14-2.jpeg" Type="http://schemas.openxmlformats.org/officeDocument/2006/relationships/image"/><Relationship Id="rId3" Target="../media/image-14-3.png" Type="http://schemas.openxmlformats.org/officeDocument/2006/relationships/image"/><Relationship Id="rId4" Target="../slideLayouts/slideLayout1.xml" Type="http://schemas.openxmlformats.org/officeDocument/2006/relationships/slideLayout"/><Relationship Id="rId5" Target="../notesSlides/notesSlide14.xml" Type="http://schemas.openxmlformats.org/officeDocument/2006/relationships/notesSlide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 ?><Relationships xmlns="http://schemas.openxmlformats.org/package/2006/relationships"><Relationship Id="rId1" Target="../media/image-2-1.png" Type="http://schemas.openxmlformats.org/officeDocument/2006/relationships/image"/><Relationship Id="rId2" Target="../media/image-2-2.jpeg" Type="http://schemas.openxmlformats.org/officeDocument/2006/relationships/image"/><Relationship Id="rId3" Target="../slideLayouts/slideLayout1.xml" Type="http://schemas.openxmlformats.org/officeDocument/2006/relationships/slideLayout"/><Relationship Id="rId4" Target="../notesSlides/notesSlide2.xml" Type="http://schemas.openxmlformats.org/officeDocument/2006/relationships/notesSlide"/></Relationships>
</file>

<file path=ppt/slides/_rels/slide3.xml.rels><?xml version="1.0" encoding="UTF-8" standalone="yes" ?><Relationships xmlns="http://schemas.openxmlformats.org/package/2006/relationships"><Relationship Id="rId1" Target="../media/image-3-1.png" Type="http://schemas.openxmlformats.org/officeDocument/2006/relationships/image"/><Relationship Id="rId2" Target="../media/image-3-2.png" Type="http://schemas.openxmlformats.org/officeDocument/2006/relationships/image"/><Relationship Id="rId3" Target="../media/image-3-3.jpeg" Type="http://schemas.openxmlformats.org/officeDocument/2006/relationships/image"/><Relationship Id="rId4" Target="../media/image-3-4.png" Type="http://schemas.openxmlformats.org/officeDocument/2006/relationships/image"/><Relationship Id="rId5" Target="../slideLayouts/slideLayout1.xml" Type="http://schemas.openxmlformats.org/officeDocument/2006/relationships/slideLayout"/><Relationship Id="rId6" Target="../notesSlides/notesSlide3.xml" Type="http://schemas.openxmlformats.org/officeDocument/2006/relationships/notesSlide"/></Relationships>
</file>

<file path=ppt/slides/_rels/slide4.xml.rels><?xml version="1.0" encoding="UTF-8" standalone="yes" ?><Relationships xmlns="http://schemas.openxmlformats.org/package/2006/relationships"><Relationship Id="rId1" Target="../media/image-4-1.jpeg" Type="http://schemas.openxmlformats.org/officeDocument/2006/relationships/image"/><Relationship Id="rId2" Target="../media/image-4-2.png" Type="http://schemas.openxmlformats.org/officeDocument/2006/relationships/image"/><Relationship Id="rId3" Target="../slideLayouts/slideLayout1.xml" Type="http://schemas.openxmlformats.org/officeDocument/2006/relationships/slideLayout"/><Relationship Id="rId4" Target="../notesSlides/notesSlide4.xml" Type="http://schemas.openxmlformats.org/officeDocument/2006/relationships/notesSlide"/></Relationships>
</file>

<file path=ppt/slides/_rels/slide5.xml.rels><?xml version="1.0" encoding="UTF-8" standalone="yes" ?><Relationships xmlns="http://schemas.openxmlformats.org/package/2006/relationships"><Relationship Id="rId1" Target="../media/image-5-1.png" Type="http://schemas.openxmlformats.org/officeDocument/2006/relationships/image"/><Relationship Id="rId2" Target="../media/image-5-2.jpeg" Type="http://schemas.openxmlformats.org/officeDocument/2006/relationships/image"/><Relationship Id="rId3" Target="../media/image-5-3.png" Type="http://schemas.openxmlformats.org/officeDocument/2006/relationships/image"/><Relationship Id="rId4" Target="../slideLayouts/slideLayout1.xml" Type="http://schemas.openxmlformats.org/officeDocument/2006/relationships/slideLayout"/><Relationship Id="rId5" Target="../notesSlides/notesSlide5.xml" Type="http://schemas.openxmlformats.org/officeDocument/2006/relationships/notesSlide"/></Relationships>
</file>

<file path=ppt/slides/_rels/slide6.xml.rels><?xml version="1.0" encoding="UTF-8" standalone="yes" ?><Relationships xmlns="http://schemas.openxmlformats.org/package/2006/relationships"><Relationship Id="rId1" Target="../media/image-6-1.png" Type="http://schemas.openxmlformats.org/officeDocument/2006/relationships/image"/><Relationship Id="rId2" Target="../media/image-6-2.jpeg" Type="http://schemas.openxmlformats.org/officeDocument/2006/relationships/image"/><Relationship Id="rId3" Target="../media/image-6-3.png" Type="http://schemas.openxmlformats.org/officeDocument/2006/relationships/image"/><Relationship Id="rId4" Target="../slideLayouts/slideLayout1.xml" Type="http://schemas.openxmlformats.org/officeDocument/2006/relationships/slideLayout"/><Relationship Id="rId5" Target="../notesSlides/notesSlide6.xml" Type="http://schemas.openxmlformats.org/officeDocument/2006/relationships/notesSlide"/></Relationships>
</file>

<file path=ppt/slides/_rels/slide7.xml.rels><?xml version="1.0" encoding="UTF-8" standalone="yes" ?><Relationships xmlns="http://schemas.openxmlformats.org/package/2006/relationships"><Relationship Id="rId1" Target="../media/image-7-1.png" Type="http://schemas.openxmlformats.org/officeDocument/2006/relationships/image"/><Relationship Id="rId2" Target="../media/image-7-2.jpeg" Type="http://schemas.openxmlformats.org/officeDocument/2006/relationships/image"/><Relationship Id="rId3" Target="../media/image-7-3.png" Type="http://schemas.openxmlformats.org/officeDocument/2006/relationships/image"/><Relationship Id="rId4" Target="../slideLayouts/slideLayout1.xml" Type="http://schemas.openxmlformats.org/officeDocument/2006/relationships/slideLayout"/><Relationship Id="rId5" Target="../notesSlides/notesSlide7.xml" Type="http://schemas.openxmlformats.org/officeDocument/2006/relationships/notesSlide"/></Relationships>
</file>

<file path=ppt/slides/_rels/slide8.xml.rels><?xml version="1.0" encoding="UTF-8" standalone="yes" ?><Relationships xmlns="http://schemas.openxmlformats.org/package/2006/relationships"><Relationship Id="rId1" Target="../media/image-8-1.png" Type="http://schemas.openxmlformats.org/officeDocument/2006/relationships/image"/><Relationship Id="rId2" Target="../media/image-8-2.jpeg" Type="http://schemas.openxmlformats.org/officeDocument/2006/relationships/image"/><Relationship Id="rId3" Target="../media/image-8-3.png" Type="http://schemas.openxmlformats.org/officeDocument/2006/relationships/image"/><Relationship Id="rId4" Target="../slideLayouts/slideLayout1.xml" Type="http://schemas.openxmlformats.org/officeDocument/2006/relationships/slideLayout"/><Relationship Id="rId5" Target="../notesSlides/notesSlide8.xml" Type="http://schemas.openxmlformats.org/officeDocument/2006/relationships/notesSlide"/></Relationships>
</file>

<file path=ppt/slides/_rels/slide9.xml.rels><?xml version="1.0" encoding="UTF-8" standalone="yes" ?><Relationships xmlns="http://schemas.openxmlformats.org/package/2006/relationships"><Relationship Id="rId1" Target="../media/image-9-1.png" Type="http://schemas.openxmlformats.org/officeDocument/2006/relationships/image"/><Relationship Id="rId2" Target="../media/image-9-2.jpeg" Type="http://schemas.openxmlformats.org/officeDocument/2006/relationships/image"/><Relationship Id="rId3" Target="../media/image-9-3.png" Type="http://schemas.openxmlformats.org/officeDocument/2006/relationships/image"/><Relationship Id="rId4" Target="../slideLayouts/slideLayout1.xml" Type="http://schemas.openxmlformats.org/officeDocument/2006/relationships/slideLayout"/><Relationship Id="rId5" Target="../notesSlides/notesSlide9.xml" Type="http://schemas.openxmlformats.org/officeDocument/2006/relationships/notesSlid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A6BFA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806525" y="721050"/>
            <a:ext cx="7251600" cy="3721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3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Человек, его здоровье и безопасность
</a:t>
            </a:r>
            <a:pPr algn="l" indent="0" marL="0">
              <a:lnSpc>
                <a:spcPct val="100000"/>
              </a:lnSpc>
              <a:buNone/>
            </a:pPr>
            <a:r>
              <a:rPr lang="en-US" sz="3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Преподаватель АПП ЮФУ
</a:t>
            </a:r>
            <a:pPr algn="l"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Соловьёва А.Ю.
</a:t>
            </a:r>
            <a:endParaRPr lang="en-US" sz="3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A6BFA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5642" y="693300"/>
            <a:ext cx="3448717" cy="37569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140750" y="4706150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100" dirty="0"/>
          </a:p>
        </p:txBody>
      </p:sp>
      <p:sp>
        <p:nvSpPr>
          <p:cNvPr id="6" name="Text 1"/>
          <p:cNvSpPr txBox="1"/>
          <p:nvPr/>
        </p:nvSpPr>
        <p:spPr>
          <a:xfrm>
            <a:off x="1277700" y="1957956"/>
            <a:ext cx="3180600" cy="92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Печень расположена справа от желудка в верхней части живота. Она вырабатывает желчь, которая необходима для эффективного переваривания жиров в пищеварительной системе.
</a:t>
            </a:r>
            <a:endParaRPr lang="en-US" sz="1200" dirty="0"/>
          </a:p>
        </p:txBody>
      </p:sp>
      <p:sp>
        <p:nvSpPr>
          <p:cNvPr id="7" name="Text 2"/>
          <p:cNvSpPr txBox="1"/>
          <p:nvPr/>
        </p:nvSpPr>
        <p:spPr>
          <a:xfrm>
            <a:off x="1277700" y="3295456"/>
            <a:ext cx="3180600" cy="92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Помимо пищеварения, печень обезвреживает токсины и регулирует обмен веществ. Она также поддерживает энергетический баланс организма, обеспечивая его нормальное функционирование.
</a:t>
            </a:r>
            <a:endParaRPr lang="en-US" sz="1200" dirty="0"/>
          </a:p>
        </p:txBody>
      </p:sp>
      <p:sp>
        <p:nvSpPr>
          <p:cNvPr id="8" name="Text 3"/>
          <p:cNvSpPr txBox="1"/>
          <p:nvPr/>
        </p:nvSpPr>
        <p:spPr>
          <a:xfrm>
            <a:off x="777725" y="684675"/>
            <a:ext cx="3090300" cy="92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A6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Печень: функции и роль в пищеварении
</a:t>
            </a:r>
            <a:endParaRPr lang="en-US"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A6BFA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5642" y="693300"/>
            <a:ext cx="3448717" cy="37569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140750" y="4706150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100" dirty="0"/>
          </a:p>
        </p:txBody>
      </p:sp>
      <p:sp>
        <p:nvSpPr>
          <p:cNvPr id="6" name="Text 1"/>
          <p:cNvSpPr txBox="1"/>
          <p:nvPr/>
        </p:nvSpPr>
        <p:spPr>
          <a:xfrm>
            <a:off x="1277700" y="1957956"/>
            <a:ext cx="3180600" cy="92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Почки играют ключевую роль в выделительной системе, фильтруя кровь и образуя мочу. Они удаляют шлаки и поддерживают водно-солевой баланс для гомеостаза организма.
</a:t>
            </a:r>
            <a:endParaRPr lang="en-US" sz="1200" dirty="0"/>
          </a:p>
        </p:txBody>
      </p:sp>
      <p:sp>
        <p:nvSpPr>
          <p:cNvPr id="7" name="Text 2"/>
          <p:cNvSpPr txBox="1"/>
          <p:nvPr/>
        </p:nvSpPr>
        <p:spPr>
          <a:xfrm>
            <a:off x="1277700" y="3295456"/>
            <a:ext cx="3180600" cy="92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Выделительная система также состоит из мочеточников, мочевого пузыря и уретры. Эти органы обеспечивают вывод мочи, а их нарушения могут вызвать серьёзные заболевания почек и мочевыводящих путей.
</a:t>
            </a:r>
            <a:endParaRPr lang="en-US" sz="1200" dirty="0"/>
          </a:p>
        </p:txBody>
      </p:sp>
      <p:sp>
        <p:nvSpPr>
          <p:cNvPr id="8" name="Text 3"/>
          <p:cNvSpPr txBox="1"/>
          <p:nvPr/>
        </p:nvSpPr>
        <p:spPr>
          <a:xfrm>
            <a:off x="777725" y="684675"/>
            <a:ext cx="3090300" cy="92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A6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Почки и выделительная система
</a:t>
            </a:r>
            <a:endParaRPr lang="en-US" sz="2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A6BFA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5642" y="693300"/>
            <a:ext cx="3448717" cy="37569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140750" y="4706150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1100" dirty="0"/>
          </a:p>
        </p:txBody>
      </p:sp>
      <p:sp>
        <p:nvSpPr>
          <p:cNvPr id="6" name="Text 1"/>
          <p:cNvSpPr txBox="1"/>
          <p:nvPr/>
        </p:nvSpPr>
        <p:spPr>
          <a:xfrm>
            <a:off x="1277700" y="1957956"/>
            <a:ext cx="3180600" cy="92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Опорно-двигательная система включает кости, суставы и мышцы. Кости формируют скелет, который поддерживает тело и защищает внутренние органы, обеспечивая необходимую прочность и форму.
</a:t>
            </a:r>
            <a:endParaRPr lang="en-US" sz="1200" dirty="0"/>
          </a:p>
        </p:txBody>
      </p:sp>
      <p:sp>
        <p:nvSpPr>
          <p:cNvPr id="7" name="Text 2"/>
          <p:cNvSpPr txBox="1"/>
          <p:nvPr/>
        </p:nvSpPr>
        <p:spPr>
          <a:xfrm>
            <a:off x="1277700" y="3295456"/>
            <a:ext cx="3180600" cy="92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24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Мышцы соединены с костями через сухожилия и создают движения, поддерживая осанку. Суставы обеспечивают гибкость и амплитуду движений, что необходимо для мобильности и повседневной активности.
</a:t>
            </a:r>
            <a:endParaRPr lang="en-US" sz="1124" dirty="0"/>
          </a:p>
        </p:txBody>
      </p:sp>
      <p:sp>
        <p:nvSpPr>
          <p:cNvPr id="8" name="Text 3"/>
          <p:cNvSpPr txBox="1"/>
          <p:nvPr/>
        </p:nvSpPr>
        <p:spPr>
          <a:xfrm>
            <a:off x="777725" y="684675"/>
            <a:ext cx="3090300" cy="92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A6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Опорно-двигательная система человека
</a:t>
            </a:r>
            <a:endParaRPr lang="en-US" sz="2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456" y="1830853"/>
            <a:ext cx="311063" cy="355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3191" y="1830853"/>
            <a:ext cx="288844" cy="35550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8837" y="1841136"/>
            <a:ext cx="376800" cy="334933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9113" y="1830853"/>
            <a:ext cx="355500" cy="35550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68738" y="1830853"/>
            <a:ext cx="355500" cy="355500"/>
          </a:xfrm>
          <a:prstGeom prst="rect">
            <a:avLst/>
          </a:prstGeom>
        </p:spPr>
      </p:pic>
      <p:sp>
        <p:nvSpPr>
          <p:cNvPr id="8" name="Text 0"/>
          <p:cNvSpPr txBox="1"/>
          <p:nvPr/>
        </p:nvSpPr>
        <p:spPr>
          <a:xfrm>
            <a:off x="697950" y="692900"/>
            <a:ext cx="7748100" cy="672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Здоровье человека: важнейшие принципы
</a:t>
            </a:r>
            <a:endParaRPr lang="en-US" sz="2500" dirty="0"/>
          </a:p>
        </p:txBody>
      </p:sp>
      <p:sp>
        <p:nvSpPr>
          <p:cNvPr id="9" name="Text 1"/>
          <p:cNvSpPr txBox="1"/>
          <p:nvPr/>
        </p:nvSpPr>
        <p:spPr>
          <a:xfrm>
            <a:off x="65300" y="4772455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A6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1100" dirty="0"/>
          </a:p>
        </p:txBody>
      </p:sp>
      <p:sp>
        <p:nvSpPr>
          <p:cNvPr id="10" name="Text 2"/>
          <p:cNvSpPr txBox="1"/>
          <p:nvPr/>
        </p:nvSpPr>
        <p:spPr>
          <a:xfrm>
            <a:off x="224813" y="2309400"/>
            <a:ext cx="1661100" cy="592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Правильное питание
</a:t>
            </a:r>
            <a:endParaRPr lang="en-US" sz="1400" dirty="0"/>
          </a:p>
        </p:txBody>
      </p:sp>
      <p:sp>
        <p:nvSpPr>
          <p:cNvPr id="11" name="Text 3"/>
          <p:cNvSpPr txBox="1"/>
          <p:nvPr/>
        </p:nvSpPr>
        <p:spPr>
          <a:xfrm>
            <a:off x="224813" y="3050050"/>
            <a:ext cx="1661100" cy="1543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Сбалансированное питание обеспечивает организм витаминами и минералами, поддерживает иммунитет и энергию для активной жизнедеятельности.
</a:t>
            </a:r>
            <a:endParaRPr lang="en-US" sz="1200" dirty="0"/>
          </a:p>
        </p:txBody>
      </p:sp>
      <p:sp>
        <p:nvSpPr>
          <p:cNvPr id="12" name="Text 4"/>
          <p:cNvSpPr txBox="1"/>
          <p:nvPr/>
        </p:nvSpPr>
        <p:spPr>
          <a:xfrm>
            <a:off x="1984438" y="2309400"/>
            <a:ext cx="1661100" cy="592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Двигательная активность
</a:t>
            </a:r>
            <a:endParaRPr lang="en-US" sz="1400" dirty="0"/>
          </a:p>
        </p:txBody>
      </p:sp>
      <p:sp>
        <p:nvSpPr>
          <p:cNvPr id="13" name="Text 5"/>
          <p:cNvSpPr txBox="1"/>
          <p:nvPr/>
        </p:nvSpPr>
        <p:spPr>
          <a:xfrm>
            <a:off x="1984438" y="3050050"/>
            <a:ext cx="1661100" cy="1543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Регулярные физические упражнения укрепляют сердце, улучшают кровообращение и способствуют укреплению мышц и суставов.
</a:t>
            </a:r>
            <a:endParaRPr lang="en-US" sz="1200" dirty="0"/>
          </a:p>
        </p:txBody>
      </p:sp>
      <p:sp>
        <p:nvSpPr>
          <p:cNvPr id="14" name="Text 6"/>
          <p:cNvSpPr txBox="1"/>
          <p:nvPr/>
        </p:nvSpPr>
        <p:spPr>
          <a:xfrm>
            <a:off x="3744063" y="2309400"/>
            <a:ext cx="1661100" cy="592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Соблюдение гигиены
</a:t>
            </a:r>
            <a:endParaRPr lang="en-US" sz="1400" dirty="0"/>
          </a:p>
        </p:txBody>
      </p:sp>
      <p:sp>
        <p:nvSpPr>
          <p:cNvPr id="15" name="Text 7"/>
          <p:cNvSpPr txBox="1"/>
          <p:nvPr/>
        </p:nvSpPr>
        <p:spPr>
          <a:xfrm>
            <a:off x="3744063" y="3050050"/>
            <a:ext cx="1661100" cy="1543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Чистота тела и окружающей среды снижает риск инфекций и способствует поддержанию здоровья кожи и органов дыхания.
</a:t>
            </a:r>
            <a:endParaRPr lang="en-US" sz="1200" dirty="0"/>
          </a:p>
        </p:txBody>
      </p:sp>
      <p:sp>
        <p:nvSpPr>
          <p:cNvPr id="16" name="Text 8"/>
          <p:cNvSpPr txBox="1"/>
          <p:nvPr/>
        </p:nvSpPr>
        <p:spPr>
          <a:xfrm>
            <a:off x="5503688" y="2309400"/>
            <a:ext cx="1661100" cy="592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Психоэмоциональное состояние
</a:t>
            </a:r>
            <a:endParaRPr lang="en-US" sz="1400" dirty="0"/>
          </a:p>
        </p:txBody>
      </p:sp>
      <p:sp>
        <p:nvSpPr>
          <p:cNvPr id="17" name="Text 9"/>
          <p:cNvSpPr txBox="1"/>
          <p:nvPr/>
        </p:nvSpPr>
        <p:spPr>
          <a:xfrm>
            <a:off x="5503688" y="3050050"/>
            <a:ext cx="1661100" cy="1543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Психологическое равновесие помогает справляться со стрессами, формирует позитивное мышление и улучшает общее самочувствие.
</a:t>
            </a:r>
            <a:endParaRPr lang="en-US" sz="1200" dirty="0"/>
          </a:p>
        </p:txBody>
      </p:sp>
      <p:sp>
        <p:nvSpPr>
          <p:cNvPr id="18" name="Text 10"/>
          <p:cNvSpPr txBox="1"/>
          <p:nvPr/>
        </p:nvSpPr>
        <p:spPr>
          <a:xfrm>
            <a:off x="7263313" y="2309400"/>
            <a:ext cx="1661100" cy="592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Профилактика заболеваний
</a:t>
            </a:r>
            <a:endParaRPr lang="en-US" sz="1400" dirty="0"/>
          </a:p>
        </p:txBody>
      </p:sp>
      <p:sp>
        <p:nvSpPr>
          <p:cNvPr id="19" name="Text 11"/>
          <p:cNvSpPr txBox="1"/>
          <p:nvPr/>
        </p:nvSpPr>
        <p:spPr>
          <a:xfrm>
            <a:off x="7263313" y="3050050"/>
            <a:ext cx="1661100" cy="1543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Своевременная вакцинация, посещение врачей и укрепление организма позволяют предупредить развитие болезней и сохранить здоровье.
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A6BFA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5642" y="693300"/>
            <a:ext cx="3448717" cy="37569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140750" y="4706150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1100" dirty="0"/>
          </a:p>
        </p:txBody>
      </p:sp>
      <p:sp>
        <p:nvSpPr>
          <p:cNvPr id="6" name="Text 1"/>
          <p:cNvSpPr txBox="1"/>
          <p:nvPr/>
        </p:nvSpPr>
        <p:spPr>
          <a:xfrm>
            <a:off x="1277700" y="1957956"/>
            <a:ext cx="3180600" cy="92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Первый шаг — создание благоприятной атмосферы в семье и школе, поддержка доверительных отношений и развитие уверенности в себе. Это формирует основу устойчивости к стрессу.
</a:t>
            </a:r>
            <a:endParaRPr lang="en-US" sz="1200" dirty="0"/>
          </a:p>
        </p:txBody>
      </p:sp>
      <p:sp>
        <p:nvSpPr>
          <p:cNvPr id="7" name="Text 2"/>
          <p:cNvSpPr txBox="1"/>
          <p:nvPr/>
        </p:nvSpPr>
        <p:spPr>
          <a:xfrm>
            <a:off x="1277700" y="3295456"/>
            <a:ext cx="3180600" cy="92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Второй шаг — освоение приёмов саморегуляции, борьба с тревожностью и формирование позитивных установок для поддержания внутреннего равновесия и мотивации к учёбе.
</a:t>
            </a:r>
            <a:endParaRPr lang="en-US" sz="1200" dirty="0"/>
          </a:p>
        </p:txBody>
      </p:sp>
      <p:sp>
        <p:nvSpPr>
          <p:cNvPr id="8" name="Text 3"/>
          <p:cNvSpPr txBox="1"/>
          <p:nvPr/>
        </p:nvSpPr>
        <p:spPr>
          <a:xfrm>
            <a:off x="777725" y="684675"/>
            <a:ext cx="3090300" cy="92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A6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Психологическое здоровье школьника
</a:t>
            </a:r>
            <a:endParaRPr lang="en-US" sz="2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A6BFA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94375" y="722175"/>
            <a:ext cx="7874100" cy="374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Задание
</a:t>
            </a:r>
            <a:pPr algn="l" indent="0" marL="0">
              <a:lnSpc>
                <a:spcPct val="100000"/>
              </a:lnSpc>
              <a:buNone/>
            </a:pPr>
            <a:r>
              <a:rPr lang="en-US" sz="3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2272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Составьте программу изучения темы "Человек, его здоровье и безопасность" в начальной школе по плану:
</a:t>
            </a:r>
            <a:pPr algn="l" indent="0" marL="0">
              <a:lnSpc>
                <a:spcPct val="100000"/>
              </a:lnSpc>
              <a:buNone/>
            </a:pPr>
            <a:r>
              <a:rPr lang="en-US" sz="2272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•Количество и название тем (в каком классе какая тема изучается)
</a:t>
            </a:r>
            <a:pPr algn="l" indent="0" marL="0">
              <a:lnSpc>
                <a:spcPct val="100000"/>
              </a:lnSpc>
              <a:buNone/>
            </a:pPr>
            <a:r>
              <a:rPr lang="en-US" sz="2272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•Количество часов, выделенные на изучение
</a:t>
            </a:r>
            <a:pPr algn="l" indent="0" marL="0">
              <a:lnSpc>
                <a:spcPct val="100000"/>
              </a:lnSpc>
              <a:buNone/>
            </a:pPr>
            <a:r>
              <a:rPr lang="en-US" sz="2272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•Основное содержание
</a:t>
            </a:r>
            <a:pPr algn="l" indent="0" marL="0">
              <a:lnSpc>
                <a:spcPct val="100000"/>
              </a:lnSpc>
              <a:buNone/>
            </a:pPr>
            <a:r>
              <a:rPr lang="en-US" sz="2272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Оформите свою программу в виде презентации
</a:t>
            </a:r>
            <a:endParaRPr lang="en-US" sz="3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A6BFA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1" y="0"/>
            <a:ext cx="3795578" cy="51411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383150" y="596425"/>
            <a:ext cx="4202100" cy="3729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Введение: значение здоровья и безопасности
</a:t>
            </a:r>
            <a:pPr algn="l" indent="0" marL="0">
              <a:lnSpc>
                <a:spcPct val="100000"/>
              </a:lnSpc>
              <a:buNone/>
            </a:pPr>
            <a:r>
              <a:rPr lang="en-US" sz="2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Знания о теле, функциях органов и правилах безопасности помогают создать фундамент для гармоничного развития и сохранения здоровья детей.
</a:t>
            </a:r>
            <a:endParaRPr lang="en-US" sz="2500" dirty="0"/>
          </a:p>
        </p:txBody>
      </p:sp>
      <p:sp>
        <p:nvSpPr>
          <p:cNvPr id="5" name="Text 1"/>
          <p:cNvSpPr txBox="1"/>
          <p:nvPr/>
        </p:nvSpPr>
        <p:spPr>
          <a:xfrm>
            <a:off x="8553390" y="4706150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A6BFA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34167"/>
            <a:ext cx="3043800" cy="1891504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234676"/>
            <a:ext cx="3043800" cy="1890485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8475" y="1358394"/>
            <a:ext cx="3043800" cy="18902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65300" y="4772455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A6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100" dirty="0"/>
          </a:p>
        </p:txBody>
      </p:sp>
      <p:sp>
        <p:nvSpPr>
          <p:cNvPr id="7" name="Text 1"/>
          <p:cNvSpPr txBox="1"/>
          <p:nvPr/>
        </p:nvSpPr>
        <p:spPr>
          <a:xfrm>
            <a:off x="164698" y="1517221"/>
            <a:ext cx="2654700" cy="155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Анатомия — изучение структуры тела
</a:t>
            </a:r>
            <a:pPr algn="l" indent="0" marL="0">
              <a:lnSpc>
                <a:spcPct val="9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9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Анатомия раскрывает устройство человеческого тела: кости, мышцы, органы и системы. Знание анатомии помогает понимать взаимосвязи между частями тела и их роль в общем здоровье.
</a:t>
            </a:r>
            <a:endParaRPr lang="en-US" sz="1300" dirty="0"/>
          </a:p>
        </p:txBody>
      </p:sp>
      <p:sp>
        <p:nvSpPr>
          <p:cNvPr id="8" name="Text 2"/>
          <p:cNvSpPr txBox="1"/>
          <p:nvPr/>
        </p:nvSpPr>
        <p:spPr>
          <a:xfrm>
            <a:off x="6260698" y="1517221"/>
            <a:ext cx="2654700" cy="155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Психология — поведение и мышление
</a:t>
            </a:r>
            <a:pPr algn="l" indent="0" marL="0">
              <a:lnSpc>
                <a:spcPct val="9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9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Психология изучает процессы восприятия, эмоций и мышления, влияющие на поведение. Освоение базовых понятий психологии способствует улучшению взаимодействия с окружающими и саморегуляции.
</a:t>
            </a:r>
            <a:endParaRPr lang="en-US" sz="1300" dirty="0"/>
          </a:p>
        </p:txBody>
      </p:sp>
      <p:sp>
        <p:nvSpPr>
          <p:cNvPr id="9" name="Text 3"/>
          <p:cNvSpPr txBox="1"/>
          <p:nvPr/>
        </p:nvSpPr>
        <p:spPr>
          <a:xfrm>
            <a:off x="3184123" y="3378871"/>
            <a:ext cx="2654700" cy="155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Физиология человека
</a:t>
            </a:r>
            <a:pPr algn="l" indent="0" marL="0">
              <a:lnSpc>
                <a:spcPct val="9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9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Физиология исследует, как работают органы и системы человека, обеспечивая жизнедеятельность. Это понимание важно для поддержания здоровья и предотвращения заболеваний.
</a:t>
            </a:r>
            <a:endParaRPr lang="en-US" sz="1300" dirty="0"/>
          </a:p>
        </p:txBody>
      </p:sp>
      <p:sp>
        <p:nvSpPr>
          <p:cNvPr id="10" name="Text 4"/>
          <p:cNvSpPr txBox="1"/>
          <p:nvPr/>
        </p:nvSpPr>
        <p:spPr>
          <a:xfrm>
            <a:off x="543450" y="563725"/>
            <a:ext cx="8057100" cy="384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429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Основные разделы курса «Строение человека»
</a:t>
            </a:r>
            <a:endParaRPr lang="en-US" sz="2429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A6BFA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05186" y="-1200"/>
            <a:ext cx="4538627" cy="51411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65300" y="4772455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100" dirty="0"/>
          </a:p>
        </p:txBody>
      </p:sp>
      <p:sp>
        <p:nvSpPr>
          <p:cNvPr id="5" name="Text 1"/>
          <p:cNvSpPr txBox="1"/>
          <p:nvPr/>
        </p:nvSpPr>
        <p:spPr>
          <a:xfrm>
            <a:off x="346725" y="673200"/>
            <a:ext cx="3999900" cy="4074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Общее внешнее строение человека
</a:t>
            </a:r>
            <a:pPr algn="l" indent="0" marL="0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Основные части тела
</a:t>
            </a:r>
            <a:pPr algn="l" indent="0" marL="0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Тело человека включает голову, туловище, верхние и нижние конечности. Эти части обеспечивают выполнение различных жизненных функций и определяют внешний облик.
</a:t>
            </a:r>
            <a:pPr algn="l" indent="0" marL="0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Роль внешних особенностей
</a:t>
            </a:r>
            <a:pPr algn="l" indent="0" marL="0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Внешние особенности тела служат для защиты внутренних органов и участия в движениях. Они также влияют на взаимодействие человека с окружающей средой и другими людьми.
</a:t>
            </a:r>
            <a:endParaRPr lang="en-US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A6BFA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5642" y="693300"/>
            <a:ext cx="3448717" cy="37569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140750" y="4706150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100" dirty="0"/>
          </a:p>
        </p:txBody>
      </p:sp>
      <p:sp>
        <p:nvSpPr>
          <p:cNvPr id="6" name="Text 1"/>
          <p:cNvSpPr txBox="1"/>
          <p:nvPr/>
        </p:nvSpPr>
        <p:spPr>
          <a:xfrm>
            <a:off x="1277700" y="1957956"/>
            <a:ext cx="3180600" cy="92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Головной мозг — главный орган управления организма. Он обрабатывает информацию, контролирует движения и отвечает за эмоции и память.
</a:t>
            </a:r>
            <a:endParaRPr lang="en-US" sz="1200" dirty="0"/>
          </a:p>
        </p:txBody>
      </p:sp>
      <p:sp>
        <p:nvSpPr>
          <p:cNvPr id="7" name="Text 2"/>
          <p:cNvSpPr txBox="1"/>
          <p:nvPr/>
        </p:nvSpPr>
        <p:spPr>
          <a:xfrm>
            <a:off x="1277700" y="3295456"/>
            <a:ext cx="3180600" cy="92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Посредством нервных импульсов мозг регулирует работу всех органов, обеспечивая согласованную деятельность систем и адаптацию к изменениям внешней среды.
</a:t>
            </a:r>
            <a:endParaRPr lang="en-US" sz="1200" dirty="0"/>
          </a:p>
        </p:txBody>
      </p:sp>
      <p:sp>
        <p:nvSpPr>
          <p:cNvPr id="8" name="Text 3"/>
          <p:cNvSpPr txBox="1"/>
          <p:nvPr/>
        </p:nvSpPr>
        <p:spPr>
          <a:xfrm>
            <a:off x="777725" y="684675"/>
            <a:ext cx="3090300" cy="92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A6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Головной мозг: функции и структура
</a:t>
            </a:r>
            <a:endParaRPr lang="en-US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A6BFA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5642" y="693300"/>
            <a:ext cx="3448717" cy="37569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140750" y="4706150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100" dirty="0"/>
          </a:p>
        </p:txBody>
      </p:sp>
      <p:sp>
        <p:nvSpPr>
          <p:cNvPr id="6" name="Text 1"/>
          <p:cNvSpPr txBox="1"/>
          <p:nvPr/>
        </p:nvSpPr>
        <p:spPr>
          <a:xfrm>
            <a:off x="1277700" y="1957956"/>
            <a:ext cx="3180600" cy="92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Лёгкие расположены в грудной клетке и имеют губчатую структуру. Это увеличивает площадь поверхности для эффективного газообмена между воздухом и кровью.
</a:t>
            </a:r>
            <a:endParaRPr lang="en-US" sz="1200" dirty="0"/>
          </a:p>
        </p:txBody>
      </p:sp>
      <p:sp>
        <p:nvSpPr>
          <p:cNvPr id="7" name="Text 2"/>
          <p:cNvSpPr txBox="1"/>
          <p:nvPr/>
        </p:nvSpPr>
        <p:spPr>
          <a:xfrm>
            <a:off x="1277700" y="3295456"/>
            <a:ext cx="3180600" cy="92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 время вдоха лёгкие расширяются и наполняются кислородом. При выдохе они сжимаются, удаляя углекислый газ, что обеспечивает непрерывный дыхательный процесс.
</a:t>
            </a:r>
            <a:endParaRPr lang="en-US" sz="1200" dirty="0"/>
          </a:p>
        </p:txBody>
      </p:sp>
      <p:sp>
        <p:nvSpPr>
          <p:cNvPr id="8" name="Text 3"/>
          <p:cNvSpPr txBox="1"/>
          <p:nvPr/>
        </p:nvSpPr>
        <p:spPr>
          <a:xfrm>
            <a:off x="777725" y="684675"/>
            <a:ext cx="3090300" cy="92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A6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Лёгкие: дыхательная система
</a:t>
            </a:r>
            <a:endParaRPr lang="en-US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A6BFA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5642" y="693300"/>
            <a:ext cx="3448717" cy="37569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140750" y="4706150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100" dirty="0"/>
          </a:p>
        </p:txBody>
      </p:sp>
      <p:sp>
        <p:nvSpPr>
          <p:cNvPr id="6" name="Text 1"/>
          <p:cNvSpPr txBox="1"/>
          <p:nvPr/>
        </p:nvSpPr>
        <p:spPr>
          <a:xfrm>
            <a:off x="1277700" y="1957956"/>
            <a:ext cx="3180600" cy="92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Сердце расположено в грудной клетке и имеет размер около кулака. Оно защищено рёбрами, что важно для его безопасности и нормального функционирования.
</a:t>
            </a:r>
            <a:endParaRPr lang="en-US" sz="1200" dirty="0"/>
          </a:p>
        </p:txBody>
      </p:sp>
      <p:sp>
        <p:nvSpPr>
          <p:cNvPr id="7" name="Text 2"/>
          <p:cNvSpPr txBox="1"/>
          <p:nvPr/>
        </p:nvSpPr>
        <p:spPr>
          <a:xfrm>
            <a:off x="1277700" y="3295456"/>
            <a:ext cx="3180600" cy="92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Выполняя роль центрального элемента кровеносной системы, сердце непрерывно перекачивает кровь. Это обеспечивает органы кислородом и питательными веществами для поддержания жизни.
</a:t>
            </a:r>
            <a:endParaRPr lang="en-US" sz="1200" dirty="0"/>
          </a:p>
        </p:txBody>
      </p:sp>
      <p:sp>
        <p:nvSpPr>
          <p:cNvPr id="8" name="Text 3"/>
          <p:cNvSpPr txBox="1"/>
          <p:nvPr/>
        </p:nvSpPr>
        <p:spPr>
          <a:xfrm>
            <a:off x="777725" y="684675"/>
            <a:ext cx="3090300" cy="92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A6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Сердце: основной мотор организма
</a:t>
            </a:r>
            <a:endParaRPr lang="en-US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A6BFA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5642" y="693300"/>
            <a:ext cx="3448717" cy="37569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140750" y="4706150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100" dirty="0"/>
          </a:p>
        </p:txBody>
      </p:sp>
      <p:sp>
        <p:nvSpPr>
          <p:cNvPr id="6" name="Text 1"/>
          <p:cNvSpPr txBox="1"/>
          <p:nvPr/>
        </p:nvSpPr>
        <p:spPr>
          <a:xfrm>
            <a:off x="1277700" y="1957956"/>
            <a:ext cx="3180600" cy="92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Желудок расположен в левой верхней части живота под рёбрами и играет ключевую роль в первичной обработке пищевых продуктов. Он использует желудочный сок для расщепления компонентов пищи.
</a:t>
            </a:r>
            <a:endParaRPr lang="en-US" sz="1200" dirty="0"/>
          </a:p>
        </p:txBody>
      </p:sp>
      <p:sp>
        <p:nvSpPr>
          <p:cNvPr id="7" name="Text 2"/>
          <p:cNvSpPr txBox="1"/>
          <p:nvPr/>
        </p:nvSpPr>
        <p:spPr>
          <a:xfrm>
            <a:off x="1277700" y="3295456"/>
            <a:ext cx="3180600" cy="92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желудке пища перерабатывается примерно наполовину, что является важным этапом подготовки к последующему глубокому расщеплению и всасыванию полезных веществ в кишечнике.
</a:t>
            </a:r>
            <a:endParaRPr lang="en-US" sz="1200" dirty="0"/>
          </a:p>
        </p:txBody>
      </p:sp>
      <p:sp>
        <p:nvSpPr>
          <p:cNvPr id="8" name="Text 3"/>
          <p:cNvSpPr txBox="1"/>
          <p:nvPr/>
        </p:nvSpPr>
        <p:spPr>
          <a:xfrm>
            <a:off x="777725" y="684675"/>
            <a:ext cx="3090300" cy="92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A6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Желудок: пищеварительная система
</a:t>
            </a:r>
            <a:endParaRPr lang="en-US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A6BFA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5642" y="693300"/>
            <a:ext cx="3448717" cy="37569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140750" y="4706150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100" dirty="0"/>
          </a:p>
        </p:txBody>
      </p:sp>
      <p:sp>
        <p:nvSpPr>
          <p:cNvPr id="6" name="Text 1"/>
          <p:cNvSpPr txBox="1"/>
          <p:nvPr/>
        </p:nvSpPr>
        <p:spPr>
          <a:xfrm>
            <a:off x="1277700" y="1957956"/>
            <a:ext cx="3180600" cy="92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Кишечник — это длинный орган длиной около 8 метров, обладающий извилистой формой. Он завершает процесс переработки пищи после желудка, обеспечивая дальнейшее переваривание.
</a:t>
            </a:r>
            <a:endParaRPr lang="en-US" sz="1200" dirty="0"/>
          </a:p>
        </p:txBody>
      </p:sp>
      <p:sp>
        <p:nvSpPr>
          <p:cNvPr id="7" name="Text 2"/>
          <p:cNvSpPr txBox="1"/>
          <p:nvPr/>
        </p:nvSpPr>
        <p:spPr>
          <a:xfrm>
            <a:off x="1277700" y="3295456"/>
            <a:ext cx="3180600" cy="92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7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кишечнике питательные вещества преобразуются в растворимые формы, которые всасываются в кровь. Затем они распределяются по всему организму, обеспечивая питание клеток и поддержание жизнедеятельности.
</a:t>
            </a:r>
            <a:endParaRPr lang="en-US" sz="1173" dirty="0"/>
          </a:p>
        </p:txBody>
      </p:sp>
      <p:sp>
        <p:nvSpPr>
          <p:cNvPr id="8" name="Text 3"/>
          <p:cNvSpPr txBox="1"/>
          <p:nvPr/>
        </p:nvSpPr>
        <p:spPr>
          <a:xfrm>
            <a:off x="777725" y="684675"/>
            <a:ext cx="3090300" cy="92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A6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Кишечник: процессы переваривания и всасывания
</a:t>
            </a:r>
            <a:endParaRPr lang="en-US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2026-03-01T22:04:32Z</dcterms:created>
  <dcterms:modified xsi:type="dcterms:W3CDTF">2026-03-01T22:04:32Z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560135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S10.9.5</vt:lpwstr>
  </property>
</Properties>
</file>