
<file path=[Content_Types].xml><?xml version="1.0" encoding="utf-8"?>
<Types xmlns="http://schemas.openxmlformats.org/package/2006/content-types">
  <Default ContentType="application/xml" Extension="xml"/>
  <Default ContentType="application/vnd.openxmlformats-package.relationships+xml" Extension="rels"/>
  <Default ContentType="image/jpeg" Extension="jpeg"/>
  <Default ContentType="image/jpg" Extension="jpg"/>
  <Default ContentType="image/svg+xml" Extension="svg"/>
  <Default ContentType="image/png" Extension="png"/>
  <Default ContentType="image/gif" Extension="gif"/>
  <Default ContentType="video/mp4" Extension="m4v"/>
  <Default ContentType="video/mp4" Extension="mp4"/>
  <Default ContentType="application/vnd.openxmlformats-officedocument.vmlDrawing" Extension="vml"/>
  <Default ContentType="application/vnd.openxmlformats-officedocument.spreadsheetml.sheet" Extension="xlsx"/>
  <Override ContentType="application/vnd.openxmlformats-officedocument.presentationml.presentation.main+xml" PartName="/ppt/presentation.xml"/>
  <Override ContentType="application/vnd.openxmlformats-officedocument.presentationml.notesMaster+xml" PartName="/ppt/notesMasters/notesMaster1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slideMaster+xml" PartName="/ppt/slideMasters/slideMaster2.xml"/>
  <Override ContentType="application/vnd.openxmlformats-officedocument.presentationml.slide+xml" PartName="/ppt/slides/slide2.xml"/>
  <Override ContentType="application/vnd.openxmlformats-officedocument.presentationml.slideMaster+xml" PartName="/ppt/slideMasters/slideMaster3.xml"/>
  <Override ContentType="application/vnd.openxmlformats-officedocument.presentationml.slide+xml" PartName="/ppt/slides/slide3.xml"/>
  <Override ContentType="application/vnd.openxmlformats-officedocument.presentationml.slideMaster+xml" PartName="/ppt/slideMasters/slideMaster4.xml"/>
  <Override ContentType="application/vnd.openxmlformats-officedocument.presentationml.slide+xml" PartName="/ppt/slides/slide4.xml"/>
  <Override ContentType="application/vnd.openxmlformats-officedocument.presentationml.slideMaster+xml" PartName="/ppt/slideMasters/slideMaster5.xml"/>
  <Override ContentType="application/vnd.openxmlformats-officedocument.presentationml.slide+xml" PartName="/ppt/slides/slide5.xml"/>
  <Override ContentType="application/vnd.openxmlformats-officedocument.presentationml.slideMaster+xml" PartName="/ppt/slideMasters/slideMaster6.xml"/>
  <Override ContentType="application/vnd.openxmlformats-officedocument.presentationml.slide+xml" PartName="/ppt/slides/slide6.xml"/>
  <Override ContentType="application/vnd.openxmlformats-officedocument.presentationml.slideMaster+xml" PartName="/ppt/slideMasters/slideMaster7.xml"/>
  <Override ContentType="application/vnd.openxmlformats-officedocument.presentationml.slide+xml" PartName="/ppt/slides/slide7.xml"/>
  <Override ContentType="application/vnd.openxmlformats-officedocument.presentationml.slideMaster+xml" PartName="/ppt/slideMasters/slideMaster8.xml"/>
  <Override ContentType="application/vnd.openxmlformats-officedocument.presentationml.slide+xml" PartName="/ppt/slides/slide8.xml"/>
  <Override ContentType="application/vnd.openxmlformats-officedocument.presentationml.slideMaster+xml" PartName="/ppt/slideMasters/slideMaster9.xml"/>
  <Override ContentType="application/vnd.openxmlformats-officedocument.presentationml.slide+xml" PartName="/ppt/slides/slide9.xml"/>
  <Override ContentType="application/vnd.openxmlformats-officedocument.presentationml.slideMaster+xml" PartName="/ppt/slideMasters/slideMaster10.xml"/>
  <Override ContentType="application/vnd.openxmlformats-officedocument.presentationml.slide+xml" PartName="/ppt/slides/slide10.xml"/>
  <Override ContentType="application/vnd.openxmlformats-officedocument.presentationml.slideMaster+xml" PartName="/ppt/slideMasters/slideMaster11.xml"/>
  <Override ContentType="application/vnd.openxmlformats-officedocument.presentationml.slide+xml" PartName="/ppt/slides/slide11.xml"/>
  <Override ContentType="application/vnd.openxmlformats-officedocument.presentationml.slideMaster+xml" PartName="/ppt/slideMasters/slideMaster12.xml"/>
  <Override ContentType="application/vnd.openxmlformats-officedocument.presentationml.slide+xml" PartName="/ppt/slides/slide12.xml"/>
  <Override ContentType="application/vnd.openxmlformats-officedocument.presentationml.slideMaster+xml" PartName="/ppt/slideMasters/slideMaster13.xml"/>
  <Override ContentType="application/vnd.openxmlformats-officedocument.presentationml.slide+xml" PartName="/ppt/slides/slide13.xml"/>
  <Override ContentType="application/vnd.openxmlformats-officedocument.presentationml.slideMaster+xml" PartName="/ppt/slideMasters/slideMaster14.xml"/>
  <Override ContentType="application/vnd.openxmlformats-officedocument.presentationml.slide+xml" PartName="/ppt/slides/slide14.xml"/>
  <Override ContentType="application/vnd.openxmlformats-officedocument.presentationml.slideMaster+xml" PartName="/ppt/slideMasters/slideMaster15.xml"/>
  <Override ContentType="application/vnd.openxmlformats-officedocument.presentationml.slide+xml" PartName="/ppt/slides/slide15.xml"/>
  <Override ContentType="application/vnd.openxmlformats-officedocument.presentationml.presProps+xml" PartName="/ppt/presProps.xml"/>
  <Override ContentType="application/vnd.openxmlformats-officedocument.presentationml.viewProps+xml" PartName="/ppt/viewProps.xml"/>
  <Override ContentType="application/vnd.openxmlformats-officedocument.theme+xml" PartName="/ppt/theme/them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1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10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15.xml"/>
  <Override ContentType="application/vnd.openxmlformats-package.core-properties+xml" PartName="/docProps/core.xml"/>
  <Override ContentType="application/vnd.openxmlformats-officedocument.extended-properties+xml" PartName="/docProps/app.xml"/>
  <Override ContentType="application/vnd.openxmlformats-officedocument.custom-properties+xml" PartName="/docProps/custom.xml"/>
</Types>
</file>

<file path=_rels/.rels><?xml version="1.0" encoding="UTF-8" standalone="yes" ?><Relationships xmlns="http://schemas.openxmlformats.org/package/2006/relationships">
		<Relationship Id="rId1" Target="docProps/app.xml" Type="http://schemas.openxmlformats.org/officeDocument/2006/relationships/extended-properties"/>
		<Relationship Id="rId2" Target="docProps/core.xml" Type="http://schemas.openxmlformats.org/package/2006/relationships/metadata/core-properties"/>
		<Relationship Id="rId3" Target="ppt/presentation.xml" Type="http://schemas.openxmlformats.org/officeDocument/2006/relationships/officeDocument"/>
		<Relationship Id="rId4" Target="docProps/custom.xml" Type="http://schemas.openxmlformats.org/officeDocument/2006/relationships/custom-properties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</p:sldIdLst>
  <p:notesMasterIdLst>
    <p:notesMasterId r:id="rId17"/>
  </p:notesMasterIdLst>
  <p:sldSz cx="9144000" cy="5143500"/>
  <p:notesSz cx="5143500" cy="9144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notesMaster" Target="notesMasters/notesMaster1.xml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20" Type="http://schemas.openxmlformats.org/officeDocument/2006/relationships/theme" Target="theme/theme1.xml"/><Relationship Id="rId21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-1.png"/><Relationship Id="rId2" Type="http://schemas.openxmlformats.org/officeDocument/2006/relationships/slideLayout" Target="../slideLayouts/slideLayout1.xml"/><Relationship Id="rId3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0-1.png"/><Relationship Id="rId2" Type="http://schemas.openxmlformats.org/officeDocument/2006/relationships/image" Target="../media/image-10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0.xml"/></Relationships>
</file>

<file path=ppt/slides/_rels/slide11.xml.rels><?xml version="1.0" encoding="UTF-8" standalone="yes" ?><Relationships xmlns="http://schemas.openxmlformats.org/package/2006/relationships"><Relationship Id="rId1" Target="../media/image-11-1.png" Type="http://schemas.openxmlformats.org/officeDocument/2006/relationships/image"/><Relationship Id="rId2" Target="../media/image-11-2.jpeg" Type="http://schemas.openxmlformats.org/officeDocument/2006/relationships/image"/><Relationship Id="rId3" Target="../media/image-11-3.jpeg" Type="http://schemas.openxmlformats.org/officeDocument/2006/relationships/image"/><Relationship Id="rId4" Target="../media/image-11-4.jpe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11.xml" Type="http://schemas.openxmlformats.org/officeDocument/2006/relationships/notesSlide"/></Relationships>
</file>

<file path=ppt/slides/_rels/slide12.xml.rels><?xml version="1.0" encoding="UTF-8" standalone="yes" ?><Relationships xmlns="http://schemas.openxmlformats.org/package/2006/relationships"><Relationship Id="rId1" Target="../media/image-12-1.png" Type="http://schemas.openxmlformats.org/officeDocument/2006/relationships/image"/><Relationship Id="rId2" Target="../media/image-12-2.jpeg" Type="http://schemas.openxmlformats.org/officeDocument/2006/relationships/image"/><Relationship Id="rId3" Target="../media/image-12-3.jpeg" Type="http://schemas.openxmlformats.org/officeDocument/2006/relationships/image"/><Relationship Id="rId4" Target="../media/image-12-4.jpeg" Type="http://schemas.openxmlformats.org/officeDocument/2006/relationships/image"/><Relationship Id="rId5" Target="../slideLayouts/slideLayout1.xml" Type="http://schemas.openxmlformats.org/officeDocument/2006/relationships/slideLayout"/><Relationship Id="rId6" Target="../notesSlides/notesSlide12.xml" Type="http://schemas.openxmlformats.org/officeDocument/2006/relationships/notesSlide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13-1.png"/><Relationship Id="rId2" Type="http://schemas.openxmlformats.org/officeDocument/2006/relationships/image" Target="../media/image-1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13.xml"/></Relationships>
</file>

<file path=ppt/slides/_rels/slide14.xml.rels><?xml version="1.0" encoding="UTF-8" standalone="yes" ?><Relationships xmlns="http://schemas.openxmlformats.org/package/2006/relationships"><Relationship Id="rId1" Target="../media/image-14-1.jpeg" Type="http://schemas.openxmlformats.org/officeDocument/2006/relationships/image"/><Relationship Id="rId2" Target="../media/image-14-2.png" Type="http://schemas.openxmlformats.org/officeDocument/2006/relationships/image"/><Relationship Id="rId3" Target="../slideLayouts/slideLayout1.xml" Type="http://schemas.openxmlformats.org/officeDocument/2006/relationships/slideLayout"/><Relationship Id="rId4" Target="../notesSlides/notesSlide14.xml" Type="http://schemas.openxmlformats.org/officeDocument/2006/relationships/notesSlide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2.xml.rels><?xml version="1.0" encoding="UTF-8" standalone="yes" ?><Relationships xmlns="http://schemas.openxmlformats.org/package/2006/relationships"><Relationship Id="rId1" Target="../media/image-2-1.png" Type="http://schemas.openxmlformats.org/officeDocument/2006/relationships/image"/><Relationship Id="rId2" Target="../media/image-2-2.jpeg" Type="http://schemas.openxmlformats.org/officeDocument/2006/relationships/image"/><Relationship Id="rId3" Target="../slideLayouts/slideLayout1.xml" Type="http://schemas.openxmlformats.org/officeDocument/2006/relationships/slideLayout"/><Relationship Id="rId4" Target="../notesSlides/notesSlide2.xml" Type="http://schemas.openxmlformats.org/officeDocument/2006/relationships/notesSlide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-3-1.png"/><Relationship Id="rId2" Type="http://schemas.openxmlformats.org/officeDocument/2006/relationships/image" Target="../media/image-3-2.png"/><Relationship Id="rId3" Type="http://schemas.openxmlformats.org/officeDocument/2006/relationships/slideLayout" Target="../slideLayouts/slideLayout1.xml"/><Relationship Id="rId4" Type="http://schemas.openxmlformats.org/officeDocument/2006/relationships/notesSlide" Target="../notesSlides/notesSlide3.xml"/></Relationships>
</file>

<file path=ppt/slides/_rels/slide4.xml.rels><?xml version="1.0" encoding="UTF-8" standalone="yes" ?><Relationships xmlns="http://schemas.openxmlformats.org/package/2006/relationships"><Relationship Id="rId1" Target="../media/image-4-1.jpeg" Type="http://schemas.openxmlformats.org/officeDocument/2006/relationships/image"/><Relationship Id="rId2" Target="../media/image-4-2.png" Type="http://schemas.openxmlformats.org/officeDocument/2006/relationships/image"/><Relationship Id="rId3" Target="../media/image-4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4.xml" Type="http://schemas.openxmlformats.org/officeDocument/2006/relationships/notesSlide"/></Relationships>
</file>

<file path=ppt/slides/_rels/slide5.xml.rels><?xml version="1.0" encoding="UTF-8" standalone="yes" ?><Relationships xmlns="http://schemas.openxmlformats.org/package/2006/relationships"><Relationship Id="rId1" Target="../media/image-5-1.jpeg" Type="http://schemas.openxmlformats.org/officeDocument/2006/relationships/image"/><Relationship Id="rId2" Target="../media/image-5-2.png" Type="http://schemas.openxmlformats.org/officeDocument/2006/relationships/image"/><Relationship Id="rId3" Target="../media/image-5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5.xml" Type="http://schemas.openxmlformats.org/officeDocument/2006/relationships/notesSlide"/></Relationships>
</file>

<file path=ppt/slides/_rels/slide6.xml.rels><?xml version="1.0" encoding="UTF-8" standalone="yes" ?><Relationships xmlns="http://schemas.openxmlformats.org/package/2006/relationships"><Relationship Id="rId1" Target="../media/image-6-1.jpeg" Type="http://schemas.openxmlformats.org/officeDocument/2006/relationships/image"/><Relationship Id="rId2" Target="../media/image-6-2.png" Type="http://schemas.openxmlformats.org/officeDocument/2006/relationships/image"/><Relationship Id="rId3" Target="../media/image-6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6.xml" Type="http://schemas.openxmlformats.org/officeDocument/2006/relationships/notesSlide"/></Relationships>
</file>

<file path=ppt/slides/_rels/slide7.xml.rels><?xml version="1.0" encoding="UTF-8" standalone="yes" ?><Relationships xmlns="http://schemas.openxmlformats.org/package/2006/relationships"><Relationship Id="rId1" Target="../media/image-7-1.jpeg" Type="http://schemas.openxmlformats.org/officeDocument/2006/relationships/image"/><Relationship Id="rId2" Target="../media/image-7-2.png" Type="http://schemas.openxmlformats.org/officeDocument/2006/relationships/image"/><Relationship Id="rId3" Target="../media/image-7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7.xml" Type="http://schemas.openxmlformats.org/officeDocument/2006/relationships/notesSlide"/></Relationships>
</file>

<file path=ppt/slides/_rels/slide8.xml.rels><?xml version="1.0" encoding="UTF-8" standalone="yes" ?><Relationships xmlns="http://schemas.openxmlformats.org/package/2006/relationships"><Relationship Id="rId1" Target="../media/image-8-1.jpeg" Type="http://schemas.openxmlformats.org/officeDocument/2006/relationships/image"/><Relationship Id="rId2" Target="../media/image-8-2.png" Type="http://schemas.openxmlformats.org/officeDocument/2006/relationships/image"/><Relationship Id="rId3" Target="../media/image-8-3.png" Type="http://schemas.openxmlformats.org/officeDocument/2006/relationships/image"/><Relationship Id="rId4" Target="../slideLayouts/slideLayout1.xml" Type="http://schemas.openxmlformats.org/officeDocument/2006/relationships/slideLayout"/><Relationship Id="rId5" Target="../notesSlides/notesSlide8.xml" Type="http://schemas.openxmlformats.org/officeDocument/2006/relationships/notesSlide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image" Target="../media/image-9-1.png"/><Relationship Id="rId2" Type="http://schemas.openxmlformats.org/officeDocument/2006/relationships/image" Target="../media/image-9-2.png"/><Relationship Id="rId3" Type="http://schemas.openxmlformats.org/officeDocument/2006/relationships/image" Target="../media/image-9-3.png"/><Relationship Id="rId4" Type="http://schemas.openxmlformats.org/officeDocument/2006/relationships/slideLayout" Target="../slideLayouts/slideLayout1.xml"/><Relationship Id="rId5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3" name="Text 0"/>
          <p:cNvSpPr txBox="1"/>
          <p:nvPr/>
        </p:nvSpPr>
        <p:spPr>
          <a:xfrm>
            <a:off x="806525" y="721050"/>
            <a:ext cx="7251600" cy="37212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традиции: суть, происхождение и влияние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Преподаватель АПП ЮФУ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Соловьёва А.Ю.
</a:t>
            </a:r>
            <a:endParaRPr lang="en-US" sz="35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1115" y="517000"/>
            <a:ext cx="4893520" cy="36213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10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4100775" y="4274962"/>
            <a:ext cx="48147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Этнографические исследования, 2023
</a:t>
            </a:r>
            <a:endParaRPr lang="en-US" sz="800" dirty="0"/>
          </a:p>
        </p:txBody>
      </p:sp>
      <p:sp>
        <p:nvSpPr>
          <p:cNvPr id="6" name="Text 2"/>
          <p:cNvSpPr txBox="1"/>
          <p:nvPr/>
        </p:nvSpPr>
        <p:spPr>
          <a:xfrm>
            <a:off x="158750" y="5170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Компоненты традиций народов: структура и доли
</a:t>
            </a:r>
            <a:pPr algn="l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Праздники и обряды занимают лидирующие позиции в сохранении традиционного наследия.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Данные показывают устойчивую связь между элементами традиций и их ролью в культурной преемственности.
</a:t>
            </a:r>
            <a:endParaRPr lang="en-US" sz="18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4676"/>
            <a:ext cx="3043800" cy="189048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34676"/>
            <a:ext cx="3043800" cy="189048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1358251"/>
            <a:ext cx="3043800" cy="189048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11</a:t>
            </a:r>
            <a:endParaRPr lang="en-US" sz="1100" dirty="0"/>
          </a:p>
        </p:txBody>
      </p:sp>
      <p:sp>
        <p:nvSpPr>
          <p:cNvPr id="7" name="Text 1"/>
          <p:cNvSpPr txBox="1"/>
          <p:nvPr/>
        </p:nvSpPr>
        <p:spPr>
          <a:xfrm>
            <a:off x="164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Живая память через устные истории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Устная речь и рассказы старших становятся главным каналом передачи обычаев и историй из поколения в поколение. Именно в беседах с близкими люди сохраняют живую память и дух традиций, обогащая культурное наследие.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6260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школ и СМИ на сохранение традиций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Образовательные учреждения и средства массовой информации способствуют адаптации народных традиций в современном обществе. Они помогают сохранить культурную актуальность, интегрируя традиции в повседневную жизнь людей.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184123" y="337887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семейных праздников и обрядов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 праздники и обряды не только закрепляют культурные нормы, но и укрепляют семейные связи. Они создают атмосферу близости и единства, передавая важные ценности и смысл традиций.
</a:t>
            </a:r>
            <a:endParaRPr lang="en-US" sz="1300" dirty="0"/>
          </a:p>
        </p:txBody>
      </p:sp>
      <p:sp>
        <p:nvSpPr>
          <p:cNvPr id="10" name="Text 4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2183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Методы сохранения и передачи народных традиций
</a:t>
            </a:r>
            <a:endParaRPr lang="en-US" sz="2183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3234676"/>
            <a:ext cx="3043800" cy="1890485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0" y="3234676"/>
            <a:ext cx="3043800" cy="1890485"/>
          </a:xfrm>
          <a:prstGeom prst="rect">
            <a:avLst/>
          </a:prstGeom>
        </p:spPr>
      </p:pic>
      <p:pic>
        <p:nvPicPr>
          <p:cNvPr id="5" name="Image 3" descr="preencoded.png">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38475" y="1358251"/>
            <a:ext cx="3043800" cy="1890485"/>
          </a:xfrm>
          <a:prstGeom prst="rect">
            <a:avLst/>
          </a:prstGeom>
        </p:spPr>
      </p:pic>
      <p:sp>
        <p:nvSpPr>
          <p:cNvPr id="6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12</a:t>
            </a:r>
            <a:endParaRPr lang="en-US" sz="1100" dirty="0"/>
          </a:p>
        </p:txBody>
      </p:sp>
      <p:sp>
        <p:nvSpPr>
          <p:cNvPr id="7" name="Text 1"/>
          <p:cNvSpPr txBox="1"/>
          <p:nvPr/>
        </p:nvSpPr>
        <p:spPr>
          <a:xfrm>
            <a:off x="164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семейных ритуалов в сохранении традиций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традиции постепенно трансформируются в семейные через регулярное проведение ритуалов и обрядов дома. Эти действия формируют эмоциональную связь между поколениями, сохраняя историческую память и идентичность семьи.
</a:t>
            </a:r>
            <a:endParaRPr lang="en-US" sz="1300" dirty="0"/>
          </a:p>
        </p:txBody>
      </p:sp>
      <p:sp>
        <p:nvSpPr>
          <p:cNvPr id="8" name="Text 2"/>
          <p:cNvSpPr txBox="1"/>
          <p:nvPr/>
        </p:nvSpPr>
        <p:spPr>
          <a:xfrm>
            <a:off x="6260698" y="151722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адаптации на форму и содержание традиций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Семьи часто адаптируют традиции под собственные обстоятельства, изменяя ритуалы и обряды. Этот процесс позволяет сохранить суть традиции, делая её актуальной и значимой для новых поколений.
</a:t>
            </a:r>
            <a:endParaRPr lang="en-US" sz="1300" dirty="0"/>
          </a:p>
        </p:txBody>
      </p:sp>
      <p:sp>
        <p:nvSpPr>
          <p:cNvPr id="9" name="Text 3"/>
          <p:cNvSpPr txBox="1"/>
          <p:nvPr/>
        </p:nvSpPr>
        <p:spPr>
          <a:xfrm>
            <a:off x="3184123" y="3378871"/>
            <a:ext cx="2654700" cy="15591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Передача традиций через устное повествование
</a:t>
            </a:r>
            <a:pPr algn="l" indent="0" marL="0">
              <a:lnSpc>
                <a:spcPct val="90000"/>
              </a:lnSpc>
              <a:buNone/>
            </a:pPr>
            <a:r>
              <a:rPr lang="en-US" sz="13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90000"/>
              </a:lnSpc>
              <a:buNone/>
            </a:pPr>
            <a:r>
              <a:rPr lang="en-US" sz="10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Важным механизмом адаптации становится устное рассказывание историй и легенд старшими членами семьи. Такой способ способствует сохранению культурного наследия и его постепенному преобразованию, соответствующему современным условиям.
</a:t>
            </a:r>
            <a:endParaRPr lang="en-US" sz="1300" dirty="0"/>
          </a:p>
        </p:txBody>
      </p:sp>
      <p:sp>
        <p:nvSpPr>
          <p:cNvPr id="10" name="Text 4"/>
          <p:cNvSpPr txBox="1"/>
          <p:nvPr/>
        </p:nvSpPr>
        <p:spPr>
          <a:xfrm>
            <a:off x="543450" y="563725"/>
            <a:ext cx="8057100" cy="38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316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Преобразование народных традиций в семейные: механизмы адаптации и сохранения
</a:t>
            </a:r>
            <a:endParaRPr lang="en-US" sz="1316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100775" y="1008894"/>
            <a:ext cx="4894200" cy="2684613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158750" y="669450"/>
            <a:ext cx="3571200" cy="3621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20000"/>
              </a:lnSpc>
              <a:buNone/>
            </a:pPr>
            <a:r>
              <a:rPr lang="en-US" sz="18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 традиции разных народов: примеры и значение
</a:t>
            </a:r>
            <a:pPr algn="l" indent="0" marL="0">
              <a:lnSpc>
                <a:spcPct val="120000"/>
              </a:lnSpc>
              <a:buNone/>
            </a:pPr>
            <a:r>
              <a:rPr lang="en-US" sz="20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Сравнительная таблица отражает трансформацию общественных традиций в семейные и их культурное значение.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50041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Семейные традиции способствуют сплочённости и передаче моральных ценностей через поколения.
</a:t>
            </a:r>
            <a:endParaRPr lang="en-US" sz="1800" dirty="0"/>
          </a:p>
        </p:txBody>
      </p:sp>
      <p:sp>
        <p:nvSpPr>
          <p:cNvPr id="5" name="Text 1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13</a:t>
            </a:r>
            <a:endParaRPr lang="en-US" sz="1100" dirty="0"/>
          </a:p>
        </p:txBody>
      </p:sp>
      <p:sp>
        <p:nvSpPr>
          <p:cNvPr id="6" name="Text 2"/>
          <p:cNvSpPr txBox="1"/>
          <p:nvPr/>
        </p:nvSpPr>
        <p:spPr>
          <a:xfrm>
            <a:off x="5915400" y="4290700"/>
            <a:ext cx="3000000" cy="3078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r" indent="0" marL="0">
              <a:lnSpc>
                <a:spcPct val="100000"/>
              </a:lnSpc>
              <a:buNone/>
            </a:pPr>
            <a:r>
              <a:rPr lang="en-US" sz="800" i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Этнографические исследования, 2022
</a:t>
            </a:r>
            <a:endParaRPr lang="en-US" sz="8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4605186" y="-1200"/>
            <a:ext cx="4538627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</a:t>
            </a:r>
            <a:endParaRPr lang="en-US" sz="1100" dirty="0"/>
          </a:p>
        </p:txBody>
      </p:sp>
      <p:sp>
        <p:nvSpPr>
          <p:cNvPr id="5" name="Text 1"/>
          <p:cNvSpPr txBox="1"/>
          <p:nvPr/>
        </p:nvSpPr>
        <p:spPr>
          <a:xfrm>
            <a:off x="346725" y="673200"/>
            <a:ext cx="3999900" cy="4074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Влияние традиций на личность и общество
</a:t>
            </a:r>
            <a:pPr algn="l" indent="0" marL="0">
              <a:lnSpc>
                <a:spcPct val="100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Социальная и духовная функция традиций
</a:t>
            </a:r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создают чувство принадлежности и устойчивость, сохраняя связь с предками и формируя моральные ориентиры в обществе.
</a:t>
            </a:r>
            <a:pPr algn="l" indent="0" marL="0">
              <a:lnSpc>
                <a:spcPct val="100000"/>
              </a:lnSpc>
              <a:buNone/>
            </a:pPr>
            <a:r>
              <a:rPr lang="en-US" sz="2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Роль традиций в развитии культурного многообразия
</a:t>
            </a:r>
            <a:pPr algn="l" indent="0" marL="0">
              <a:lnSpc>
                <a:spcPct val="100000"/>
              </a:lnSpc>
              <a:buNone/>
            </a:pPr>
            <a:r>
              <a:rPr lang="en-US" sz="12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способствуют укреплению межпоколенческих связей, а также поддерживают многообразие культурных форм и развитие личности.
</a:t>
            </a:r>
            <a:endParaRPr lang="en-US" sz="2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 txBox="1"/>
          <p:nvPr/>
        </p:nvSpPr>
        <p:spPr>
          <a:xfrm>
            <a:off x="594375" y="722175"/>
            <a:ext cx="7874100" cy="37488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3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Современная актуальность народных и семейных традиций
</a:t>
            </a:r>
            <a:pPr algn="l" indent="0" marL="0">
              <a:lnSpc>
                <a:spcPct val="100000"/>
              </a:lnSpc>
              <a:buNone/>
            </a:pPr>
            <a:r>
              <a:rPr lang="en-US" sz="3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являются фундаментом идентичности и социального единства, важны для формирования ценностей и культурной преемственности в быстроменяющемся мире.
</a:t>
            </a:r>
            <a:endParaRPr lang="en-US" sz="3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A6BFA5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11" y="0"/>
            <a:ext cx="3795578" cy="51411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383150" y="596425"/>
            <a:ext cx="4202100" cy="3729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Истоки и роль традиций в истории
</a:t>
            </a:r>
            <a:pPr algn="l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традиции зародились под влиянием природы, верований и исторических событий. Они способствовали укреплению общин и передаче жизненно важных знаний из поколения в поколение.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855339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</a:t>
            </a:r>
            <a:endParaRPr lang="en-US" sz="11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4" name="Text 0"/>
          <p:cNvSpPr txBox="1"/>
          <p:nvPr/>
        </p:nvSpPr>
        <p:spPr>
          <a:xfrm>
            <a:off x="470500" y="503150"/>
            <a:ext cx="8191500" cy="4689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Основные элементы народных традиций
</a:t>
            </a:r>
            <a:endParaRPr lang="en-US" sz="2500" dirty="0"/>
          </a:p>
        </p:txBody>
      </p:sp>
      <p:sp>
        <p:nvSpPr>
          <p:cNvPr id="5" name="Text 1"/>
          <p:cNvSpPr txBox="1"/>
          <p:nvPr/>
        </p:nvSpPr>
        <p:spPr>
          <a:xfrm>
            <a:off x="949350" y="322755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Фольклор, включая сказки и пословицы, передаёт моральные уроки и культурные ценности.
</a:t>
            </a:r>
            <a:endParaRPr lang="en-US" sz="1200" dirty="0"/>
          </a:p>
        </p:txBody>
      </p:sp>
      <p:sp>
        <p:nvSpPr>
          <p:cNvPr id="6" name="Text 2"/>
          <p:cNvSpPr txBox="1"/>
          <p:nvPr/>
        </p:nvSpPr>
        <p:spPr>
          <a:xfrm>
            <a:off x="949350" y="151331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Обряды и ритуалы выполняют роль связующего звена между поколениями и отражают мировоззрение народа.
</a:t>
            </a:r>
            <a:endParaRPr lang="en-US" sz="1200" dirty="0"/>
          </a:p>
        </p:txBody>
      </p:sp>
      <p:sp>
        <p:nvSpPr>
          <p:cNvPr id="7" name="Text 3"/>
          <p:cNvSpPr txBox="1"/>
          <p:nvPr/>
        </p:nvSpPr>
        <p:spPr>
          <a:xfrm>
            <a:off x="5194575" y="151331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Праздники, такие как Масленица и Пасха, объединяют людей и сохраняют историческую память.
</a:t>
            </a:r>
            <a:endParaRPr lang="en-US" sz="1200" dirty="0"/>
          </a:p>
        </p:txBody>
      </p:sp>
      <p:sp>
        <p:nvSpPr>
          <p:cNvPr id="8" name="Text 4"/>
          <p:cNvSpPr txBox="1"/>
          <p:nvPr/>
        </p:nvSpPr>
        <p:spPr>
          <a:xfrm>
            <a:off x="5194575" y="3227551"/>
            <a:ext cx="3396600" cy="1284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15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кухня, одежда и народные промыслы отражают природные и экономические условия региона.
</a:t>
            </a:r>
            <a:endParaRPr lang="en-US" sz="1200" dirty="0"/>
          </a:p>
        </p:txBody>
      </p:sp>
      <p:sp>
        <p:nvSpPr>
          <p:cNvPr id="9" name="Text 5"/>
          <p:cNvSpPr txBox="1"/>
          <p:nvPr/>
        </p:nvSpPr>
        <p:spPr>
          <a:xfrm>
            <a:off x="140750" y="4706150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434343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</a:t>
            </a:r>
            <a:endParaRPr lang="en-US" sz="11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Праздники как значимый элемент традиций народов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Праздники отражают культурные ценности и исторический опыт народа, объединяя людей вокруг общих событий, символов и ритуалов, формируя коллективную идентичность и память.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празднования передаются устные предания, обряды и семейные традиции, что способствует сохранению культурного наследия и укреплению связей между поколениями в обществе.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</a:t>
            </a:r>
            <a:endParaRPr lang="en-US" sz="11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Фольклор в системе народных традиций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Фольклор отражает ценности, обычаи и мировоззрение народа, передаваясь устно из поколения в поколение и сохраняя духовную связь с историей и культурой.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Песни, сказки, пословицы и обряды являются ключевыми элементами фольклора, которые формируют и укрепляют коллективную идентичность и традиционные нормы в обществе.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5</a:t>
            </a:r>
            <a:endParaRPr lang="en-US" sz="11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Обряды и ритуалы в народных традициях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Обряды и ритуалы являются важной частью культурного наследия народа, формируя коллективную идентичность и закрепляя общие ценности через символические действия и церемонии.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Они сопровождают ключевые этапы жизни и общественные события, передаваясь из поколения в поколение и способствуя сохранению духовности и целостности традиционной культуры.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</a:t>
            </a:r>
            <a:endParaRPr lang="en-US" sz="11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кухня как элемент традиций народов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Национальная кухня отражает исторический опыт, климат и доступные ресурсы народа, сохраняя рецепты, передаваемые из поколения в поколение как часть культурного наследия.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Через блюда и кулинарные ритуалы укрепляются социальные связи, формируются семейные традиции и поддерживается чувство принадлежности к этносу и региону.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7</a:t>
            </a:r>
            <a:endParaRPr lang="en-US" sz="11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2370" y="1200"/>
            <a:ext cx="4644060" cy="51411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4870100" y="692876"/>
            <a:ext cx="4099800" cy="3618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100000"/>
              </a:lnSpc>
              <a:buNone/>
            </a:pPr>
            <a:r>
              <a:rPr lang="en-US" sz="20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промыслы как элемент традиций народов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промыслы отражают уникальные художественные и профессиональные навыки, передаваемые из поколения в поколение, сохраняя культурную идентичность и историческую память народа.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
</a:t>
            </a:r>
            <a:pPr algn="l" indent="0" marL="0">
              <a:lnSpc>
                <a:spcPct val="100000"/>
              </a:lnSpc>
              <a:buNone/>
            </a:pPr>
            <a:r>
              <a:rPr lang="en-US" sz="14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Эти ремёсла не только поддерживают экономику регионов, но и служат важным способом сохранения и передачи традиционных знаний и духовных ценностей общества.
</a:t>
            </a:r>
            <a:endParaRPr lang="en-US" sz="2000" dirty="0"/>
          </a:p>
        </p:txBody>
      </p:sp>
      <p:sp>
        <p:nvSpPr>
          <p:cNvPr id="6" name="Text 1"/>
          <p:cNvSpPr txBox="1"/>
          <p:nvPr/>
        </p:nvSpPr>
        <p:spPr>
          <a:xfrm>
            <a:off x="8626542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</a:t>
            </a:r>
            <a:endParaRPr lang="en-US" sz="11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0" descr="preencoded.png">    </p:cNvPr>
          <p:cNvPicPr>
            <a:picLocks noChangeAspect="1"/>
          </p:cNvPicPr>
          <p:nvPr/>
        </p:nvPicPr>
        <p:blipFill>
          <a:blip r:embed="rId1"/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3" name="Image 1" descr="preencoded.png">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8344" y="1830853"/>
            <a:ext cx="311063" cy="355500"/>
          </a:xfrm>
          <a:prstGeom prst="rect">
            <a:avLst/>
          </a:prstGeom>
        </p:spPr>
      </p:pic>
      <p:pic>
        <p:nvPicPr>
          <p:cNvPr id="4" name="Image 2" descr="preencoded.png">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05713" y="1857883"/>
            <a:ext cx="376800" cy="301440"/>
          </a:xfrm>
          <a:prstGeom prst="rect">
            <a:avLst/>
          </a:prstGeom>
        </p:spPr>
      </p:pic>
      <p:sp>
        <p:nvSpPr>
          <p:cNvPr id="5" name="Text 0"/>
          <p:cNvSpPr txBox="1"/>
          <p:nvPr/>
        </p:nvSpPr>
        <p:spPr>
          <a:xfrm>
            <a:off x="697950" y="692900"/>
            <a:ext cx="7748100" cy="6723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2500" b="1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Источники формирования народных традиций
</a:t>
            </a:r>
            <a:endParaRPr lang="en-US" sz="2500" dirty="0"/>
          </a:p>
        </p:txBody>
      </p:sp>
      <p:sp>
        <p:nvSpPr>
          <p:cNvPr id="6" name="Text 1"/>
          <p:cNvSpPr txBox="1"/>
          <p:nvPr/>
        </p:nvSpPr>
        <p:spPr>
          <a:xfrm>
            <a:off x="1094925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Историческое наследие
</a:t>
            </a:r>
            <a:endParaRPr lang="en-US" sz="1400" dirty="0"/>
          </a:p>
        </p:txBody>
      </p:sp>
      <p:sp>
        <p:nvSpPr>
          <p:cNvPr id="7" name="Text 2"/>
          <p:cNvSpPr txBox="1"/>
          <p:nvPr/>
        </p:nvSpPr>
        <p:spPr>
          <a:xfrm>
            <a:off x="580700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Народные традиции формируются на основе исторических событий и многовекового опыта, передаваемого из поколения в поколение через устные рассказы и письменные источники.
</a:t>
            </a:r>
            <a:endParaRPr lang="en-US" sz="1200" dirty="0"/>
          </a:p>
        </p:txBody>
      </p:sp>
      <p:sp>
        <p:nvSpPr>
          <p:cNvPr id="8" name="Text 3"/>
          <p:cNvSpPr txBox="1"/>
          <p:nvPr/>
        </p:nvSpPr>
        <p:spPr>
          <a:xfrm>
            <a:off x="5425150" y="1830750"/>
            <a:ext cx="2987700" cy="3555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4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Общественные практики
</a:t>
            </a:r>
            <a:endParaRPr lang="en-US" sz="1400" dirty="0"/>
          </a:p>
        </p:txBody>
      </p:sp>
      <p:sp>
        <p:nvSpPr>
          <p:cNvPr id="9" name="Text 4"/>
          <p:cNvSpPr txBox="1"/>
          <p:nvPr/>
        </p:nvSpPr>
        <p:spPr>
          <a:xfrm>
            <a:off x="4910925" y="2364500"/>
            <a:ext cx="3501900" cy="8037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l" indent="0" marL="0">
              <a:lnSpc>
                <a:spcPct val="90000"/>
              </a:lnSpc>
              <a:buNone/>
            </a:pPr>
            <a:r>
              <a:rPr lang="en-US" sz="1200" dirty="0">
                <a:solidFill>
                  <a:srgbClr val="0000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Традиции закрепляются в общественных обрядах, праздниках и коллективных действиях, которые поддерживают единство и культурную идентичность народа.
</a:t>
            </a:r>
            <a:endParaRPr lang="en-US" sz="1200" dirty="0"/>
          </a:p>
        </p:txBody>
      </p:sp>
      <p:sp>
        <p:nvSpPr>
          <p:cNvPr id="10" name="Text 5"/>
          <p:cNvSpPr txBox="1"/>
          <p:nvPr/>
        </p:nvSpPr>
        <p:spPr>
          <a:xfrm>
            <a:off x="65300" y="4772455"/>
            <a:ext cx="449700" cy="746400"/>
          </a:xfrm>
          <a:prstGeom prst="rect">
            <a:avLst/>
          </a:prstGeom>
          <a:noFill/>
          <a:ln/>
        </p:spPr>
        <p:txBody>
          <a:bodyPr wrap="square" lIns="0" tIns="0" rIns="0" bIns="0" rtlCol="0" anchor="t"/>
          <a:lstStyle/>
          <a:p>
            <a:pPr algn="ctr" indent="0" marL="0">
              <a:lnSpc>
                <a:spcPct val="100000"/>
              </a:lnSpc>
              <a:buNone/>
            </a:pPr>
            <a:r>
              <a:rPr lang="en-US" sz="1100" dirty="0">
                <a:solidFill>
                  <a:srgbClr val="A6BFA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</a:t>
            </a:r>
            <a:endParaRPr lang="en-US" sz="11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15</Slides>
  <Notes>15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8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2026-03-02T12:06:27Z</dcterms:created>
  <dcterms:modified xsi:type="dcterms:W3CDTF">2026-03-02T12:06:27Z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name="NXPowerLiteLastOptimized" pid="2">
    <vt:lpwstr>819079</vt:lpwstr>
  </property>
  <property fmtid="{D5CDD505-2E9C-101B-9397-08002B2CF9AE}" name="NXPowerLiteSettings" pid="3">
    <vt:lpwstr>F7000400038000</vt:lpwstr>
  </property>
  <property fmtid="{D5CDD505-2E9C-101B-9397-08002B2CF9AE}" name="NXPowerLiteVersion" pid="4">
    <vt:lpwstr>S10.9.5</vt:lpwstr>
  </property>
</Properties>
</file>