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72" r:id="rId18"/>
    <p:sldId id="273" r:id="rId19"/>
    <p:sldId id="274" r:id="rId20"/>
    <p:sldId id="278" r:id="rId21"/>
    <p:sldId id="279" r:id="rId22"/>
    <p:sldId id="280" r:id="rId23"/>
    <p:sldId id="275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B953F9-E0E5-47D4-8A6D-17CF1739328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FE8B0C-1131-41BE-B9ED-346F87049431}">
      <dgm:prSet phldrT="[Текст]" custT="1"/>
      <dgm:spPr/>
      <dgm:t>
        <a:bodyPr/>
        <a:lstStyle/>
        <a:p>
          <a:r>
            <a:rPr lang="ru-RU" sz="1100" b="1" dirty="0" smtClean="0"/>
            <a:t>Модификации под свои задачи</a:t>
          </a:r>
          <a:endParaRPr lang="ru-RU" sz="1100" b="1" dirty="0"/>
        </a:p>
      </dgm:t>
    </dgm:pt>
    <dgm:pt modelId="{A5CC906C-9F15-4CDA-8E1F-185610E13D1B}" type="parTrans" cxnId="{34C7B42A-1787-4834-86E0-BF22515D7BE7}">
      <dgm:prSet/>
      <dgm:spPr/>
      <dgm:t>
        <a:bodyPr/>
        <a:lstStyle/>
        <a:p>
          <a:endParaRPr lang="ru-RU"/>
        </a:p>
      </dgm:t>
    </dgm:pt>
    <dgm:pt modelId="{F56069D6-C2CB-4DF0-A4C1-FD848870B19C}" type="sibTrans" cxnId="{34C7B42A-1787-4834-86E0-BF22515D7BE7}">
      <dgm:prSet/>
      <dgm:spPr/>
      <dgm:t>
        <a:bodyPr/>
        <a:lstStyle/>
        <a:p>
          <a:endParaRPr lang="ru-RU"/>
        </a:p>
      </dgm:t>
    </dgm:pt>
    <dgm:pt modelId="{58C95293-2B7B-4EA5-BDE3-6EEDB04D3D79}">
      <dgm:prSet phldrT="[Текст]"/>
      <dgm:spPr/>
      <dgm:t>
        <a:bodyPr/>
        <a:lstStyle/>
        <a:p>
          <a:r>
            <a:rPr lang="ru-RU" dirty="0" smtClean="0"/>
            <a:t>Обоснование своей точки зрения</a:t>
          </a:r>
          <a:endParaRPr lang="ru-RU" dirty="0"/>
        </a:p>
      </dgm:t>
    </dgm:pt>
    <dgm:pt modelId="{E15BE5CE-2484-4D38-B4B2-4FE7787D6382}" type="parTrans" cxnId="{E8224932-1BD6-4891-944A-DE660E770529}">
      <dgm:prSet/>
      <dgm:spPr/>
      <dgm:t>
        <a:bodyPr/>
        <a:lstStyle/>
        <a:p>
          <a:endParaRPr lang="ru-RU"/>
        </a:p>
      </dgm:t>
    </dgm:pt>
    <dgm:pt modelId="{D653F289-83EC-4C2D-9324-B10607EE2784}" type="sibTrans" cxnId="{E8224932-1BD6-4891-944A-DE660E770529}">
      <dgm:prSet/>
      <dgm:spPr/>
      <dgm:t>
        <a:bodyPr/>
        <a:lstStyle/>
        <a:p>
          <a:endParaRPr lang="ru-RU"/>
        </a:p>
      </dgm:t>
    </dgm:pt>
    <dgm:pt modelId="{9A2630B9-775E-4E7C-8F8B-40EB37AE37FE}">
      <dgm:prSet phldrT="[Текст]"/>
      <dgm:spPr/>
      <dgm:t>
        <a:bodyPr/>
        <a:lstStyle/>
        <a:p>
          <a:r>
            <a:rPr lang="ru-RU" dirty="0" smtClean="0"/>
            <a:t>анализ</a:t>
          </a:r>
          <a:endParaRPr lang="ru-RU" dirty="0"/>
        </a:p>
      </dgm:t>
    </dgm:pt>
    <dgm:pt modelId="{2A4DFCBE-A91E-4261-8193-C9E4C02E3FD3}" type="parTrans" cxnId="{36C1C075-E7C8-4D9E-B569-0D182418BF0B}">
      <dgm:prSet/>
      <dgm:spPr/>
      <dgm:t>
        <a:bodyPr/>
        <a:lstStyle/>
        <a:p>
          <a:endParaRPr lang="ru-RU"/>
        </a:p>
      </dgm:t>
    </dgm:pt>
    <dgm:pt modelId="{F31B39F7-8A89-4F55-8209-CF9F3BD36B77}" type="sibTrans" cxnId="{36C1C075-E7C8-4D9E-B569-0D182418BF0B}">
      <dgm:prSet/>
      <dgm:spPr/>
      <dgm:t>
        <a:bodyPr/>
        <a:lstStyle/>
        <a:p>
          <a:endParaRPr lang="ru-RU"/>
        </a:p>
      </dgm:t>
    </dgm:pt>
    <dgm:pt modelId="{530B99DC-EDB2-4A9D-A9D6-BD7B2AF41615}">
      <dgm:prSet phldrT="[Текст]"/>
      <dgm:spPr/>
      <dgm:t>
        <a:bodyPr/>
        <a:lstStyle/>
        <a:p>
          <a:r>
            <a:rPr lang="ru-RU" dirty="0" smtClean="0"/>
            <a:t>понимание</a:t>
          </a:r>
          <a:endParaRPr lang="ru-RU" dirty="0"/>
        </a:p>
      </dgm:t>
    </dgm:pt>
    <dgm:pt modelId="{3036AFB7-390F-4C36-8975-B50595341474}" type="parTrans" cxnId="{40FBC996-791F-4C42-95C6-C0EDBFE27D57}">
      <dgm:prSet/>
      <dgm:spPr/>
      <dgm:t>
        <a:bodyPr/>
        <a:lstStyle/>
        <a:p>
          <a:endParaRPr lang="ru-RU"/>
        </a:p>
      </dgm:t>
    </dgm:pt>
    <dgm:pt modelId="{9D177553-AFEA-4FBD-AE36-8258FB8529CF}" type="sibTrans" cxnId="{40FBC996-791F-4C42-95C6-C0EDBFE27D57}">
      <dgm:prSet/>
      <dgm:spPr/>
      <dgm:t>
        <a:bodyPr/>
        <a:lstStyle/>
        <a:p>
          <a:endParaRPr lang="ru-RU"/>
        </a:p>
      </dgm:t>
    </dgm:pt>
    <dgm:pt modelId="{53DAD53A-6750-4250-A037-B533D769B8CC}">
      <dgm:prSet/>
      <dgm:spPr/>
      <dgm:t>
        <a:bodyPr/>
        <a:lstStyle/>
        <a:p>
          <a:r>
            <a:rPr lang="ru-RU" dirty="0" smtClean="0"/>
            <a:t>использование</a:t>
          </a:r>
          <a:endParaRPr lang="ru-RU" dirty="0"/>
        </a:p>
      </dgm:t>
    </dgm:pt>
    <dgm:pt modelId="{C28F9E3C-AEAE-47F5-BF78-A9073C5741B0}" type="parTrans" cxnId="{700D0BBA-5544-4DDA-8129-CF7694FB1679}">
      <dgm:prSet/>
      <dgm:spPr/>
      <dgm:t>
        <a:bodyPr/>
        <a:lstStyle/>
        <a:p>
          <a:endParaRPr lang="ru-RU"/>
        </a:p>
      </dgm:t>
    </dgm:pt>
    <dgm:pt modelId="{976ACF37-4667-4A11-8100-4A7A652E0FD4}" type="sibTrans" cxnId="{700D0BBA-5544-4DDA-8129-CF7694FB1679}">
      <dgm:prSet/>
      <dgm:spPr/>
      <dgm:t>
        <a:bodyPr/>
        <a:lstStyle/>
        <a:p>
          <a:endParaRPr lang="ru-RU"/>
        </a:p>
      </dgm:t>
    </dgm:pt>
    <dgm:pt modelId="{2084C041-FEA9-49B3-9790-A36AAE60D66F}">
      <dgm:prSet phldrT="[Текст]" phldr="1"/>
      <dgm:spPr/>
      <dgm:t>
        <a:bodyPr/>
        <a:lstStyle/>
        <a:p>
          <a:endParaRPr lang="ru-RU" dirty="0"/>
        </a:p>
      </dgm:t>
    </dgm:pt>
    <dgm:pt modelId="{15FA3CB5-C4C5-4CD1-A3DA-03E1C55C82A6}" type="parTrans" cxnId="{3648E322-6CCB-423A-95EF-85C5148918C9}">
      <dgm:prSet/>
      <dgm:spPr/>
      <dgm:t>
        <a:bodyPr/>
        <a:lstStyle/>
        <a:p>
          <a:endParaRPr lang="ru-RU"/>
        </a:p>
      </dgm:t>
    </dgm:pt>
    <dgm:pt modelId="{FDDDF4ED-0673-4F54-96F6-E3C7F66D003D}" type="sibTrans" cxnId="{3648E322-6CCB-423A-95EF-85C5148918C9}">
      <dgm:prSet/>
      <dgm:spPr/>
      <dgm:t>
        <a:bodyPr/>
        <a:lstStyle/>
        <a:p>
          <a:endParaRPr lang="ru-RU"/>
        </a:p>
      </dgm:t>
    </dgm:pt>
    <dgm:pt modelId="{E8E0C719-1DAF-4DD1-9137-BB604D8DE799}">
      <dgm:prSet phldrT="[Текст]"/>
      <dgm:spPr/>
      <dgm:t>
        <a:bodyPr/>
        <a:lstStyle/>
        <a:p>
          <a:r>
            <a:rPr lang="ru-RU" dirty="0" smtClean="0"/>
            <a:t>знания</a:t>
          </a:r>
          <a:endParaRPr lang="ru-RU" dirty="0"/>
        </a:p>
      </dgm:t>
    </dgm:pt>
    <dgm:pt modelId="{13A6013F-CE76-4499-BD83-705C48836385}" type="parTrans" cxnId="{C363F9CC-6156-475E-A02B-C5F913A795B8}">
      <dgm:prSet/>
      <dgm:spPr/>
      <dgm:t>
        <a:bodyPr/>
        <a:lstStyle/>
        <a:p>
          <a:endParaRPr lang="ru-RU"/>
        </a:p>
      </dgm:t>
    </dgm:pt>
    <dgm:pt modelId="{76A4320A-C680-43B2-BADB-E2B01C636996}" type="sibTrans" cxnId="{C363F9CC-6156-475E-A02B-C5F913A795B8}">
      <dgm:prSet/>
      <dgm:spPr/>
      <dgm:t>
        <a:bodyPr/>
        <a:lstStyle/>
        <a:p>
          <a:endParaRPr lang="ru-RU"/>
        </a:p>
      </dgm:t>
    </dgm:pt>
    <dgm:pt modelId="{598EC008-1274-4442-9335-275EE3AA1FF3}" type="pres">
      <dgm:prSet presAssocID="{0FB953F9-E0E5-47D4-8A6D-17CF17393284}" presName="Name0" presStyleCnt="0">
        <dgm:presLayoutVars>
          <dgm:dir/>
          <dgm:animLvl val="lvl"/>
          <dgm:resizeHandles val="exact"/>
        </dgm:presLayoutVars>
      </dgm:prSet>
      <dgm:spPr/>
    </dgm:pt>
    <dgm:pt modelId="{5BB4AB30-C526-4503-9EDD-FBBA83A27342}" type="pres">
      <dgm:prSet presAssocID="{88FE8B0C-1131-41BE-B9ED-346F87049431}" presName="Name8" presStyleCnt="0"/>
      <dgm:spPr/>
    </dgm:pt>
    <dgm:pt modelId="{642047B9-3429-44E6-BB5E-192250153B3F}" type="pres">
      <dgm:prSet presAssocID="{88FE8B0C-1131-41BE-B9ED-346F87049431}" presName="level" presStyleLbl="node1" presStyleIdx="0" presStyleCnt="7" custScaleX="110256" custScaleY="41440" custLinFactNeighborX="1104" custLinFactNeighborY="205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23A2B-C9D7-4985-8960-77848D838F6C}" type="pres">
      <dgm:prSet presAssocID="{88FE8B0C-1131-41BE-B9ED-346F8704943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4453C8-7AC4-4F85-8D03-45DE102CAE68}" type="pres">
      <dgm:prSet presAssocID="{58C95293-2B7B-4EA5-BDE3-6EEDB04D3D79}" presName="Name8" presStyleCnt="0"/>
      <dgm:spPr/>
    </dgm:pt>
    <dgm:pt modelId="{C3FE38C1-FE99-4300-BF56-DD0E12C29C45}" type="pres">
      <dgm:prSet presAssocID="{58C95293-2B7B-4EA5-BDE3-6EEDB04D3D79}" presName="level" presStyleLbl="node1" presStyleIdx="1" presStyleCnt="7" custScaleX="123657" custScaleY="24527" custLinFactNeighborX="2936" custLinFactNeighborY="226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0549C-AD71-4E44-9DB1-DCB8A82271D4}" type="pres">
      <dgm:prSet presAssocID="{58C95293-2B7B-4EA5-BDE3-6EEDB04D3D7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69710-68F8-40E9-BA99-5BB8399EFDB7}" type="pres">
      <dgm:prSet presAssocID="{9A2630B9-775E-4E7C-8F8B-40EB37AE37FE}" presName="Name8" presStyleCnt="0"/>
      <dgm:spPr/>
    </dgm:pt>
    <dgm:pt modelId="{E1AA7F67-094F-4455-9D1E-8364B62ED272}" type="pres">
      <dgm:prSet presAssocID="{9A2630B9-775E-4E7C-8F8B-40EB37AE37FE}" presName="level" presStyleLbl="node1" presStyleIdx="2" presStyleCnt="7" custScaleX="126417" custScaleY="26271" custLinFactNeighborX="1530" custLinFactNeighborY="24848">
        <dgm:presLayoutVars>
          <dgm:chMax val="1"/>
          <dgm:bulletEnabled val="1"/>
        </dgm:presLayoutVars>
      </dgm:prSet>
      <dgm:spPr/>
    </dgm:pt>
    <dgm:pt modelId="{4B3EDAFD-6044-4383-B6CB-1CA25D17F4B7}" type="pres">
      <dgm:prSet presAssocID="{9A2630B9-775E-4E7C-8F8B-40EB37AE37F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67B12B2-43C1-4C4C-998B-8314AD0F63BE}" type="pres">
      <dgm:prSet presAssocID="{2084C041-FEA9-49B3-9790-A36AAE60D66F}" presName="Name8" presStyleCnt="0"/>
      <dgm:spPr/>
    </dgm:pt>
    <dgm:pt modelId="{B70D45B1-0F17-4D90-B08B-C2E64D10D363}" type="pres">
      <dgm:prSet presAssocID="{2084C041-FEA9-49B3-9790-A36AAE60D66F}" presName="level" presStyleLbl="node1" presStyleIdx="3" presStyleCnt="7" custScaleY="26271" custLinFactNeighborX="441" custLinFactNeighborY="72662">
        <dgm:presLayoutVars>
          <dgm:chMax val="1"/>
          <dgm:bulletEnabled val="1"/>
        </dgm:presLayoutVars>
      </dgm:prSet>
      <dgm:spPr/>
    </dgm:pt>
    <dgm:pt modelId="{9A27D51D-0AE7-4987-8CD7-36D1BB5C5BBE}" type="pres">
      <dgm:prSet presAssocID="{2084C041-FEA9-49B3-9790-A36AAE60D66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EC58C56-AC71-4541-BE81-8E438C54FB8F}" type="pres">
      <dgm:prSet presAssocID="{53DAD53A-6750-4250-A037-B533D769B8CC}" presName="Name8" presStyleCnt="0"/>
      <dgm:spPr/>
    </dgm:pt>
    <dgm:pt modelId="{B54AAFD9-5929-4FBF-855D-28247DB55E62}" type="pres">
      <dgm:prSet presAssocID="{53DAD53A-6750-4250-A037-B533D769B8CC}" presName="level" presStyleLbl="node1" presStyleIdx="4" presStyleCnt="7" custScaleY="20334">
        <dgm:presLayoutVars>
          <dgm:chMax val="1"/>
          <dgm:bulletEnabled val="1"/>
        </dgm:presLayoutVars>
      </dgm:prSet>
      <dgm:spPr/>
    </dgm:pt>
    <dgm:pt modelId="{09091A33-6192-4C8E-8F78-2299E7C12FEB}" type="pres">
      <dgm:prSet presAssocID="{53DAD53A-6750-4250-A037-B533D769B8C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78585E4-1CD6-4D39-8035-5C2F6A732C0F}" type="pres">
      <dgm:prSet presAssocID="{530B99DC-EDB2-4A9D-A9D6-BD7B2AF41615}" presName="Name8" presStyleCnt="0"/>
      <dgm:spPr/>
    </dgm:pt>
    <dgm:pt modelId="{489D964A-7C27-4359-9BDB-9F8D2CAFD325}" type="pres">
      <dgm:prSet presAssocID="{530B99DC-EDB2-4A9D-A9D6-BD7B2AF41615}" presName="level" presStyleLbl="node1" presStyleIdx="5" presStyleCnt="7" custScaleY="24527" custLinFactNeighborX="-639" custLinFactNeighborY="-1086">
        <dgm:presLayoutVars>
          <dgm:chMax val="1"/>
          <dgm:bulletEnabled val="1"/>
        </dgm:presLayoutVars>
      </dgm:prSet>
      <dgm:spPr/>
    </dgm:pt>
    <dgm:pt modelId="{43F335D2-A4E6-496C-93FF-828FCACB709C}" type="pres">
      <dgm:prSet presAssocID="{530B99DC-EDB2-4A9D-A9D6-BD7B2AF4161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82254F8-6D30-49AF-9D19-ECD30D4DFFEC}" type="pres">
      <dgm:prSet presAssocID="{E8E0C719-1DAF-4DD1-9137-BB604D8DE799}" presName="Name8" presStyleCnt="0"/>
      <dgm:spPr/>
    </dgm:pt>
    <dgm:pt modelId="{2118F309-AC4A-46D0-9AFC-3B57A5D18344}" type="pres">
      <dgm:prSet presAssocID="{E8E0C719-1DAF-4DD1-9137-BB604D8DE799}" presName="level" presStyleLbl="node1" presStyleIdx="6" presStyleCnt="7" custScaleY="26271" custLinFactNeighborX="-1736" custLinFactNeighborY="-906">
        <dgm:presLayoutVars>
          <dgm:chMax val="1"/>
          <dgm:bulletEnabled val="1"/>
        </dgm:presLayoutVars>
      </dgm:prSet>
      <dgm:spPr/>
    </dgm:pt>
    <dgm:pt modelId="{0803A068-F306-44E6-97EE-073D22D4E22A}" type="pres">
      <dgm:prSet presAssocID="{E8E0C719-1DAF-4DD1-9137-BB604D8DE79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7966DE6-388E-4617-92C1-C65FB0DD60A9}" type="presOf" srcId="{E8E0C719-1DAF-4DD1-9137-BB604D8DE799}" destId="{2118F309-AC4A-46D0-9AFC-3B57A5D18344}" srcOrd="0" destOrd="0" presId="urn:microsoft.com/office/officeart/2005/8/layout/pyramid1"/>
    <dgm:cxn modelId="{AD3334E4-53C2-4DAD-BA0F-9796BD6E7ADE}" type="presOf" srcId="{530B99DC-EDB2-4A9D-A9D6-BD7B2AF41615}" destId="{489D964A-7C27-4359-9BDB-9F8D2CAFD325}" srcOrd="0" destOrd="0" presId="urn:microsoft.com/office/officeart/2005/8/layout/pyramid1"/>
    <dgm:cxn modelId="{6AA07152-70FA-45C0-85CF-C74C3B429DD2}" type="presOf" srcId="{0FB953F9-E0E5-47D4-8A6D-17CF17393284}" destId="{598EC008-1274-4442-9335-275EE3AA1FF3}" srcOrd="0" destOrd="0" presId="urn:microsoft.com/office/officeart/2005/8/layout/pyramid1"/>
    <dgm:cxn modelId="{F9CB3CAF-A4D2-42C1-A423-1F882BAD482C}" type="presOf" srcId="{88FE8B0C-1131-41BE-B9ED-346F87049431}" destId="{BB623A2B-C9D7-4985-8960-77848D838F6C}" srcOrd="1" destOrd="0" presId="urn:microsoft.com/office/officeart/2005/8/layout/pyramid1"/>
    <dgm:cxn modelId="{87F6BB78-7593-4A78-B1A5-122FDB9FF2F6}" type="presOf" srcId="{53DAD53A-6750-4250-A037-B533D769B8CC}" destId="{B54AAFD9-5929-4FBF-855D-28247DB55E62}" srcOrd="0" destOrd="0" presId="urn:microsoft.com/office/officeart/2005/8/layout/pyramid1"/>
    <dgm:cxn modelId="{C363F9CC-6156-475E-A02B-C5F913A795B8}" srcId="{0FB953F9-E0E5-47D4-8A6D-17CF17393284}" destId="{E8E0C719-1DAF-4DD1-9137-BB604D8DE799}" srcOrd="6" destOrd="0" parTransId="{13A6013F-CE76-4499-BD83-705C48836385}" sibTransId="{76A4320A-C680-43B2-BADB-E2B01C636996}"/>
    <dgm:cxn modelId="{725EC328-92A1-4F19-B43F-30264F8892FE}" type="presOf" srcId="{58C95293-2B7B-4EA5-BDE3-6EEDB04D3D79}" destId="{1830549C-AD71-4E44-9DB1-DCB8A82271D4}" srcOrd="1" destOrd="0" presId="urn:microsoft.com/office/officeart/2005/8/layout/pyramid1"/>
    <dgm:cxn modelId="{B34E80A6-571A-477A-B1B0-DEAD77DD8D2B}" type="presOf" srcId="{E8E0C719-1DAF-4DD1-9137-BB604D8DE799}" destId="{0803A068-F306-44E6-97EE-073D22D4E22A}" srcOrd="1" destOrd="0" presId="urn:microsoft.com/office/officeart/2005/8/layout/pyramid1"/>
    <dgm:cxn modelId="{8EDF9197-54DE-4988-AAC0-D2A685A57BB7}" type="presOf" srcId="{9A2630B9-775E-4E7C-8F8B-40EB37AE37FE}" destId="{E1AA7F67-094F-4455-9D1E-8364B62ED272}" srcOrd="0" destOrd="0" presId="urn:microsoft.com/office/officeart/2005/8/layout/pyramid1"/>
    <dgm:cxn modelId="{36C1C075-E7C8-4D9E-B569-0D182418BF0B}" srcId="{0FB953F9-E0E5-47D4-8A6D-17CF17393284}" destId="{9A2630B9-775E-4E7C-8F8B-40EB37AE37FE}" srcOrd="2" destOrd="0" parTransId="{2A4DFCBE-A91E-4261-8193-C9E4C02E3FD3}" sibTransId="{F31B39F7-8A89-4F55-8209-CF9F3BD36B77}"/>
    <dgm:cxn modelId="{D918064A-3F29-4DCF-A3BF-4848FDFDBCF2}" type="presOf" srcId="{53DAD53A-6750-4250-A037-B533D769B8CC}" destId="{09091A33-6192-4C8E-8F78-2299E7C12FEB}" srcOrd="1" destOrd="0" presId="urn:microsoft.com/office/officeart/2005/8/layout/pyramid1"/>
    <dgm:cxn modelId="{E8224932-1BD6-4891-944A-DE660E770529}" srcId="{0FB953F9-E0E5-47D4-8A6D-17CF17393284}" destId="{58C95293-2B7B-4EA5-BDE3-6EEDB04D3D79}" srcOrd="1" destOrd="0" parTransId="{E15BE5CE-2484-4D38-B4B2-4FE7787D6382}" sibTransId="{D653F289-83EC-4C2D-9324-B10607EE2784}"/>
    <dgm:cxn modelId="{278CD94E-0B1E-4512-8447-DAFBDCA6A33F}" type="presOf" srcId="{530B99DC-EDB2-4A9D-A9D6-BD7B2AF41615}" destId="{43F335D2-A4E6-496C-93FF-828FCACB709C}" srcOrd="1" destOrd="0" presId="urn:microsoft.com/office/officeart/2005/8/layout/pyramid1"/>
    <dgm:cxn modelId="{34C7B42A-1787-4834-86E0-BF22515D7BE7}" srcId="{0FB953F9-E0E5-47D4-8A6D-17CF17393284}" destId="{88FE8B0C-1131-41BE-B9ED-346F87049431}" srcOrd="0" destOrd="0" parTransId="{A5CC906C-9F15-4CDA-8E1F-185610E13D1B}" sibTransId="{F56069D6-C2CB-4DF0-A4C1-FD848870B19C}"/>
    <dgm:cxn modelId="{700D0BBA-5544-4DDA-8129-CF7694FB1679}" srcId="{0FB953F9-E0E5-47D4-8A6D-17CF17393284}" destId="{53DAD53A-6750-4250-A037-B533D769B8CC}" srcOrd="4" destOrd="0" parTransId="{C28F9E3C-AEAE-47F5-BF78-A9073C5741B0}" sibTransId="{976ACF37-4667-4A11-8100-4A7A652E0FD4}"/>
    <dgm:cxn modelId="{60A1507B-1060-4160-B57E-B529C428D2DD}" type="presOf" srcId="{9A2630B9-775E-4E7C-8F8B-40EB37AE37FE}" destId="{4B3EDAFD-6044-4383-B6CB-1CA25D17F4B7}" srcOrd="1" destOrd="0" presId="urn:microsoft.com/office/officeart/2005/8/layout/pyramid1"/>
    <dgm:cxn modelId="{D1C07B9E-BBA9-43F6-B1EC-377A6C8A3D79}" type="presOf" srcId="{2084C041-FEA9-49B3-9790-A36AAE60D66F}" destId="{9A27D51D-0AE7-4987-8CD7-36D1BB5C5BBE}" srcOrd="1" destOrd="0" presId="urn:microsoft.com/office/officeart/2005/8/layout/pyramid1"/>
    <dgm:cxn modelId="{87E3675E-2818-41D5-A38A-446BE1C79FD7}" type="presOf" srcId="{88FE8B0C-1131-41BE-B9ED-346F87049431}" destId="{642047B9-3429-44E6-BB5E-192250153B3F}" srcOrd="0" destOrd="0" presId="urn:microsoft.com/office/officeart/2005/8/layout/pyramid1"/>
    <dgm:cxn modelId="{BC782214-0AA0-4975-85C4-9248C5293BD0}" type="presOf" srcId="{2084C041-FEA9-49B3-9790-A36AAE60D66F}" destId="{B70D45B1-0F17-4D90-B08B-C2E64D10D363}" srcOrd="0" destOrd="0" presId="urn:microsoft.com/office/officeart/2005/8/layout/pyramid1"/>
    <dgm:cxn modelId="{40FBC996-791F-4C42-95C6-C0EDBFE27D57}" srcId="{0FB953F9-E0E5-47D4-8A6D-17CF17393284}" destId="{530B99DC-EDB2-4A9D-A9D6-BD7B2AF41615}" srcOrd="5" destOrd="0" parTransId="{3036AFB7-390F-4C36-8975-B50595341474}" sibTransId="{9D177553-AFEA-4FBD-AE36-8258FB8529CF}"/>
    <dgm:cxn modelId="{3648E322-6CCB-423A-95EF-85C5148918C9}" srcId="{0FB953F9-E0E5-47D4-8A6D-17CF17393284}" destId="{2084C041-FEA9-49B3-9790-A36AAE60D66F}" srcOrd="3" destOrd="0" parTransId="{15FA3CB5-C4C5-4CD1-A3DA-03E1C55C82A6}" sibTransId="{FDDDF4ED-0673-4F54-96F6-E3C7F66D003D}"/>
    <dgm:cxn modelId="{D694C096-52BD-4EB6-9A15-30949A275B40}" type="presOf" srcId="{58C95293-2B7B-4EA5-BDE3-6EEDB04D3D79}" destId="{C3FE38C1-FE99-4300-BF56-DD0E12C29C45}" srcOrd="0" destOrd="0" presId="urn:microsoft.com/office/officeart/2005/8/layout/pyramid1"/>
    <dgm:cxn modelId="{CB4A4164-AF47-4DEA-9356-EAC1D27D782A}" type="presParOf" srcId="{598EC008-1274-4442-9335-275EE3AA1FF3}" destId="{5BB4AB30-C526-4503-9EDD-FBBA83A27342}" srcOrd="0" destOrd="0" presId="urn:microsoft.com/office/officeart/2005/8/layout/pyramid1"/>
    <dgm:cxn modelId="{BA9DD02E-6790-4B00-96F3-3CE21BA32A2E}" type="presParOf" srcId="{5BB4AB30-C526-4503-9EDD-FBBA83A27342}" destId="{642047B9-3429-44E6-BB5E-192250153B3F}" srcOrd="0" destOrd="0" presId="urn:microsoft.com/office/officeart/2005/8/layout/pyramid1"/>
    <dgm:cxn modelId="{DEA721DF-4EC0-40D9-932D-9663E7B06BDE}" type="presParOf" srcId="{5BB4AB30-C526-4503-9EDD-FBBA83A27342}" destId="{BB623A2B-C9D7-4985-8960-77848D838F6C}" srcOrd="1" destOrd="0" presId="urn:microsoft.com/office/officeart/2005/8/layout/pyramid1"/>
    <dgm:cxn modelId="{926F601B-33F7-4A20-B3C7-7C915ABCA243}" type="presParOf" srcId="{598EC008-1274-4442-9335-275EE3AA1FF3}" destId="{4B4453C8-7AC4-4F85-8D03-45DE102CAE68}" srcOrd="1" destOrd="0" presId="urn:microsoft.com/office/officeart/2005/8/layout/pyramid1"/>
    <dgm:cxn modelId="{24CA9004-F56C-4862-8480-8E641B2C0615}" type="presParOf" srcId="{4B4453C8-7AC4-4F85-8D03-45DE102CAE68}" destId="{C3FE38C1-FE99-4300-BF56-DD0E12C29C45}" srcOrd="0" destOrd="0" presId="urn:microsoft.com/office/officeart/2005/8/layout/pyramid1"/>
    <dgm:cxn modelId="{A1FF6A5A-FDB8-4C7E-A191-8F709B8FEA2A}" type="presParOf" srcId="{4B4453C8-7AC4-4F85-8D03-45DE102CAE68}" destId="{1830549C-AD71-4E44-9DB1-DCB8A82271D4}" srcOrd="1" destOrd="0" presId="urn:microsoft.com/office/officeart/2005/8/layout/pyramid1"/>
    <dgm:cxn modelId="{9B272309-A4F5-49FD-9C0D-064344C465A2}" type="presParOf" srcId="{598EC008-1274-4442-9335-275EE3AA1FF3}" destId="{4AE69710-68F8-40E9-BA99-5BB8399EFDB7}" srcOrd="2" destOrd="0" presId="urn:microsoft.com/office/officeart/2005/8/layout/pyramid1"/>
    <dgm:cxn modelId="{045A4138-ACE3-405A-B6E0-16AF42403918}" type="presParOf" srcId="{4AE69710-68F8-40E9-BA99-5BB8399EFDB7}" destId="{E1AA7F67-094F-4455-9D1E-8364B62ED272}" srcOrd="0" destOrd="0" presId="urn:microsoft.com/office/officeart/2005/8/layout/pyramid1"/>
    <dgm:cxn modelId="{0EFEF247-C69B-4725-9975-F0F526A1685C}" type="presParOf" srcId="{4AE69710-68F8-40E9-BA99-5BB8399EFDB7}" destId="{4B3EDAFD-6044-4383-B6CB-1CA25D17F4B7}" srcOrd="1" destOrd="0" presId="urn:microsoft.com/office/officeart/2005/8/layout/pyramid1"/>
    <dgm:cxn modelId="{12114E48-66C3-448B-B44F-CAC577803265}" type="presParOf" srcId="{598EC008-1274-4442-9335-275EE3AA1FF3}" destId="{067B12B2-43C1-4C4C-998B-8314AD0F63BE}" srcOrd="3" destOrd="0" presId="urn:microsoft.com/office/officeart/2005/8/layout/pyramid1"/>
    <dgm:cxn modelId="{E5B556A9-93ED-4A38-87F7-005017C24C3B}" type="presParOf" srcId="{067B12B2-43C1-4C4C-998B-8314AD0F63BE}" destId="{B70D45B1-0F17-4D90-B08B-C2E64D10D363}" srcOrd="0" destOrd="0" presId="urn:microsoft.com/office/officeart/2005/8/layout/pyramid1"/>
    <dgm:cxn modelId="{9E258B00-7314-4D4E-ACD4-94A5E41C6DA7}" type="presParOf" srcId="{067B12B2-43C1-4C4C-998B-8314AD0F63BE}" destId="{9A27D51D-0AE7-4987-8CD7-36D1BB5C5BBE}" srcOrd="1" destOrd="0" presId="urn:microsoft.com/office/officeart/2005/8/layout/pyramid1"/>
    <dgm:cxn modelId="{11956093-1F67-4673-A1B8-EFE80CEC1158}" type="presParOf" srcId="{598EC008-1274-4442-9335-275EE3AA1FF3}" destId="{8EC58C56-AC71-4541-BE81-8E438C54FB8F}" srcOrd="4" destOrd="0" presId="urn:microsoft.com/office/officeart/2005/8/layout/pyramid1"/>
    <dgm:cxn modelId="{5D92AFF1-B320-4F03-8BE0-6EBF3B3EA92F}" type="presParOf" srcId="{8EC58C56-AC71-4541-BE81-8E438C54FB8F}" destId="{B54AAFD9-5929-4FBF-855D-28247DB55E62}" srcOrd="0" destOrd="0" presId="urn:microsoft.com/office/officeart/2005/8/layout/pyramid1"/>
    <dgm:cxn modelId="{54AA8A3D-521B-4BE6-AC17-48EFD8D5A196}" type="presParOf" srcId="{8EC58C56-AC71-4541-BE81-8E438C54FB8F}" destId="{09091A33-6192-4C8E-8F78-2299E7C12FEB}" srcOrd="1" destOrd="0" presId="urn:microsoft.com/office/officeart/2005/8/layout/pyramid1"/>
    <dgm:cxn modelId="{7CF3FABF-B43D-41C5-8D9E-0CBDBD24F339}" type="presParOf" srcId="{598EC008-1274-4442-9335-275EE3AA1FF3}" destId="{078585E4-1CD6-4D39-8035-5C2F6A732C0F}" srcOrd="5" destOrd="0" presId="urn:microsoft.com/office/officeart/2005/8/layout/pyramid1"/>
    <dgm:cxn modelId="{C381551D-3881-48A9-93A7-35343639F2E0}" type="presParOf" srcId="{078585E4-1CD6-4D39-8035-5C2F6A732C0F}" destId="{489D964A-7C27-4359-9BDB-9F8D2CAFD325}" srcOrd="0" destOrd="0" presId="urn:microsoft.com/office/officeart/2005/8/layout/pyramid1"/>
    <dgm:cxn modelId="{20C191EB-1B77-4650-98DF-27B072ED74C2}" type="presParOf" srcId="{078585E4-1CD6-4D39-8035-5C2F6A732C0F}" destId="{43F335D2-A4E6-496C-93FF-828FCACB709C}" srcOrd="1" destOrd="0" presId="urn:microsoft.com/office/officeart/2005/8/layout/pyramid1"/>
    <dgm:cxn modelId="{F8BD04B6-8403-4600-92B0-693D8F1EBDD1}" type="presParOf" srcId="{598EC008-1274-4442-9335-275EE3AA1FF3}" destId="{482254F8-6D30-49AF-9D19-ECD30D4DFFEC}" srcOrd="6" destOrd="0" presId="urn:microsoft.com/office/officeart/2005/8/layout/pyramid1"/>
    <dgm:cxn modelId="{A60E2CC2-ECAF-4751-BC75-E7DD87750E44}" type="presParOf" srcId="{482254F8-6D30-49AF-9D19-ECD30D4DFFEC}" destId="{2118F309-AC4A-46D0-9AFC-3B57A5D18344}" srcOrd="0" destOrd="0" presId="urn:microsoft.com/office/officeart/2005/8/layout/pyramid1"/>
    <dgm:cxn modelId="{B6E91BFF-0013-48EA-9091-B522DD0D4AC8}" type="presParOf" srcId="{482254F8-6D30-49AF-9D19-ECD30D4DFFEC}" destId="{0803A068-F306-44E6-97EE-073D22D4E22A}" srcOrd="1" destOrd="0" presId="urn:microsoft.com/office/officeart/2005/8/layout/pyramid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ege.pskgu.ru/norm-prav/DDI_VK-1048-07_ot_26-05-2014_I.pdf" TargetMode="External"/><Relationship Id="rId13" Type="http://schemas.openxmlformats.org/officeDocument/2006/relationships/hyperlink" Target="http://ege.pskgu.ru/images/doc/TS-728-07_Organizaciya_raboty_po_SIPR.pdf" TargetMode="External"/><Relationship Id="rId3" Type="http://schemas.openxmlformats.org/officeDocument/2006/relationships/hyperlink" Target="http://ege.pskgu.ru/norm-prav/FGOS__1599_19.12.2014.pdf" TargetMode="External"/><Relationship Id="rId7" Type="http://schemas.openxmlformats.org/officeDocument/2006/relationships/hyperlink" Target="http://ege.pskgu.ru/norm-prav/Por_pr_v_OO_No_32_22-01-2014.pdf" TargetMode="External"/><Relationship Id="rId12" Type="http://schemas.openxmlformats.org/officeDocument/2006/relationships/hyperlink" Target="http://ege.pskgu.ru/images/documents/Pismo_minobrnauki_po_SIPR_07-218.pdf" TargetMode="External"/><Relationship Id="rId2" Type="http://schemas.openxmlformats.org/officeDocument/2006/relationships/hyperlink" Target="http://ege.pskgu.ru/norm-prav/FGOS__1598_19.12.2014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ge.pskgu.ru/norm-prav/Met_rec_VK-452_07_ot_11-03-2016.pdf" TargetMode="External"/><Relationship Id="rId11" Type="http://schemas.openxmlformats.org/officeDocument/2006/relationships/hyperlink" Target="http://ege.pskgu.ru/norm-prav/Cv_prikaz_MON_2013.docx" TargetMode="External"/><Relationship Id="rId5" Type="http://schemas.openxmlformats.org/officeDocument/2006/relationships/hyperlink" Target="http://ege.pskgu.ru/norm-prav/Primernaya-adaptirovannaya.pdf" TargetMode="External"/><Relationship Id="rId10" Type="http://schemas.openxmlformats.org/officeDocument/2006/relationships/hyperlink" Target="http://ege.pskgu.ru/norm-prav/Org_ob_v_DDI.doc" TargetMode="External"/><Relationship Id="rId4" Type="http://schemas.openxmlformats.org/officeDocument/2006/relationships/hyperlink" Target="http://ege.pskgu.ru/norm-prav/Primernaya-adaptirovannaya.docx" TargetMode="External"/><Relationship Id="rId9" Type="http://schemas.openxmlformats.org/officeDocument/2006/relationships/hyperlink" Target="http://ege.pskgu.ru/norm-prav/Raz_MON_VK-1788_07.pdf" TargetMode="External"/><Relationship Id="rId14" Type="http://schemas.openxmlformats.org/officeDocument/2006/relationships/hyperlink" Target="http://ege.pskgu.ru/images/doc/AOOP.docx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sipr.pskov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Обучающий практикум по работе </a:t>
            </a:r>
            <a:r>
              <a:rPr lang="ru-RU" b="1" dirty="0" smtClean="0"/>
              <a:t>с конструктором </a:t>
            </a:r>
            <a:br>
              <a:rPr lang="ru-RU" b="1" dirty="0" smtClean="0"/>
            </a:br>
            <a:r>
              <a:rPr lang="ru-RU" b="1" dirty="0" smtClean="0"/>
              <a:t>при разработке СИПР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Первичное психолого-педагогическое обследование</a:t>
            </a:r>
            <a:endParaRPr lang="ru-RU" sz="36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84391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Первичное психолого-педагогическое обследование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428868"/>
            <a:ext cx="80010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Первичное психолого-педагогическое обследование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0875" y="2053431"/>
            <a:ext cx="78422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85791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Разделы ППО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Диагностическая карта первичного психолого-педагогического обследования</a:t>
            </a:r>
            <a:br>
              <a:rPr lang="ru-RU" dirty="0" smtClean="0"/>
            </a:br>
            <a:r>
              <a:rPr lang="ru-RU" dirty="0" smtClean="0"/>
              <a:t>2. Двигательное развитие</a:t>
            </a:r>
            <a:br>
              <a:rPr lang="ru-RU" dirty="0" smtClean="0"/>
            </a:br>
            <a:r>
              <a:rPr lang="ru-RU" dirty="0" smtClean="0"/>
              <a:t>3. Действия с предметами</a:t>
            </a:r>
            <a:br>
              <a:rPr lang="ru-RU" dirty="0" smtClean="0"/>
            </a:br>
            <a:r>
              <a:rPr lang="ru-RU" dirty="0" smtClean="0"/>
              <a:t>4. Сенсорное развитие</a:t>
            </a:r>
            <a:br>
              <a:rPr lang="ru-RU" dirty="0" smtClean="0"/>
            </a:br>
            <a:r>
              <a:rPr lang="ru-RU" dirty="0" smtClean="0"/>
              <a:t>5. Речь и коммуникация</a:t>
            </a:r>
            <a:br>
              <a:rPr lang="ru-RU" dirty="0" smtClean="0"/>
            </a:br>
            <a:r>
              <a:rPr lang="ru-RU" dirty="0" smtClean="0"/>
              <a:t>6. Особенности контакта со взрослыми</a:t>
            </a:r>
            <a:br>
              <a:rPr lang="ru-RU" dirty="0" smtClean="0"/>
            </a:br>
            <a:r>
              <a:rPr lang="ru-RU" dirty="0" smtClean="0"/>
              <a:t>7. Особенности контакта со сверстниками</a:t>
            </a:r>
            <a:br>
              <a:rPr lang="ru-RU" dirty="0" smtClean="0"/>
            </a:br>
            <a:r>
              <a:rPr lang="ru-RU" dirty="0" smtClean="0"/>
              <a:t>8. Эмоциональная сфера</a:t>
            </a:r>
            <a:br>
              <a:rPr lang="ru-RU" dirty="0" smtClean="0"/>
            </a:br>
            <a:r>
              <a:rPr lang="ru-RU" dirty="0" smtClean="0"/>
              <a:t>9. Особенности поведения</a:t>
            </a:r>
            <a:br>
              <a:rPr lang="ru-RU" dirty="0" smtClean="0"/>
            </a:br>
            <a:r>
              <a:rPr lang="ru-RU" dirty="0" smtClean="0"/>
              <a:t>10. Предпосылки учебной деятельности</a:t>
            </a:r>
            <a:br>
              <a:rPr lang="ru-RU" dirty="0" smtClean="0"/>
            </a:br>
            <a:r>
              <a:rPr lang="ru-RU" dirty="0" smtClean="0"/>
              <a:t>11. Самообслуживание</a:t>
            </a:r>
            <a:br>
              <a:rPr lang="ru-RU" dirty="0" smtClean="0"/>
            </a:br>
            <a:r>
              <a:rPr lang="ru-RU" dirty="0" smtClean="0"/>
              <a:t>12. Познавательное развитие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скачать ?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9125" y="1869281"/>
            <a:ext cx="790575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Составление СИПР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79854"/>
            <a:ext cx="8229600" cy="336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Составление СИПР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5500" y="1942306"/>
            <a:ext cx="7493000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Составление СИПР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4675" y="1878806"/>
            <a:ext cx="799465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6"/>
            <a:ext cx="8858312" cy="62865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Разделы </a:t>
            </a:r>
            <a:r>
              <a:rPr lang="ru-RU" b="1" dirty="0" smtClean="0"/>
              <a:t>СИПР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 Общие сведения о ребёнке</a:t>
            </a:r>
            <a:br>
              <a:rPr lang="ru-RU" dirty="0" smtClean="0"/>
            </a:br>
            <a:r>
              <a:rPr lang="ru-RU" dirty="0" smtClean="0"/>
              <a:t>2 Психолого-педагогическая характеристика обучающегося на начало учебного года</a:t>
            </a:r>
            <a:br>
              <a:rPr lang="ru-RU" dirty="0" smtClean="0"/>
            </a:br>
            <a:r>
              <a:rPr lang="ru-RU" dirty="0" smtClean="0"/>
              <a:t>3 Индивидуальный учебный план</a:t>
            </a:r>
            <a:br>
              <a:rPr lang="ru-RU" dirty="0" smtClean="0"/>
            </a:br>
            <a:r>
              <a:rPr lang="ru-RU" dirty="0" smtClean="0"/>
              <a:t>4.1 Формирование базовых учебных действий</a:t>
            </a:r>
            <a:br>
              <a:rPr lang="ru-RU" dirty="0" smtClean="0"/>
            </a:br>
            <a:r>
              <a:rPr lang="ru-RU" dirty="0" smtClean="0"/>
              <a:t>4.2 Содержание учебных предметов и коррекционных курсов</a:t>
            </a:r>
            <a:br>
              <a:rPr lang="ru-RU" dirty="0" smtClean="0"/>
            </a:br>
            <a:r>
              <a:rPr lang="ru-RU" dirty="0" smtClean="0"/>
              <a:t>4.3 Нравственное развитие</a:t>
            </a:r>
            <a:br>
              <a:rPr lang="ru-RU" dirty="0" smtClean="0"/>
            </a:br>
            <a:r>
              <a:rPr lang="ru-RU" dirty="0" smtClean="0"/>
              <a:t>4.4 Формирование экологической культуры, здорового и безопасного образа жизни</a:t>
            </a:r>
            <a:br>
              <a:rPr lang="ru-RU" dirty="0" smtClean="0"/>
            </a:br>
            <a:r>
              <a:rPr lang="ru-RU" dirty="0" smtClean="0"/>
              <a:t>4.5 Внеурочная деятельность</a:t>
            </a:r>
            <a:br>
              <a:rPr lang="ru-RU" dirty="0" smtClean="0"/>
            </a:br>
            <a:r>
              <a:rPr lang="ru-RU" dirty="0" smtClean="0"/>
              <a:t>5 Условия реализации потребности в уходе и присмотре</a:t>
            </a:r>
            <a:br>
              <a:rPr lang="ru-RU" dirty="0" smtClean="0"/>
            </a:br>
            <a:r>
              <a:rPr lang="ru-RU" dirty="0" smtClean="0"/>
              <a:t>6 Специалисты, участвующие в разработке и реализации СИПР</a:t>
            </a:r>
            <a:br>
              <a:rPr lang="ru-RU" dirty="0" smtClean="0"/>
            </a:br>
            <a:r>
              <a:rPr lang="ru-RU" dirty="0" smtClean="0"/>
              <a:t>7 Задачи, мероприятия и формы сотрудничества организации и семьи обучающегося</a:t>
            </a:r>
            <a:br>
              <a:rPr lang="ru-RU" dirty="0" smtClean="0"/>
            </a:br>
            <a:r>
              <a:rPr lang="ru-RU" dirty="0" smtClean="0"/>
              <a:t>8 Технические средства и дидактические материалы, необходимые для реализации СИПР</a:t>
            </a:r>
            <a:br>
              <a:rPr lang="ru-RU" dirty="0" smtClean="0"/>
            </a:br>
            <a:r>
              <a:rPr lang="ru-RU" dirty="0" smtClean="0"/>
              <a:t>9 Средства оценки динамики обучения в процессе мониторинга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/>
              <a:t>4.2 Содержание учебных предметов</a:t>
            </a:r>
            <a:br>
              <a:rPr lang="ru-RU" sz="3100" b="1" dirty="0" smtClean="0"/>
            </a:br>
            <a:r>
              <a:rPr lang="ru-RU" sz="3100" b="1" dirty="0" smtClean="0"/>
              <a:t>и коррекционных курсов</a:t>
            </a:r>
            <a:endParaRPr lang="ru-RU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0400" y="1751806"/>
            <a:ext cx="7823200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такое СИПР 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Специальная индивидуальная программа развития (СИПР), для</a:t>
            </a:r>
            <a:br>
              <a:rPr lang="ru-RU" dirty="0" smtClean="0"/>
            </a:br>
            <a:r>
              <a:rPr lang="ru-RU" dirty="0" smtClean="0"/>
              <a:t>обучающихся с умеренной, тяжелой или глубокой умственной</a:t>
            </a:r>
            <a:br>
              <a:rPr lang="ru-RU" dirty="0" smtClean="0"/>
            </a:br>
            <a:r>
              <a:rPr lang="ru-RU" dirty="0" smtClean="0"/>
              <a:t>отсталостью, с тяжелыми и множественными нарушениями</a:t>
            </a:r>
            <a:br>
              <a:rPr lang="ru-RU" dirty="0" smtClean="0"/>
            </a:br>
            <a:r>
              <a:rPr lang="ru-RU" dirty="0" smtClean="0"/>
              <a:t>развития в соответствии с требованиями ФГОС.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4.2 Содержание учебных предметов</a:t>
            </a:r>
            <a:br>
              <a:rPr lang="ru-RU" sz="2800" b="1" dirty="0" smtClean="0"/>
            </a:br>
            <a:r>
              <a:rPr lang="ru-RU" sz="2800" b="1" dirty="0" smtClean="0"/>
              <a:t>и коррекционных курсов. </a:t>
            </a:r>
            <a:r>
              <a:rPr lang="ru-RU" sz="2400" b="1" dirty="0" smtClean="0"/>
              <a:t>Пример</a:t>
            </a:r>
            <a:endParaRPr lang="ru-RU" sz="2800" b="1" dirty="0"/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885831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Альтернативная коммуникация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12894"/>
            <a:ext cx="8229600" cy="33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Конструктор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56370"/>
            <a:ext cx="8229600" cy="341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СИПР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428868"/>
            <a:ext cx="2481273" cy="244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Таксономия </a:t>
            </a:r>
            <a:r>
              <a:rPr lang="ru-RU" dirty="0" err="1" smtClean="0"/>
              <a:t>Блума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214422"/>
          <a:ext cx="41148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лево 5"/>
          <p:cNvSpPr/>
          <p:nvPr/>
        </p:nvSpPr>
        <p:spPr>
          <a:xfrm>
            <a:off x="3357554" y="1857364"/>
            <a:ext cx="3786214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Разработка СИПР</a:t>
            </a:r>
            <a:endParaRPr lang="ru-RU" dirty="0"/>
          </a:p>
        </p:txBody>
      </p:sp>
      <p:sp>
        <p:nvSpPr>
          <p:cNvPr id="7" name="Стрелка влево 6"/>
          <p:cNvSpPr/>
          <p:nvPr/>
        </p:nvSpPr>
        <p:spPr>
          <a:xfrm>
            <a:off x="3786182" y="3571876"/>
            <a:ext cx="4000528" cy="7143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Проанализировать</a:t>
            </a:r>
            <a:r>
              <a:rPr lang="en-US" sz="1600" dirty="0" smtClean="0"/>
              <a:t>,</a:t>
            </a:r>
            <a:r>
              <a:rPr lang="ru-RU" sz="1600" dirty="0" smtClean="0"/>
              <a:t> посмотреть образец</a:t>
            </a:r>
            <a:endParaRPr lang="ru-RU" sz="1600" dirty="0"/>
          </a:p>
        </p:txBody>
      </p:sp>
      <p:sp>
        <p:nvSpPr>
          <p:cNvPr id="8" name="Стрелка влево 7"/>
          <p:cNvSpPr/>
          <p:nvPr/>
        </p:nvSpPr>
        <p:spPr>
          <a:xfrm>
            <a:off x="4071934" y="4500570"/>
            <a:ext cx="3786214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Попытки самостоятельного заполнения</a:t>
            </a:r>
            <a:endParaRPr lang="ru-RU" sz="1600" dirty="0"/>
          </a:p>
        </p:txBody>
      </p:sp>
      <p:sp>
        <p:nvSpPr>
          <p:cNvPr id="9" name="Стрелка влево 8"/>
          <p:cNvSpPr/>
          <p:nvPr/>
        </p:nvSpPr>
        <p:spPr>
          <a:xfrm>
            <a:off x="4357686" y="5143512"/>
            <a:ext cx="3857652" cy="7143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Способность описать и проговорить структурные элементы </a:t>
            </a:r>
            <a:r>
              <a:rPr lang="ru-RU" sz="1600" dirty="0" err="1" smtClean="0"/>
              <a:t>СИПРа</a:t>
            </a:r>
            <a:endParaRPr lang="ru-RU" sz="1600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4643438" y="5857892"/>
            <a:ext cx="3786214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Составить  перечень необходимого для составления </a:t>
            </a:r>
            <a:r>
              <a:rPr lang="ru-RU" sz="1600" dirty="0" err="1" smtClean="0"/>
              <a:t>СИПРа</a:t>
            </a:r>
            <a:endParaRPr lang="ru-RU" sz="1600" dirty="0"/>
          </a:p>
        </p:txBody>
      </p:sp>
      <p:sp>
        <p:nvSpPr>
          <p:cNvPr id="11" name="Стрелка влево 10"/>
          <p:cNvSpPr/>
          <p:nvPr/>
        </p:nvSpPr>
        <p:spPr>
          <a:xfrm>
            <a:off x="3428992" y="2643182"/>
            <a:ext cx="4000528" cy="7143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Постановка четкого маршрута составления СИПР</a:t>
            </a:r>
            <a:endParaRPr lang="ru-RU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07223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Кто разрабатывает СИПР</a:t>
            </a:r>
            <a:r>
              <a:rPr lang="ru-RU" b="1" dirty="0" smtClean="0"/>
              <a:t>?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Учитель</a:t>
            </a:r>
            <a:br>
              <a:rPr lang="ru-RU" dirty="0" smtClean="0"/>
            </a:br>
            <a:r>
              <a:rPr lang="ru-RU" dirty="0" smtClean="0"/>
              <a:t>2. Педагог - психолог</a:t>
            </a:r>
            <a:br>
              <a:rPr lang="ru-RU" dirty="0" smtClean="0"/>
            </a:br>
            <a:r>
              <a:rPr lang="ru-RU" dirty="0" smtClean="0"/>
              <a:t>3. Учитель - логопед</a:t>
            </a:r>
            <a:br>
              <a:rPr lang="ru-RU" dirty="0" smtClean="0"/>
            </a:br>
            <a:r>
              <a:rPr lang="ru-RU" dirty="0" smtClean="0"/>
              <a:t>4. Учитель - дефектолог</a:t>
            </a:r>
            <a:br>
              <a:rPr lang="ru-RU" dirty="0" smtClean="0"/>
            </a:br>
            <a:r>
              <a:rPr lang="ru-RU" dirty="0" smtClean="0"/>
              <a:t>5. Социальный педагог</a:t>
            </a:r>
            <a:br>
              <a:rPr lang="ru-RU" dirty="0" smtClean="0"/>
            </a:br>
            <a:r>
              <a:rPr lang="ru-RU" dirty="0" smtClean="0"/>
              <a:t>6. </a:t>
            </a:r>
            <a:r>
              <a:rPr lang="ru-RU" dirty="0" err="1" smtClean="0"/>
              <a:t>Тьютор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7. Руководитель, ответственный за</a:t>
            </a:r>
            <a:br>
              <a:rPr lang="ru-RU" dirty="0" smtClean="0"/>
            </a:br>
            <a:r>
              <a:rPr lang="ru-RU" dirty="0" smtClean="0"/>
              <a:t>инклюзивное </a:t>
            </a:r>
            <a:r>
              <a:rPr lang="ru-RU" dirty="0" smtClean="0"/>
              <a:t>направление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ВСЕ специалисты,</a:t>
            </a:r>
            <a:br>
              <a:rPr lang="ru-RU" dirty="0" smtClean="0"/>
            </a:br>
            <a:r>
              <a:rPr lang="ru-RU" dirty="0" smtClean="0"/>
              <a:t>работающие с ребенком и</a:t>
            </a:r>
            <a:br>
              <a:rPr lang="ru-RU" dirty="0" smtClean="0"/>
            </a:br>
            <a:r>
              <a:rPr lang="ru-RU" dirty="0" smtClean="0"/>
              <a:t>администрация</a:t>
            </a:r>
            <a:br>
              <a:rPr lang="ru-RU" dirty="0" smtClean="0"/>
            </a:br>
            <a:r>
              <a:rPr lang="ru-RU" dirty="0" smtClean="0"/>
              <a:t>учреждения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6"/>
            <a:ext cx="8786874" cy="635798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/>
              <a:t>Структура СИПР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1.  </a:t>
            </a:r>
            <a:r>
              <a:rPr lang="ru-RU" dirty="0" smtClean="0"/>
              <a:t>Индивидуальные </a:t>
            </a:r>
            <a:r>
              <a:rPr lang="ru-RU" dirty="0" smtClean="0"/>
              <a:t>сведения о ребёнке.</a:t>
            </a:r>
          </a:p>
          <a:p>
            <a:pPr>
              <a:buNone/>
            </a:pPr>
            <a:r>
              <a:rPr lang="ru-RU" dirty="0" smtClean="0"/>
              <a:t>2.  </a:t>
            </a:r>
            <a:r>
              <a:rPr lang="ru-RU" dirty="0" smtClean="0"/>
              <a:t>Психолого-педагогическая </a:t>
            </a:r>
            <a:r>
              <a:rPr lang="ru-RU" dirty="0" smtClean="0"/>
              <a:t>характеристика.</a:t>
            </a:r>
          </a:p>
          <a:p>
            <a:pPr>
              <a:buNone/>
            </a:pPr>
            <a:r>
              <a:rPr lang="ru-RU" dirty="0" smtClean="0"/>
              <a:t>3.  </a:t>
            </a:r>
            <a:r>
              <a:rPr lang="ru-RU" dirty="0" smtClean="0"/>
              <a:t>Индивидуальный </a:t>
            </a:r>
            <a:r>
              <a:rPr lang="ru-RU" dirty="0" smtClean="0"/>
              <a:t>учебный план.</a:t>
            </a:r>
          </a:p>
          <a:p>
            <a:pPr>
              <a:buNone/>
            </a:pPr>
            <a:r>
              <a:rPr lang="ru-RU" dirty="0" smtClean="0"/>
              <a:t>4.  </a:t>
            </a:r>
            <a:r>
              <a:rPr lang="ru-RU" dirty="0" smtClean="0"/>
              <a:t>Расписание </a:t>
            </a:r>
            <a:r>
              <a:rPr lang="ru-RU" dirty="0" smtClean="0"/>
              <a:t>индивидуальных занятий.</a:t>
            </a:r>
          </a:p>
          <a:p>
            <a:pPr>
              <a:buNone/>
            </a:pPr>
            <a:r>
              <a:rPr lang="ru-RU" dirty="0" smtClean="0"/>
              <a:t>5.  </a:t>
            </a:r>
            <a:r>
              <a:rPr lang="ru-RU" dirty="0" smtClean="0"/>
              <a:t>Содержание </a:t>
            </a:r>
            <a:r>
              <a:rPr lang="ru-RU" dirty="0" smtClean="0"/>
              <a:t>образования.</a:t>
            </a:r>
          </a:p>
          <a:p>
            <a:pPr>
              <a:buNone/>
            </a:pPr>
            <a:r>
              <a:rPr lang="ru-RU" dirty="0" smtClean="0"/>
              <a:t>5.1. Базовые учебные действия.</a:t>
            </a:r>
          </a:p>
          <a:p>
            <a:pPr>
              <a:buNone/>
            </a:pPr>
            <a:r>
              <a:rPr lang="ru-RU" dirty="0" smtClean="0"/>
              <a:t>5.2. Содержание учебных предметов и коррекционных занятий.</a:t>
            </a:r>
          </a:p>
          <a:p>
            <a:pPr>
              <a:buNone/>
            </a:pPr>
            <a:r>
              <a:rPr lang="ru-RU" dirty="0" smtClean="0"/>
              <a:t>5.3. Нравственное воспитание.</a:t>
            </a:r>
          </a:p>
          <a:p>
            <a:pPr>
              <a:buNone/>
            </a:pPr>
            <a:r>
              <a:rPr lang="ru-RU" dirty="0" smtClean="0"/>
              <a:t>5.4. Воспитание  экологической культуры, здорового и безопасного образа жизни.</a:t>
            </a:r>
          </a:p>
          <a:p>
            <a:pPr>
              <a:buNone/>
            </a:pPr>
            <a:r>
              <a:rPr lang="ru-RU" dirty="0" smtClean="0"/>
              <a:t>5.5. Внеурочная деятельность.</a:t>
            </a:r>
          </a:p>
          <a:p>
            <a:pPr>
              <a:buNone/>
            </a:pPr>
            <a:r>
              <a:rPr lang="ru-RU" dirty="0" smtClean="0"/>
              <a:t>6.  </a:t>
            </a:r>
            <a:r>
              <a:rPr lang="ru-RU" dirty="0" smtClean="0"/>
              <a:t>Специалисты</a:t>
            </a:r>
            <a:r>
              <a:rPr lang="ru-RU" dirty="0" smtClean="0"/>
              <a:t>, участвующие в реализации СИПР.</a:t>
            </a:r>
          </a:p>
          <a:p>
            <a:pPr>
              <a:buNone/>
            </a:pPr>
            <a:r>
              <a:rPr lang="ru-RU" dirty="0" smtClean="0"/>
              <a:t>7.  </a:t>
            </a:r>
            <a:r>
              <a:rPr lang="ru-RU" dirty="0" smtClean="0"/>
              <a:t>Программа </a:t>
            </a:r>
            <a:r>
              <a:rPr lang="ru-RU" dirty="0" smtClean="0"/>
              <a:t>сотрудничества с семьей.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Главная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54395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643998" cy="592935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Электронный учебно-методический ресурс включает в себя:</a:t>
            </a:r>
          </a:p>
          <a:p>
            <a:r>
              <a:rPr lang="ru-RU" dirty="0" err="1" smtClean="0"/>
              <a:t>Cодержательное</a:t>
            </a:r>
            <a:r>
              <a:rPr lang="ru-RU" dirty="0" smtClean="0"/>
              <a:t> наполнение компонентов СИПР</a:t>
            </a:r>
          </a:p>
          <a:p>
            <a:r>
              <a:rPr lang="ru-RU" dirty="0" smtClean="0"/>
              <a:t>Выбор ожидаемых результатов для включения в СИПР</a:t>
            </a:r>
          </a:p>
          <a:p>
            <a:r>
              <a:rPr lang="ru-RU" dirty="0" smtClean="0"/>
              <a:t>Понимание путей и способов достижения ожидаемых результатов</a:t>
            </a:r>
          </a:p>
          <a:p>
            <a:r>
              <a:rPr lang="ru-RU" dirty="0" smtClean="0"/>
              <a:t>Видео-иллюстрация примеров работы с детьми</a:t>
            </a:r>
          </a:p>
          <a:p>
            <a:r>
              <a:rPr lang="ru-RU" dirty="0" smtClean="0"/>
              <a:t>Ориентация и выбор дидактического материала для работы с учащимися</a:t>
            </a:r>
          </a:p>
          <a:p>
            <a:r>
              <a:rPr lang="ru-RU" dirty="0" err="1" smtClean="0"/>
              <a:t>Cоставление</a:t>
            </a:r>
            <a:r>
              <a:rPr lang="ru-RU" dirty="0" smtClean="0"/>
              <a:t> СИПР в режиме «</a:t>
            </a:r>
            <a:r>
              <a:rPr lang="ru-RU" dirty="0" err="1" smtClean="0"/>
              <a:t>он-лайн</a:t>
            </a:r>
            <a:r>
              <a:rPr lang="ru-RU" dirty="0" smtClean="0"/>
              <a:t>» с помощью программы-конструктора</a:t>
            </a:r>
          </a:p>
          <a:p>
            <a:r>
              <a:rPr lang="ru-RU" dirty="0" smtClean="0"/>
              <a:t>Создание рабочих тетрадей для занятий с детьми</a:t>
            </a:r>
          </a:p>
          <a:p>
            <a:r>
              <a:rPr lang="ru-RU" dirty="0" smtClean="0"/>
              <a:t>Возможность задать вопрос и получить консультацию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715436" cy="621510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Нормативно-правовой </a:t>
            </a:r>
          </a:p>
          <a:p>
            <a:pPr>
              <a:buNone/>
            </a:pPr>
            <a:r>
              <a:rPr lang="ru-RU" dirty="0" smtClean="0"/>
              <a:t>Содержит файлы с нормативно-правовыми документами, на основе которых организуется разработка и реализация СИПР, ссылки на документы.</a:t>
            </a:r>
          </a:p>
          <a:p>
            <a:r>
              <a:rPr lang="ru-RU" dirty="0" err="1" smtClean="0"/>
              <a:t>Cкачать</a:t>
            </a:r>
            <a:r>
              <a:rPr lang="ru-RU" dirty="0" smtClean="0"/>
              <a:t> документы: </a:t>
            </a:r>
            <a:r>
              <a:rPr lang="ru-RU" dirty="0" smtClean="0">
                <a:hlinkClick r:id="rId2"/>
              </a:rPr>
              <a:t>ФГОС приказ __ 1598 от 19.12.2014</a:t>
            </a:r>
            <a:endParaRPr lang="ru-RU" dirty="0" smtClean="0"/>
          </a:p>
          <a:p>
            <a:r>
              <a:rPr lang="ru-RU" dirty="0" smtClean="0">
                <a:hlinkClick r:id="rId3"/>
              </a:rPr>
              <a:t>ФГОС приказ __ 1599 от 19.12.2014</a:t>
            </a:r>
            <a:endParaRPr lang="ru-RU" dirty="0" smtClean="0"/>
          </a:p>
          <a:p>
            <a:r>
              <a:rPr lang="ru-RU" dirty="0" smtClean="0">
                <a:hlinkClick r:id="rId4"/>
              </a:rPr>
              <a:t>Примерная адаптированная основная общеобразовательная программа образования обучающихся с умственной отсталостью (интеллектуальными нарушениями)</a:t>
            </a:r>
            <a:endParaRPr lang="ru-RU" dirty="0" smtClean="0"/>
          </a:p>
          <a:p>
            <a:r>
              <a:rPr lang="ru-RU" dirty="0" smtClean="0">
                <a:hlinkClick r:id="rId5"/>
              </a:rPr>
              <a:t>Примерная адаптированная основная общеобразовательная программа образования обучающихся с умственной отсталостью (интеллектуальными нарушениями)</a:t>
            </a:r>
            <a:endParaRPr lang="ru-RU" dirty="0" smtClean="0"/>
          </a:p>
          <a:p>
            <a:r>
              <a:rPr lang="ru-RU" dirty="0" smtClean="0">
                <a:hlinkClick r:id="rId6"/>
              </a:rPr>
              <a:t>Метод рекомендации ВК-452_07 от 11.03.2016</a:t>
            </a:r>
            <a:endParaRPr lang="ru-RU" dirty="0" smtClean="0"/>
          </a:p>
          <a:p>
            <a:r>
              <a:rPr lang="ru-RU" dirty="0" smtClean="0">
                <a:hlinkClick r:id="rId7"/>
              </a:rPr>
              <a:t>Порядок приема в ОО приказ </a:t>
            </a:r>
            <a:r>
              <a:rPr lang="ru-RU" dirty="0" err="1" smtClean="0">
                <a:hlinkClick r:id="rId7"/>
              </a:rPr>
              <a:t>No</a:t>
            </a:r>
            <a:r>
              <a:rPr lang="ru-RU" dirty="0" smtClean="0">
                <a:hlinkClick r:id="rId7"/>
              </a:rPr>
              <a:t> 32 от 22 01 2014</a:t>
            </a:r>
            <a:endParaRPr lang="ru-RU" dirty="0" smtClean="0"/>
          </a:p>
          <a:p>
            <a:r>
              <a:rPr lang="ru-RU" dirty="0" smtClean="0">
                <a:hlinkClick r:id="rId8"/>
              </a:rPr>
              <a:t>ДДИ VK-1048-07_ot_26.05.2014_I</a:t>
            </a:r>
            <a:endParaRPr lang="ru-RU" dirty="0" smtClean="0"/>
          </a:p>
          <a:p>
            <a:r>
              <a:rPr lang="ru-RU" dirty="0" smtClean="0">
                <a:hlinkClick r:id="rId9"/>
              </a:rPr>
              <a:t>Разъяснения МОН ВК-1788_07</a:t>
            </a:r>
            <a:endParaRPr lang="ru-RU" dirty="0" smtClean="0"/>
          </a:p>
          <a:p>
            <a:r>
              <a:rPr lang="ru-RU" dirty="0" smtClean="0">
                <a:hlinkClick r:id="rId10"/>
              </a:rPr>
              <a:t>Организация обучения в ДДИ</a:t>
            </a:r>
            <a:endParaRPr lang="ru-RU" dirty="0" smtClean="0"/>
          </a:p>
          <a:p>
            <a:r>
              <a:rPr lang="ru-RU" dirty="0" smtClean="0">
                <a:hlinkClick r:id="rId11"/>
              </a:rPr>
              <a:t>Свидетельство приказ МОН 2013</a:t>
            </a:r>
            <a:endParaRPr lang="ru-RU" dirty="0" smtClean="0"/>
          </a:p>
          <a:p>
            <a:r>
              <a:rPr lang="ru-RU" dirty="0" smtClean="0">
                <a:hlinkClick r:id="rId12"/>
              </a:rPr>
              <a:t>Письмо </a:t>
            </a:r>
            <a:r>
              <a:rPr lang="ru-RU" dirty="0" err="1" smtClean="0">
                <a:hlinkClick r:id="rId12"/>
              </a:rPr>
              <a:t>минобрнауки</a:t>
            </a:r>
            <a:r>
              <a:rPr lang="ru-RU" dirty="0" smtClean="0">
                <a:hlinkClick r:id="rId12"/>
              </a:rPr>
              <a:t> по СИПР 07-218</a:t>
            </a:r>
            <a:endParaRPr lang="ru-RU" dirty="0" smtClean="0"/>
          </a:p>
          <a:p>
            <a:r>
              <a:rPr lang="ru-RU" dirty="0" smtClean="0">
                <a:hlinkClick r:id="rId13"/>
              </a:rPr>
              <a:t>ТС-728-07_Организация работы по СИПР</a:t>
            </a:r>
            <a:endParaRPr lang="ru-RU" dirty="0" smtClean="0"/>
          </a:p>
          <a:p>
            <a:r>
              <a:rPr lang="ru-RU" dirty="0" smtClean="0">
                <a:hlinkClick r:id="rId14"/>
              </a:rPr>
              <a:t>Проект </a:t>
            </a:r>
            <a:r>
              <a:rPr lang="ru-RU" dirty="0" err="1" smtClean="0">
                <a:hlinkClick r:id="rId14"/>
              </a:rPr>
              <a:t>примернои</a:t>
            </a:r>
            <a:r>
              <a:rPr lang="ru-RU" dirty="0" smtClean="0">
                <a:hlinkClick r:id="rId14"/>
              </a:rPr>
              <a:t>̆ АООП ИН взрослые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786874" cy="585791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800" b="1" dirty="0" smtClean="0">
                <a:solidFill>
                  <a:srgbClr val="FF0000"/>
                </a:solidFill>
              </a:rPr>
              <a:t>Приложения </a:t>
            </a:r>
            <a:endParaRPr lang="ru-RU" sz="3800" b="1" dirty="0" smtClean="0">
              <a:solidFill>
                <a:srgbClr val="FF0000"/>
              </a:solidFill>
            </a:endParaRPr>
          </a:p>
          <a:p>
            <a:endParaRPr lang="ru-RU" b="1" dirty="0" smtClean="0"/>
          </a:p>
          <a:p>
            <a:r>
              <a:rPr lang="ru-RU" dirty="0" smtClean="0"/>
              <a:t>Программы для АООП образования обучающихся с умеренной, тяжелой и глубокой умственной отсталостью (интеллектуальными нарушениями), тяжелыми и множественными нарушениями развития.</a:t>
            </a:r>
          </a:p>
          <a:p>
            <a:r>
              <a:rPr lang="ru-RU" u="sng" dirty="0" smtClean="0"/>
              <a:t>Примеры специальных индивидуальных образовательных программ развития</a:t>
            </a:r>
            <a:r>
              <a:rPr lang="ru-RU" dirty="0" smtClean="0"/>
              <a:t>, используемых в ЦЛП – помогут педагогу сориентироваться в составлении как индивидуальной программы в целом, так и ее содержательного раздела в частности.</a:t>
            </a:r>
          </a:p>
          <a:p>
            <a:r>
              <a:rPr lang="ru-RU" u="sng" dirty="0" smtClean="0"/>
              <a:t>Примеры календарно-тематического планирования</a:t>
            </a:r>
            <a:r>
              <a:rPr lang="ru-RU" dirty="0" smtClean="0"/>
              <a:t>. Календарно-тематический план составляется на группу обучающихся, чьи образовательные задачи, включенные в СИПР, оказываются одинаковыми или близкими по сложности. Такие дети могут объединяться в одну группу для проведения совместных уроков (занятий).</a:t>
            </a:r>
          </a:p>
          <a:p>
            <a:r>
              <a:rPr lang="ru-RU" u="sng" dirty="0" smtClean="0"/>
              <a:t>Примеры авторских программ внеурочной деятельности обучающихся</a:t>
            </a:r>
            <a:r>
              <a:rPr lang="ru-RU" dirty="0" smtClean="0"/>
              <a:t>– могут быть использованы для занятий с детьми или для составления других подобных программ.</a:t>
            </a:r>
          </a:p>
          <a:p>
            <a:r>
              <a:rPr lang="ru-RU" u="sng" dirty="0" smtClean="0"/>
              <a:t>Примеры положений, договоров и других локальных актов образовательной организации</a:t>
            </a:r>
            <a:r>
              <a:rPr lang="ru-RU" dirty="0" smtClean="0"/>
              <a:t>, которые могут быть полезны для обеспечения образовательного процесса на основе СИПР.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Технологический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480"/>
            <a:ext cx="8858312" cy="607223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Алгоритм работы с программой-конструктором</a:t>
            </a:r>
            <a:br>
              <a:rPr lang="ru-RU" b="1" dirty="0" smtClean="0"/>
            </a:br>
            <a:r>
              <a:rPr lang="ru-RU" b="1" dirty="0" smtClean="0"/>
              <a:t>первичной оценки развития обучающихся </a:t>
            </a:r>
          </a:p>
          <a:p>
            <a:r>
              <a:rPr lang="ru-RU" dirty="0" smtClean="0"/>
              <a:t>Прочтите алгоритм и познакомьтесь с инструкцией конструктора оценки развития обучающегося (см.ниже)</a:t>
            </a:r>
          </a:p>
          <a:p>
            <a:r>
              <a:rPr lang="ru-RU" dirty="0" smtClean="0"/>
              <a:t>Перейдите по </a:t>
            </a:r>
            <a:r>
              <a:rPr lang="ru-RU" dirty="0" smtClean="0">
                <a:hlinkClick r:id="rId2"/>
              </a:rPr>
              <a:t>ссылке в личный кабинет</a:t>
            </a:r>
            <a:endParaRPr lang="ru-RU" dirty="0" smtClean="0"/>
          </a:p>
          <a:p>
            <a:r>
              <a:rPr lang="ru-RU" dirty="0" smtClean="0"/>
              <a:t>Зарегистрируйтесь (придумайте логин, пароль, введите </a:t>
            </a:r>
            <a:r>
              <a:rPr lang="ru-RU" dirty="0" err="1" smtClean="0"/>
              <a:t>email</a:t>
            </a:r>
            <a:r>
              <a:rPr lang="ru-RU" dirty="0" smtClean="0"/>
              <a:t>)</a:t>
            </a:r>
          </a:p>
          <a:p>
            <a:r>
              <a:rPr lang="ru-RU" dirty="0" smtClean="0"/>
              <a:t>Запишите логин и пароль, что бы не забыть</a:t>
            </a:r>
          </a:p>
          <a:p>
            <a:r>
              <a:rPr lang="ru-RU" dirty="0" smtClean="0"/>
              <a:t>Авторизуйтесь (введите логин и пароль)</a:t>
            </a:r>
          </a:p>
          <a:p>
            <a:r>
              <a:rPr lang="ru-RU" dirty="0" smtClean="0"/>
              <a:t>Слева, в меню, выберите пункт "Первичное ППО"</a:t>
            </a:r>
          </a:p>
          <a:p>
            <a:r>
              <a:rPr lang="ru-RU" dirty="0" smtClean="0"/>
              <a:t>Нажмите на зеленую кнопку "Создать"</a:t>
            </a:r>
          </a:p>
          <a:p>
            <a:r>
              <a:rPr lang="ru-RU" dirty="0" smtClean="0"/>
              <a:t>Заполните нужные разделы и нажмите на кнопку "Сохранить", снизу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DDF313383413646A95AB5A7CC7BB91B" ma:contentTypeVersion="13" ma:contentTypeDescription="Создание документа." ma:contentTypeScope="" ma:versionID="1156cbb118299963b4ab35c789a395e1">
  <xsd:schema xmlns:xsd="http://www.w3.org/2001/XMLSchema" xmlns:xs="http://www.w3.org/2001/XMLSchema" xmlns:p="http://schemas.microsoft.com/office/2006/metadata/properties" xmlns:ns2="49cc1c8d-5d0c-437b-994a-300acaf1ef7f" xmlns:ns3="77035666-7278-4db1-9746-bd69036b322c" targetNamespace="http://schemas.microsoft.com/office/2006/metadata/properties" ma:root="true" ma:fieldsID="6e05fe3f8045b97002b20feba4b39f3f" ns2:_="" ns3:_="">
    <xsd:import namespace="49cc1c8d-5d0c-437b-994a-300acaf1ef7f"/>
    <xsd:import namespace="77035666-7278-4db1-9746-bd69036b32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cc1c8d-5d0c-437b-994a-300acaf1ef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3b1f9ad3-3015-4419-8a5a-22d4d402f4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035666-7278-4db1-9746-bd69036b322c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5b0253b1-09a0-4122-b147-273115b91d28}" ma:internalName="TaxCatchAll" ma:showField="CatchAllData" ma:web="77035666-7278-4db1-9746-bd69036b32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9cc1c8d-5d0c-437b-994a-300acaf1ef7f">
      <Terms xmlns="http://schemas.microsoft.com/office/infopath/2007/PartnerControls"/>
    </lcf76f155ced4ddcb4097134ff3c332f>
    <TaxCatchAll xmlns="77035666-7278-4db1-9746-bd69036b322c" xsi:nil="true"/>
  </documentManagement>
</p:properties>
</file>

<file path=customXml/itemProps1.xml><?xml version="1.0" encoding="utf-8"?>
<ds:datastoreItem xmlns:ds="http://schemas.openxmlformats.org/officeDocument/2006/customXml" ds:itemID="{9101C57C-7B33-41E0-9094-143CF10B3822}"/>
</file>

<file path=customXml/itemProps2.xml><?xml version="1.0" encoding="utf-8"?>
<ds:datastoreItem xmlns:ds="http://schemas.openxmlformats.org/officeDocument/2006/customXml" ds:itemID="{0981976A-EFE4-4D37-BB50-A91189E57482}"/>
</file>

<file path=customXml/itemProps3.xml><?xml version="1.0" encoding="utf-8"?>
<ds:datastoreItem xmlns:ds="http://schemas.openxmlformats.org/officeDocument/2006/customXml" ds:itemID="{E320DE3E-D1C0-4268-A2EB-024193462712}"/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394</Words>
  <PresentationFormat>Экран (4:3)</PresentationFormat>
  <Paragraphs>91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Обучающий практикум по работе с конструктором  при разработке СИПР </vt:lpstr>
      <vt:lpstr>Что такое СИПР ?</vt:lpstr>
      <vt:lpstr>Слайд 3</vt:lpstr>
      <vt:lpstr>Слайд 4</vt:lpstr>
      <vt:lpstr>Главная</vt:lpstr>
      <vt:lpstr>Слайд 6</vt:lpstr>
      <vt:lpstr>Слайд 7</vt:lpstr>
      <vt:lpstr>Слайд 8</vt:lpstr>
      <vt:lpstr>Технологический</vt:lpstr>
      <vt:lpstr>Первичное психолого-педагогическое обследование</vt:lpstr>
      <vt:lpstr>Первичное психолого-педагогическое обследование</vt:lpstr>
      <vt:lpstr>Первичное психолого-педагогическое обследование</vt:lpstr>
      <vt:lpstr>Слайд 13</vt:lpstr>
      <vt:lpstr>Как скачать ?</vt:lpstr>
      <vt:lpstr>Составление СИПР</vt:lpstr>
      <vt:lpstr>Составление СИПР</vt:lpstr>
      <vt:lpstr>Составление СИПР</vt:lpstr>
      <vt:lpstr>Слайд 18</vt:lpstr>
      <vt:lpstr> 4.2 Содержание учебных предметов и коррекционных курсов</vt:lpstr>
      <vt:lpstr>4.2 Содержание учебных предметов и коррекционных курсов. Пример</vt:lpstr>
      <vt:lpstr>Альтернативная коммуникация</vt:lpstr>
      <vt:lpstr> Конструктор</vt:lpstr>
      <vt:lpstr>Пример СИПР</vt:lpstr>
      <vt:lpstr>Таксономия Блума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Обучающий практикум по работе с конструктором  при разработке СИПР </dc:title>
  <dc:creator>Пользователь</dc:creator>
  <cp:lastModifiedBy>Пользователь</cp:lastModifiedBy>
  <cp:revision>16</cp:revision>
  <dcterms:created xsi:type="dcterms:W3CDTF">2022-03-01T13:30:41Z</dcterms:created>
  <dcterms:modified xsi:type="dcterms:W3CDTF">2022-03-01T16:10:11Z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0x010100FDDF313383413646A95AB5A7CC7BB91B</vt:lpwstr>
  </property>
</Properties>
</file>