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9" r:id="rId3"/>
    <p:sldId id="267" r:id="rId4"/>
    <p:sldId id="266" r:id="rId5"/>
  </p:sldIdLst>
  <p:sldSz cx="14630400" cy="8229600"/>
  <p:notesSz cx="8229600" cy="14630400"/>
  <p:embeddedFontLst>
    <p:embeddedFont>
      <p:font typeface="Arial Black" panose="020B0A04020102020204" pitchFamily="34" charset="0"/>
      <p:bold r:id="rId7"/>
    </p:embeddedFont>
    <p:embeddedFont>
      <p:font typeface="Montserrat" panose="020B0604020202020204" charset="-52"/>
      <p:regular r:id="rId8"/>
    </p:embeddedFont>
    <p:embeddedFont>
      <p:font typeface="Calibri" panose="020F0502020204030204" pitchFamily="34" charset="0"/>
      <p:regular r:id="rId9"/>
      <p:bold r:id="rId10"/>
      <p:italic r:id="rId11"/>
      <p:boldItalic r:id="rId1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1" d="100"/>
          <a:sy n="81" d="100"/>
        </p:scale>
        <p:origin x="101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2696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AC899-6FEB-4C43-8367-F9D84781DDA3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89-0A43-41A4-B8AA-D9CB931B34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113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900675" y="4403229"/>
            <a:ext cx="7627382" cy="1247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4900"/>
              </a:lnSpc>
            </a:pPr>
            <a:r>
              <a:rPr lang="zh-CN" altLang="en-US" sz="4000" dirty="0"/>
              <a:t>预期课程成绩</a:t>
            </a:r>
            <a:endParaRPr lang="en-US" sz="3900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07152" y="2617845"/>
            <a:ext cx="8041062" cy="1349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900"/>
              </a:lnSpc>
            </a:pPr>
            <a:r>
              <a:rPr lang="ru-RU" sz="4400" b="1" dirty="0" smtClean="0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Ожидаемые </a:t>
            </a:r>
            <a:r>
              <a:rPr lang="en-US" sz="4400" b="1" dirty="0" err="1" smtClean="0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результаты</a:t>
            </a:r>
            <a:r>
              <a:rPr lang="en-US" sz="4400" b="1" dirty="0" smtClean="0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/>
            </a:r>
            <a:br>
              <a:rPr lang="ru-RU" sz="4400" b="1" dirty="0" smtClean="0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</a:br>
            <a:r>
              <a:rPr lang="en-US" sz="4400" b="1" dirty="0" err="1" smtClean="0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урока</a:t>
            </a:r>
            <a:endParaRPr lang="ru-RU" sz="4400" b="1" dirty="0">
              <a:solidFill>
                <a:srgbClr val="FF0000"/>
              </a:solidFill>
              <a:latin typeface="Barlow Bold" pitchFamily="34" charset="0"/>
              <a:ea typeface="Barlow Bold" pitchFamily="34" charset="-122"/>
              <a:cs typeface="Barlow Bold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49739" y="638175"/>
            <a:ext cx="9271040" cy="574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Ожидаемые результаты: Предметные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98183" y="1403152"/>
            <a:ext cx="13234035" cy="5584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Предметные результаты — это то, что ученик должен знать, понимать и уметь делать непосредственно по содержанию учебного предмета после завершения урока.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698183" y="2354223"/>
            <a:ext cx="392668" cy="392668"/>
          </a:xfrm>
          <a:prstGeom prst="roundRect">
            <a:avLst>
              <a:gd name="adj" fmla="val 6667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65396" y="2386846"/>
            <a:ext cx="2755940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Знание</a:t>
            </a:r>
            <a:endParaRPr lang="en-US" sz="2150" dirty="0"/>
          </a:p>
        </p:txBody>
      </p:sp>
      <p:sp>
        <p:nvSpPr>
          <p:cNvPr id="6" name="Text 4"/>
          <p:cNvSpPr/>
          <p:nvPr/>
        </p:nvSpPr>
        <p:spPr>
          <a:xfrm>
            <a:off x="1265396" y="2905839"/>
            <a:ext cx="6519863" cy="5584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Учащийся демонстрирует понимание ключевых понятий, терминов и фактов, относящихся к изученной теме, и может их воспроизвести.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98183" y="3813334"/>
            <a:ext cx="392668" cy="392668"/>
          </a:xfrm>
          <a:prstGeom prst="roundRect">
            <a:avLst>
              <a:gd name="adj" fmla="val 6667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265396" y="3845957"/>
            <a:ext cx="2755940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Умение</a:t>
            </a:r>
            <a:endParaRPr lang="en-US" sz="2150" dirty="0"/>
          </a:p>
        </p:txBody>
      </p:sp>
      <p:sp>
        <p:nvSpPr>
          <p:cNvPr id="9" name="Text 7"/>
          <p:cNvSpPr/>
          <p:nvPr/>
        </p:nvSpPr>
        <p:spPr>
          <a:xfrm>
            <a:off x="1265396" y="4364950"/>
            <a:ext cx="6519863" cy="5584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Способность применять полученные знания для решения типовых практических и учебных задач, используя алгоритмы и правила.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98183" y="5272445"/>
            <a:ext cx="392668" cy="392668"/>
          </a:xfrm>
          <a:prstGeom prst="roundRect">
            <a:avLst>
              <a:gd name="adj" fmla="val 6667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265396" y="5305068"/>
            <a:ext cx="2755940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Навыки</a:t>
            </a:r>
            <a:endParaRPr lang="en-US" sz="2150" dirty="0"/>
          </a:p>
        </p:txBody>
      </p:sp>
      <p:sp>
        <p:nvSpPr>
          <p:cNvPr id="12" name="Text 10"/>
          <p:cNvSpPr/>
          <p:nvPr/>
        </p:nvSpPr>
        <p:spPr>
          <a:xfrm>
            <a:off x="1265396" y="5824061"/>
            <a:ext cx="6519863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Формирование устойчивых навыков анализа, синтеза и оценки информации, специфических для данного предмета (например, решение уравнений, составление плана).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" t="16842" b="3158"/>
          <a:stretch/>
        </p:blipFill>
        <p:spPr>
          <a:xfrm>
            <a:off x="510140" y="1578543"/>
            <a:ext cx="13744876" cy="62275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48729" y="750770"/>
            <a:ext cx="7061549" cy="609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360" dirty="0">
                <a:solidFill>
                  <a:srgbClr val="C00000"/>
                </a:solidFill>
                <a:latin typeface="Arial Black" panose="020B0A04020102020204" pitchFamily="34" charset="0"/>
              </a:rPr>
              <a:t>Виды результатов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355651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7011" y="490194"/>
            <a:ext cx="1284873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Задание</a:t>
            </a:r>
          </a:p>
          <a:p>
            <a:r>
              <a:rPr lang="ru-RU" sz="3600" dirty="0" smtClean="0"/>
              <a:t>Сформулировать </a:t>
            </a:r>
            <a:r>
              <a:rPr lang="ru-RU" sz="3600" dirty="0" smtClean="0"/>
              <a:t>ожидаемые результаты</a:t>
            </a:r>
            <a:r>
              <a:rPr lang="ru-RU" sz="3600" dirty="0" smtClean="0"/>
              <a:t> </a:t>
            </a:r>
            <a:r>
              <a:rPr lang="ru-RU" sz="3600" dirty="0" smtClean="0"/>
              <a:t>урока </a:t>
            </a:r>
            <a:r>
              <a:rPr lang="ru-RU" sz="3600" dirty="0" smtClean="0"/>
              <a:t>на </a:t>
            </a:r>
            <a:r>
              <a:rPr lang="ru-RU" sz="3600" dirty="0" smtClean="0"/>
              <a:t>тему </a:t>
            </a:r>
            <a:r>
              <a:rPr lang="ru-RU" sz="3600" dirty="0" smtClean="0"/>
              <a:t>«Солнечная система»</a:t>
            </a:r>
            <a:endParaRPr lang="ru-RU" sz="3600" dirty="0" smtClean="0"/>
          </a:p>
          <a:p>
            <a:r>
              <a:rPr lang="ru-RU" sz="3600" dirty="0" smtClean="0"/>
              <a:t>Ожидаемые </a:t>
            </a:r>
            <a:r>
              <a:rPr lang="ru-RU" sz="3600" dirty="0" smtClean="0"/>
              <a:t>результаты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600" dirty="0" smtClean="0"/>
              <a:t>Предметные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600" dirty="0" err="1" smtClean="0"/>
              <a:t>Метапредметные</a:t>
            </a:r>
            <a:endParaRPr lang="ru-RU" sz="3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600" dirty="0" smtClean="0"/>
              <a:t>Личностные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340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120</Words>
  <Application>Microsoft Office PowerPoint</Application>
  <PresentationFormat>Произвольный</PresentationFormat>
  <Paragraphs>19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 Black</vt:lpstr>
      <vt:lpstr>Arial</vt:lpstr>
      <vt:lpstr>Barlow Bold</vt:lpstr>
      <vt:lpstr>Montserrat</vt:lpstr>
      <vt:lpstr>Calibri</vt:lpstr>
      <vt:lpstr>等线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Admin</dc:creator>
  <cp:lastModifiedBy>Student</cp:lastModifiedBy>
  <cp:revision>6</cp:revision>
  <dcterms:created xsi:type="dcterms:W3CDTF">2025-10-12T15:48:19Z</dcterms:created>
  <dcterms:modified xsi:type="dcterms:W3CDTF">2026-02-04T10:12:58Z</dcterms:modified>
</cp:coreProperties>
</file>