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13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11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67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04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9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38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1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97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2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5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8F926-808A-4EF7-8C8A-CA873560548B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633F1-70F2-4D8C-8C52-829D7F724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64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713" y="2233129"/>
            <a:ext cx="10515600" cy="11362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Учебно-методическое оснащение курса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«Окружающий мир»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84775" y="3955774"/>
            <a:ext cx="48924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Преподаватель АПП ЮФУ</a:t>
            </a:r>
          </a:p>
          <a:p>
            <a:r>
              <a:rPr lang="ru-RU" sz="2800" dirty="0" smtClean="0"/>
              <a:t>Соловьёва Анастасия Юрьевна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707297" y="5446643"/>
            <a:ext cx="4051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Ростов-на-Дону</a:t>
            </a:r>
          </a:p>
          <a:p>
            <a:pPr algn="ctr"/>
            <a:r>
              <a:rPr lang="ru-RU" sz="2800" dirty="0" smtClean="0"/>
              <a:t>2024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17970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273" y="734212"/>
            <a:ext cx="1163854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II</a:t>
            </a:r>
            <a:r>
              <a:rPr lang="ru-RU" sz="3200" b="1" dirty="0" smtClean="0">
                <a:solidFill>
                  <a:srgbClr val="FF0000"/>
                </a:solidFill>
              </a:rPr>
              <a:t>. Натуральные </a:t>
            </a:r>
            <a:r>
              <a:rPr lang="ru-RU" sz="3200" b="1" dirty="0">
                <a:solidFill>
                  <a:srgbClr val="FF0000"/>
                </a:solidFill>
              </a:rPr>
              <a:t>средства обучения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Натуральные </a:t>
            </a:r>
            <a:r>
              <a:rPr lang="ru-RU" sz="2400" dirty="0"/>
              <a:t>средства  – это объекты природы. </a:t>
            </a:r>
            <a:endParaRPr lang="ru-RU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Коллекции</a:t>
            </a:r>
            <a:r>
              <a:rPr lang="ru-RU" sz="2400" dirty="0"/>
              <a:t>  – это наборы однородных объектов для изучения. Для начальной школы специально разработаны коллекции полезных ископаемых, почв, коллекции насекомых. </a:t>
            </a:r>
            <a:endParaRPr lang="ru-RU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Гербарий</a:t>
            </a:r>
            <a:r>
              <a:rPr lang="ru-RU" sz="2400" dirty="0"/>
              <a:t> – это коллекция растений или частей растений. Для начальных классов созданы учебные гербарии культурных и дикорастущих растений нашей страны. Небольшие растения могут располагаться полностью. Крупные растения изображены, а в гербарии могут содержаться его части. Кроме того, возможно помещение плодов и семян. Для создания гербариев можно подключить и творческий труд самих учеников.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Живые </a:t>
            </a:r>
            <a:r>
              <a:rPr lang="ru-RU" sz="2400" dirty="0">
                <a:solidFill>
                  <a:srgbClr val="FF0000"/>
                </a:solidFill>
              </a:rPr>
              <a:t>объекты природы</a:t>
            </a:r>
            <a:r>
              <a:rPr lang="ru-RU" sz="2400" dirty="0"/>
              <a:t> – это комнатные растения, а также животные, которые могут содержаться в уголках живой природы или в специально оборудованном кабинете.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655267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981201"/>
            <a:ext cx="11381874" cy="40025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21768" y="753979"/>
            <a:ext cx="43456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III</a:t>
            </a:r>
            <a:r>
              <a:rPr lang="ru-RU" sz="3200" b="1" dirty="0" smtClean="0">
                <a:solidFill>
                  <a:srgbClr val="FF0000"/>
                </a:solidFill>
              </a:rPr>
              <a:t>. Наглядные средства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96152"/>
            <a:ext cx="1208772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Плоскостные </a:t>
            </a:r>
            <a:r>
              <a:rPr lang="ru-RU" sz="2400" dirty="0">
                <a:solidFill>
                  <a:srgbClr val="FF0000"/>
                </a:solidFill>
              </a:rPr>
              <a:t>наглядные средства обучения</a:t>
            </a:r>
            <a:r>
              <a:rPr lang="ru-RU" sz="2400" dirty="0"/>
              <a:t> – это плоские изображения объектов изучения. 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Таблицы. </a:t>
            </a:r>
            <a:r>
              <a:rPr lang="ru-RU" sz="2400" dirty="0" smtClean="0"/>
              <a:t>Таблицами </a:t>
            </a:r>
            <a:r>
              <a:rPr lang="ru-RU" sz="2400" dirty="0"/>
              <a:t>в методике преподавания окружающего мира принято называть любые изображения объектов, процессов, явлений окружающего мира, расположенных на листах большого формата и специально разработанных для более эффективной подачи учебного материала. </a:t>
            </a:r>
            <a:r>
              <a:rPr lang="ru-RU" sz="2400" dirty="0" smtClean="0"/>
              <a:t>Достоинством </a:t>
            </a:r>
            <a:r>
              <a:rPr lang="ru-RU" sz="2400" dirty="0"/>
              <a:t>таблиц является то, что на подобных изображениях акцентировано внимание на самых важных, существенных моментах, кроме того, могут присутствовать подписи, комментарии. 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Картографический </a:t>
            </a:r>
            <a:r>
              <a:rPr lang="ru-RU" sz="2400" dirty="0">
                <a:solidFill>
                  <a:srgbClr val="FF0000"/>
                </a:solidFill>
              </a:rPr>
              <a:t>материал. </a:t>
            </a:r>
            <a:r>
              <a:rPr lang="ru-RU" sz="2400" dirty="0"/>
              <a:t>К картографическому материалу относятся, прежде всего, разнообразные карты. В начальных классах на уроках окружающего мира дети знакомятся с различными видам карт, учатся с ними работать. Карта – это обобщенное изображение поверхности земли или ее части с применением условных знаков и  масштаба. </a:t>
            </a:r>
          </a:p>
        </p:txBody>
      </p:sp>
    </p:spTree>
    <p:extLst>
      <p:ext uri="{BB962C8B-B14F-4D97-AF65-F5344CB8AC3E}">
        <p14:creationId xmlns:p14="http://schemas.microsoft.com/office/powerpoint/2010/main" val="3144256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188" y="1087683"/>
            <a:ext cx="1195939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Объемные </a:t>
            </a:r>
            <a:r>
              <a:rPr lang="ru-RU" sz="2200" dirty="0">
                <a:solidFill>
                  <a:srgbClr val="FF0000"/>
                </a:solidFill>
              </a:rPr>
              <a:t>средства обучения</a:t>
            </a:r>
            <a:r>
              <a:rPr lang="ru-RU" sz="2200" dirty="0"/>
              <a:t> – это трехмерные учебные пособия, направленные на формирования более полных представлений об изучаемых объектах. К ним относятся: </a:t>
            </a:r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а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Модель</a:t>
            </a:r>
            <a:r>
              <a:rPr lang="ru-RU" sz="2200" dirty="0"/>
              <a:t> – это объемное изображение предмета в уменьшенном или увеличенном виде, позволяющее передать основные его характеристики. В начальной школе на уроках чаще всего применяют модели трех видов: статические, динамические и разборные. </a:t>
            </a:r>
            <a:endParaRPr lang="ru-RU" sz="22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Статические </a:t>
            </a:r>
            <a:r>
              <a:rPr lang="ru-RU" sz="2200" dirty="0"/>
              <a:t>модели представляют собой обобщенный или более точный образ целостного объекта или группы объектов, например, модель транспортного средства, механизма, животного или растения. </a:t>
            </a:r>
            <a:endParaRPr lang="ru-RU" sz="22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Динамические </a:t>
            </a:r>
            <a:r>
              <a:rPr lang="ru-RU" sz="2200" dirty="0"/>
              <a:t>модели позволяют изучить процессы, закономерности динамичных </a:t>
            </a:r>
            <a:r>
              <a:rPr lang="ru-RU" sz="2200" dirty="0" smtClean="0"/>
              <a:t>объектов (глобус </a:t>
            </a:r>
            <a:r>
              <a:rPr lang="ru-RU" sz="2200" dirty="0"/>
              <a:t>и теллурий (модель, демонстрирующая движение Земли вокруг Солнца</a:t>
            </a:r>
            <a:r>
              <a:rPr lang="ru-RU" sz="2200" dirty="0" smtClean="0"/>
              <a:t>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Разборные </a:t>
            </a:r>
            <a:r>
              <a:rPr lang="ru-RU" sz="2200" dirty="0"/>
              <a:t>модели позволяют увидеть внутреннее устройство объекта – модель цветка, плода, глаза. </a:t>
            </a:r>
            <a:endParaRPr lang="ru-RU" sz="2200" dirty="0" smtClean="0"/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б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Макет</a:t>
            </a:r>
            <a:r>
              <a:rPr lang="ru-RU" sz="2200" dirty="0"/>
              <a:t>  – объемное изображение строения, передающее основные внешние и конструктивные черты. </a:t>
            </a:r>
            <a:endParaRPr lang="ru-RU" sz="2200" dirty="0" smtClean="0"/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в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Муляж</a:t>
            </a:r>
            <a:r>
              <a:rPr lang="ru-RU" sz="2200" dirty="0"/>
              <a:t> – это объемное пособие, которое точно передает размер, цвет, форму объекта. Например, муляжи фруктов, овощей.</a:t>
            </a:r>
          </a:p>
        </p:txBody>
      </p:sp>
    </p:spTree>
    <p:extLst>
      <p:ext uri="{BB962C8B-B14F-4D97-AF65-F5344CB8AC3E}">
        <p14:creationId xmlns:p14="http://schemas.microsoft.com/office/powerpoint/2010/main" val="21879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653" y="645980"/>
            <a:ext cx="1165458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IV. </a:t>
            </a:r>
            <a:r>
              <a:rPr lang="ru-RU" sz="3200" b="1" dirty="0" smtClean="0">
                <a:solidFill>
                  <a:srgbClr val="FF0000"/>
                </a:solidFill>
              </a:rPr>
              <a:t>Технические </a:t>
            </a:r>
            <a:r>
              <a:rPr lang="ru-RU" sz="3200" b="1" dirty="0">
                <a:solidFill>
                  <a:srgbClr val="FF0000"/>
                </a:solidFill>
              </a:rPr>
              <a:t>средства обучения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а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Аудиотехника </a:t>
            </a:r>
            <a:r>
              <a:rPr lang="ru-RU" sz="2200" dirty="0"/>
              <a:t>позволят реализовать музыкальное «иллюстрирование» урока, темы. Сегодня можно найти большое количество записей со звуками </a:t>
            </a:r>
            <a:r>
              <a:rPr lang="ru-RU" sz="2200" dirty="0" smtClean="0"/>
              <a:t>природы, </a:t>
            </a:r>
            <a:r>
              <a:rPr lang="ru-RU" sz="2200" dirty="0"/>
              <a:t>изучить музыкальную культуру других стран. </a:t>
            </a:r>
            <a:endParaRPr lang="ru-RU" sz="2200" dirty="0" smtClean="0"/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б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Видеотехника</a:t>
            </a:r>
            <a:r>
              <a:rPr lang="ru-RU" sz="2200" dirty="0">
                <a:solidFill>
                  <a:srgbClr val="FF0000"/>
                </a:solidFill>
              </a:rPr>
              <a:t>. </a:t>
            </a:r>
            <a:r>
              <a:rPr lang="ru-RU" sz="2200" dirty="0"/>
              <a:t>Любая техника, позволяющая воспроизвести видеофильмы, мультипликационные фильмы по изучаемым темам. Важной особенностью фильмов является то, что они позволяют изучить явления процессы, которые невозможно пронаблюдать в реальных условиях. </a:t>
            </a:r>
            <a:endParaRPr lang="ru-RU" sz="2200" dirty="0" smtClean="0"/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в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Мультимедийная </a:t>
            </a:r>
            <a:r>
              <a:rPr lang="ru-RU" sz="2200" dirty="0">
                <a:solidFill>
                  <a:srgbClr val="FF0000"/>
                </a:solidFill>
              </a:rPr>
              <a:t>техника</a:t>
            </a:r>
            <a:r>
              <a:rPr lang="ru-RU" sz="2200" dirty="0"/>
              <a:t>. Применение мультимедийных презентаций сегодня очень популярно в практике обучения в начальной школе. </a:t>
            </a:r>
            <a:r>
              <a:rPr lang="ru-RU" sz="2200" dirty="0" smtClean="0"/>
              <a:t>Они позволяют </a:t>
            </a:r>
            <a:r>
              <a:rPr lang="ru-RU" sz="2200" dirty="0"/>
              <a:t>решить целый комплекс задач</a:t>
            </a:r>
            <a:r>
              <a:rPr lang="ru-RU" sz="2200" dirty="0" smtClean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 </a:t>
            </a:r>
            <a:r>
              <a:rPr lang="ru-RU" sz="2200" dirty="0"/>
              <a:t>активизирует познавательные способности учеников, </a:t>
            </a:r>
            <a:endParaRPr lang="ru-RU" sz="22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позволяет </a:t>
            </a:r>
            <a:r>
              <a:rPr lang="ru-RU" sz="2200" dirty="0"/>
              <a:t>выстроить структуру урока, </a:t>
            </a:r>
            <a:endParaRPr lang="ru-RU" sz="22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использовать </a:t>
            </a:r>
            <a:r>
              <a:rPr lang="ru-RU" sz="2200" dirty="0"/>
              <a:t>максимальное количество наглядности, фильмов, </a:t>
            </a:r>
            <a:endParaRPr lang="ru-RU" sz="22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200" dirty="0" smtClean="0"/>
              <a:t>осуществить </a:t>
            </a:r>
            <a:r>
              <a:rPr lang="ru-RU" sz="2200" dirty="0"/>
              <a:t>контроль. </a:t>
            </a:r>
            <a:endParaRPr lang="ru-RU" sz="2200" dirty="0" smtClean="0"/>
          </a:p>
          <a:p>
            <a:pPr algn="just"/>
            <a:r>
              <a:rPr lang="ru-RU" sz="2200" dirty="0" smtClean="0">
                <a:solidFill>
                  <a:srgbClr val="FF0000"/>
                </a:solidFill>
              </a:rPr>
              <a:t>г</a:t>
            </a:r>
            <a:r>
              <a:rPr lang="ru-RU" sz="2200" dirty="0">
                <a:solidFill>
                  <a:srgbClr val="FF0000"/>
                </a:solidFill>
              </a:rPr>
              <a:t>) </a:t>
            </a:r>
            <a:r>
              <a:rPr lang="ru-RU" sz="2200" dirty="0" smtClean="0">
                <a:solidFill>
                  <a:srgbClr val="FF0000"/>
                </a:solidFill>
              </a:rPr>
              <a:t>Интерактивная </a:t>
            </a:r>
            <a:r>
              <a:rPr lang="ru-RU" sz="2200" dirty="0">
                <a:solidFill>
                  <a:srgbClr val="FF0000"/>
                </a:solidFill>
              </a:rPr>
              <a:t>доска</a:t>
            </a:r>
            <a:r>
              <a:rPr lang="ru-RU" sz="2200" dirty="0"/>
              <a:t> – современное средство обучения, объединяющее в себе функции школьной доски, мультимедиа, интерфейса рабочего стола компьютера. </a:t>
            </a:r>
          </a:p>
        </p:txBody>
      </p:sp>
    </p:spTree>
    <p:extLst>
      <p:ext uri="{BB962C8B-B14F-4D97-AF65-F5344CB8AC3E}">
        <p14:creationId xmlns:p14="http://schemas.microsoft.com/office/powerpoint/2010/main" val="2204113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5958" y="1417130"/>
            <a:ext cx="1085248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V. </a:t>
            </a:r>
            <a:r>
              <a:rPr lang="ru-RU" sz="3200" b="1" dirty="0" smtClean="0">
                <a:solidFill>
                  <a:srgbClr val="FF0000"/>
                </a:solidFill>
              </a:rPr>
              <a:t>Вспомогательные </a:t>
            </a:r>
            <a:r>
              <a:rPr lang="ru-RU" sz="3200" b="1" dirty="0">
                <a:solidFill>
                  <a:srgbClr val="FF0000"/>
                </a:solidFill>
              </a:rPr>
              <a:t>средства обучения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r>
              <a:rPr lang="ru-RU" sz="2800" dirty="0" smtClean="0"/>
              <a:t>К </a:t>
            </a:r>
            <a:r>
              <a:rPr lang="ru-RU" sz="2800" dirty="0"/>
              <a:t>этой группе относятся средства, помогающие организовать учебную деятельность: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лупы</a:t>
            </a:r>
            <a:r>
              <a:rPr lang="ru-RU" sz="2800" dirty="0"/>
              <a:t>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микроскопы</a:t>
            </a:r>
            <a:r>
              <a:rPr lang="ru-RU" sz="2800" dirty="0"/>
              <a:t>, </a:t>
            </a:r>
            <a:endParaRPr lang="ru-RU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лабораторное </a:t>
            </a:r>
            <a:r>
              <a:rPr lang="ru-RU" sz="2800" dirty="0"/>
              <a:t>оборудование</a:t>
            </a:r>
          </a:p>
        </p:txBody>
      </p:sp>
    </p:spTree>
    <p:extLst>
      <p:ext uri="{BB962C8B-B14F-4D97-AF65-F5344CB8AC3E}">
        <p14:creationId xmlns:p14="http://schemas.microsoft.com/office/powerpoint/2010/main" val="176899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Преподавание учебной дисциплины «Окружающий мир», как никакая другая дисциплина, требует наличия определенной материальной базы, которая позволит организовать процесс обучения более эффективно.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Во-первых</a:t>
            </a:r>
            <a:r>
              <a:rPr lang="ru-RU" dirty="0"/>
              <a:t>, многие объекты, которые изучаются на уроках окружающего мира, не могут быть доступны детям для восприятия в реальности;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Во-вторых</a:t>
            </a:r>
            <a:r>
              <a:rPr lang="ru-RU" dirty="0"/>
              <a:t>, только при непосредственном восприятии объектов формирование представлений и научных понятий будет результативным.</a:t>
            </a:r>
          </a:p>
        </p:txBody>
      </p:sp>
    </p:spTree>
    <p:extLst>
      <p:ext uri="{BB962C8B-B14F-4D97-AF65-F5344CB8AC3E}">
        <p14:creationId xmlns:p14="http://schemas.microsoft.com/office/powerpoint/2010/main" val="138672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263" y="1162598"/>
            <a:ext cx="1074018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К материальному оснащению можно отнести: </a:t>
            </a:r>
            <a:endParaRPr lang="ru-RU" sz="4400" dirty="0" smtClean="0"/>
          </a:p>
          <a:p>
            <a:pPr marL="342900" indent="-342900">
              <a:buAutoNum type="arabicPeriod"/>
            </a:pPr>
            <a:r>
              <a:rPr lang="ru-RU" sz="4400" dirty="0" smtClean="0"/>
              <a:t>Учебное оборудование (наглядные пособия). </a:t>
            </a:r>
          </a:p>
          <a:p>
            <a:pPr marL="342900" indent="-342900">
              <a:buAutoNum type="arabicPeriod"/>
            </a:pPr>
            <a:r>
              <a:rPr lang="ru-RU" sz="4400" dirty="0" smtClean="0"/>
              <a:t>Уголок </a:t>
            </a:r>
            <a:r>
              <a:rPr lang="ru-RU" sz="4400" dirty="0"/>
              <a:t>живой </a:t>
            </a:r>
            <a:r>
              <a:rPr lang="ru-RU" sz="4400" dirty="0" smtClean="0"/>
              <a:t>природы (аквариум, живой уголок, комнатные растения). </a:t>
            </a:r>
          </a:p>
          <a:p>
            <a:pPr marL="342900" indent="-342900">
              <a:buAutoNum type="arabicPeriod"/>
            </a:pPr>
            <a:r>
              <a:rPr lang="ru-RU" sz="4400" dirty="0" smtClean="0"/>
              <a:t>Пришкольный участок (аллея, парк, клумбы).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35404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9811" y="1389331"/>
            <a:ext cx="109166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Условно все многообразие средств обучения окружающему миру можно разделить на следующие группы: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11" y="2343439"/>
            <a:ext cx="10804357" cy="394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50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240" y="1545388"/>
            <a:ext cx="117909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Э</a:t>
            </a:r>
            <a:r>
              <a:rPr lang="ru-RU" sz="3200" dirty="0" smtClean="0"/>
              <a:t>то </a:t>
            </a:r>
            <a:r>
              <a:rPr lang="ru-RU" sz="3200" dirty="0"/>
              <a:t>средства, основанные на слове, прежде всего, на печатном. </a:t>
            </a:r>
            <a:endParaRPr lang="ru-RU" sz="3200" dirty="0" smtClean="0"/>
          </a:p>
          <a:p>
            <a:r>
              <a:rPr lang="ru-RU" sz="3200" dirty="0" smtClean="0"/>
              <a:t>– </a:t>
            </a:r>
            <a:r>
              <a:rPr lang="ru-RU" sz="3200" dirty="0">
                <a:solidFill>
                  <a:srgbClr val="FF0000"/>
                </a:solidFill>
              </a:rPr>
              <a:t>учебник</a:t>
            </a:r>
            <a:r>
              <a:rPr lang="ru-RU" sz="3200" dirty="0"/>
              <a:t>  – основная учебная книга, содержащая сведения, факты, иллюстративный материал, расположенные в порядке изучения тем</a:t>
            </a:r>
            <a:r>
              <a:rPr lang="ru-RU" sz="3200" dirty="0" smtClean="0"/>
              <a:t>.; </a:t>
            </a:r>
          </a:p>
          <a:p>
            <a:r>
              <a:rPr lang="ru-RU" sz="3200" dirty="0" smtClean="0"/>
              <a:t>– </a:t>
            </a:r>
            <a:r>
              <a:rPr lang="ru-RU" sz="3200" dirty="0" smtClean="0">
                <a:solidFill>
                  <a:srgbClr val="FF0000"/>
                </a:solidFill>
              </a:rPr>
              <a:t>рабочая </a:t>
            </a:r>
            <a:r>
              <a:rPr lang="ru-RU" sz="3200" dirty="0">
                <a:solidFill>
                  <a:srgbClr val="FF0000"/>
                </a:solidFill>
              </a:rPr>
              <a:t>тетрадь </a:t>
            </a:r>
            <a:r>
              <a:rPr lang="ru-RU" sz="3200" dirty="0"/>
              <a:t>на печатной основе – это </a:t>
            </a:r>
            <a:r>
              <a:rPr lang="ru-RU" sz="3200" dirty="0" smtClean="0"/>
              <a:t>тетрадь</a:t>
            </a:r>
            <a:r>
              <a:rPr lang="ru-RU" sz="3200" dirty="0"/>
              <a:t>, содержащая практические задания и </a:t>
            </a:r>
            <a:r>
              <a:rPr lang="ru-RU" sz="3200" dirty="0" smtClean="0"/>
              <a:t>вопросы;</a:t>
            </a:r>
          </a:p>
          <a:p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0000"/>
                </a:solidFill>
              </a:rPr>
              <a:t>– </a:t>
            </a:r>
            <a:r>
              <a:rPr lang="ru-RU" sz="3200" dirty="0">
                <a:solidFill>
                  <a:srgbClr val="FF0000"/>
                </a:solidFill>
              </a:rPr>
              <a:t>хрестоматия</a:t>
            </a:r>
            <a:r>
              <a:rPr lang="ru-RU" sz="3200" dirty="0"/>
              <a:t>  – это учебная книга, содержащая дополнительные материалы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 </a:t>
            </a:r>
            <a:r>
              <a:rPr lang="ru-RU" sz="3200" dirty="0">
                <a:solidFill>
                  <a:srgbClr val="FF0000"/>
                </a:solidFill>
              </a:rPr>
              <a:t>– дневники наблюдений </a:t>
            </a:r>
            <a:r>
              <a:rPr lang="ru-RU" sz="3200" dirty="0"/>
              <a:t>на печатной основе.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76864" y="674650"/>
            <a:ext cx="6903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I. </a:t>
            </a:r>
            <a:r>
              <a:rPr lang="ru-RU" sz="3600" b="1" dirty="0" smtClean="0">
                <a:solidFill>
                  <a:srgbClr val="FF0000"/>
                </a:solidFill>
              </a:rPr>
              <a:t>Вербальные средства обучения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80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75" y="1219201"/>
            <a:ext cx="10250904" cy="5173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4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948" y="1354480"/>
            <a:ext cx="1147010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Тексты </a:t>
            </a:r>
          </a:p>
          <a:p>
            <a:r>
              <a:rPr lang="ru-RU" sz="2800" dirty="0" smtClean="0"/>
              <a:t>а</a:t>
            </a:r>
            <a:r>
              <a:rPr lang="ru-RU" sz="2800" dirty="0"/>
              <a:t>) </a:t>
            </a:r>
            <a:r>
              <a:rPr lang="ru-RU" sz="2800" dirty="0">
                <a:solidFill>
                  <a:srgbClr val="FF0000"/>
                </a:solidFill>
              </a:rPr>
              <a:t>Основные тексты </a:t>
            </a:r>
            <a:r>
              <a:rPr lang="ru-RU" sz="2800" dirty="0"/>
              <a:t>передают главную информацию – факты, описания, определения понятий, взаимосвязи и закономерности. </a:t>
            </a:r>
            <a:endParaRPr lang="ru-RU" sz="2800" dirty="0" smtClean="0"/>
          </a:p>
          <a:p>
            <a:r>
              <a:rPr lang="ru-RU" sz="2800" dirty="0" smtClean="0"/>
              <a:t>б</a:t>
            </a:r>
            <a:r>
              <a:rPr lang="ru-RU" sz="2800" dirty="0"/>
              <a:t>) </a:t>
            </a:r>
            <a:r>
              <a:rPr lang="ru-RU" sz="2800" dirty="0">
                <a:solidFill>
                  <a:srgbClr val="FF0000"/>
                </a:solidFill>
              </a:rPr>
              <a:t>Дополнительные тексты </a:t>
            </a:r>
            <a:r>
              <a:rPr lang="ru-RU" sz="2800" dirty="0"/>
              <a:t>носят конкретизирующий, комментирующий характер. В качестве дополнительных текстов можно увидеть рассказы, отрывки художественных произведений, пословицы, поговорки, загадки, сказки. Часто помещаются под различными рубриками, например «Это интересно», «Для любознательных» и др. </a:t>
            </a:r>
            <a:endParaRPr lang="ru-RU" sz="2800" dirty="0" smtClean="0"/>
          </a:p>
          <a:p>
            <a:r>
              <a:rPr lang="ru-RU" sz="2800" dirty="0" smtClean="0"/>
              <a:t>в</a:t>
            </a:r>
            <a:r>
              <a:rPr lang="ru-RU" sz="2800" dirty="0"/>
              <a:t>) </a:t>
            </a:r>
            <a:r>
              <a:rPr lang="ru-RU" sz="2800" dirty="0">
                <a:solidFill>
                  <a:srgbClr val="FF0000"/>
                </a:solidFill>
              </a:rPr>
              <a:t>К пояснительным текстам </a:t>
            </a:r>
            <a:r>
              <a:rPr lang="ru-RU" sz="2800" dirty="0"/>
              <a:t>относятся справочные </a:t>
            </a:r>
            <a:r>
              <a:rPr lang="ru-RU" sz="2800" dirty="0" smtClean="0"/>
              <a:t>сведения (Познавательные УУД).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90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4484" y="576478"/>
            <a:ext cx="11847095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Приемы работы с текстом </a:t>
            </a:r>
            <a:r>
              <a:rPr lang="ru-RU" sz="3200" b="1" dirty="0" smtClean="0">
                <a:solidFill>
                  <a:srgbClr val="FF0000"/>
                </a:solidFill>
              </a:rPr>
              <a:t>учебника </a:t>
            </a: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2400" dirty="0"/>
              <a:t>– </a:t>
            </a:r>
            <a:r>
              <a:rPr lang="ru-RU" sz="2400" dirty="0">
                <a:solidFill>
                  <a:srgbClr val="FF0000"/>
                </a:solidFill>
              </a:rPr>
              <a:t>полное чтение текста </a:t>
            </a:r>
            <a:r>
              <a:rPr lang="ru-RU" sz="2400" dirty="0"/>
              <a:t>дает возможность сформировать у школьников целостное представление об изучаемом явлении. Но данный прием используется редко, так как полное прочтение (без остановок) часто тяжело для восприятия учащимися; </a:t>
            </a:r>
          </a:p>
          <a:p>
            <a:r>
              <a:rPr lang="ru-RU" sz="2400" dirty="0"/>
              <a:t>– </a:t>
            </a:r>
            <a:r>
              <a:rPr lang="ru-RU" sz="2400" dirty="0">
                <a:solidFill>
                  <a:srgbClr val="FF0000"/>
                </a:solidFill>
              </a:rPr>
              <a:t>выборочное чтение</a:t>
            </a:r>
            <a:r>
              <a:rPr lang="ru-RU" sz="2400" dirty="0"/>
              <a:t> – прием, который можно широко применять на уроках. Используется для комментирования иллюстраций, подтверждения выдвинутых предварительно предположений, поиска ответа на заданный учителем вопрос и др.; </a:t>
            </a:r>
          </a:p>
          <a:p>
            <a:r>
              <a:rPr lang="ru-RU" sz="2400" dirty="0"/>
              <a:t>– </a:t>
            </a:r>
            <a:r>
              <a:rPr lang="ru-RU" sz="2400" dirty="0">
                <a:solidFill>
                  <a:srgbClr val="FF0000"/>
                </a:solidFill>
              </a:rPr>
              <a:t>чтение с комментированием</a:t>
            </a:r>
            <a:r>
              <a:rPr lang="ru-RU" sz="2400" dirty="0"/>
              <a:t>. Предполагает последовательное пошаговое рассмотрение материала, с обязательным обсуждением прочитанной части текста; </a:t>
            </a:r>
          </a:p>
          <a:p>
            <a:r>
              <a:rPr lang="ru-RU" sz="2400" dirty="0"/>
              <a:t>– составление плана текста. Такое задание способствует более глубокому пониманию материала; </a:t>
            </a:r>
          </a:p>
          <a:p>
            <a:r>
              <a:rPr lang="ru-RU" sz="2400" dirty="0"/>
              <a:t>– </a:t>
            </a:r>
            <a:r>
              <a:rPr lang="ru-RU" sz="2400" dirty="0">
                <a:solidFill>
                  <a:srgbClr val="FF0000"/>
                </a:solidFill>
              </a:rPr>
              <a:t>чтение с пометками </a:t>
            </a:r>
            <a:r>
              <a:rPr lang="ru-RU" sz="2400" dirty="0"/>
              <a:t>(выделение ключевых слов, обозначение частей текста, выделение новой информации и т. п.). Подобный прием не только позволяет организовать продуктивную работу, но и учит осознанному восприятию текста. </a:t>
            </a:r>
          </a:p>
        </p:txBody>
      </p:sp>
    </p:spTree>
    <p:extLst>
      <p:ext uri="{BB962C8B-B14F-4D97-AF65-F5344CB8AC3E}">
        <p14:creationId xmlns:p14="http://schemas.microsoft.com/office/powerpoint/2010/main" val="1262379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463" y="612845"/>
            <a:ext cx="118551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solidFill>
                  <a:srgbClr val="FF0000"/>
                </a:solidFill>
              </a:rPr>
              <a:t>Внетекстовые</a:t>
            </a:r>
            <a:r>
              <a:rPr lang="ru-RU" sz="3200" b="1" dirty="0">
                <a:solidFill>
                  <a:srgbClr val="FF0000"/>
                </a:solidFill>
              </a:rPr>
              <a:t> компоненты: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endParaRPr lang="ru-RU" sz="10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</a:rPr>
              <a:t>Аппарат </a:t>
            </a:r>
            <a:r>
              <a:rPr lang="ru-RU" sz="2400" dirty="0">
                <a:solidFill>
                  <a:srgbClr val="FF0000"/>
                </a:solidFill>
              </a:rPr>
              <a:t>организации усвоения знаний</a:t>
            </a:r>
            <a:r>
              <a:rPr lang="ru-RU" sz="2400" dirty="0"/>
              <a:t> – это система вопросов, заданий, упражнений. Условно все вопросы и задания можно разделить на две основные группы  – репродуктивные (направленные на воспроизводство знаний) и продуктивные (побуждающие учащихся к активной познавательной деятельности). </a:t>
            </a:r>
            <a:endParaRPr lang="ru-RU" sz="2400" dirty="0" smtClean="0"/>
          </a:p>
          <a:p>
            <a:pPr algn="just"/>
            <a:r>
              <a:rPr lang="ru-RU" sz="2400" dirty="0" smtClean="0">
                <a:solidFill>
                  <a:srgbClr val="FF0000"/>
                </a:solidFill>
              </a:rPr>
              <a:t>Аппарат </a:t>
            </a:r>
            <a:r>
              <a:rPr lang="ru-RU" sz="2400" dirty="0">
                <a:solidFill>
                  <a:srgbClr val="FF0000"/>
                </a:solidFill>
              </a:rPr>
              <a:t>ориентировки </a:t>
            </a:r>
            <a:r>
              <a:rPr lang="ru-RU" sz="2400" dirty="0"/>
              <a:t>включает условные знаки, разные шрифтовые и цветовые выделения, нумерацию страниц. С помощью аппарата ориентировки формируется умение работать с учебником. </a:t>
            </a:r>
            <a:endParaRPr lang="ru-RU" sz="2400" dirty="0" smtClean="0"/>
          </a:p>
          <a:p>
            <a:pPr algn="just"/>
            <a:r>
              <a:rPr lang="ru-RU" sz="2400" dirty="0" smtClean="0">
                <a:solidFill>
                  <a:srgbClr val="FF0000"/>
                </a:solidFill>
              </a:rPr>
              <a:t>Иллюстративный </a:t>
            </a:r>
            <a:r>
              <a:rPr lang="ru-RU" sz="2400" dirty="0">
                <a:solidFill>
                  <a:srgbClr val="FF0000"/>
                </a:solidFill>
              </a:rPr>
              <a:t>аппарат </a:t>
            </a:r>
            <a:r>
              <a:rPr lang="ru-RU" sz="2400" dirty="0"/>
              <a:t>позволяет формировать правильные представления и понятия. Иллюстраций в учебниках окружающего мира для начальной школы обязательно должно быть много. </a:t>
            </a:r>
            <a:endParaRPr lang="ru-RU" sz="2400" dirty="0" smtClean="0"/>
          </a:p>
          <a:p>
            <a:pPr algn="just"/>
            <a:r>
              <a:rPr lang="ru-RU" sz="2400" dirty="0" smtClean="0"/>
              <a:t>– </a:t>
            </a:r>
            <a:r>
              <a:rPr lang="ru-RU" sz="2400" dirty="0"/>
              <a:t>фотографии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smtClean="0"/>
              <a:t> </a:t>
            </a:r>
            <a:r>
              <a:rPr lang="ru-RU" sz="2400" dirty="0"/>
              <a:t>– рисунки; </a:t>
            </a:r>
          </a:p>
          <a:p>
            <a:pPr algn="just"/>
            <a:r>
              <a:rPr lang="ru-RU" sz="2400" dirty="0" smtClean="0"/>
              <a:t>– </a:t>
            </a:r>
            <a:r>
              <a:rPr lang="ru-RU" sz="2400" dirty="0"/>
              <a:t>схемы; </a:t>
            </a:r>
            <a:endParaRPr lang="ru-RU" sz="2400" dirty="0" smtClean="0"/>
          </a:p>
          <a:p>
            <a:pPr algn="just"/>
            <a:r>
              <a:rPr lang="ru-RU" sz="2400" dirty="0" smtClean="0"/>
              <a:t>–– </a:t>
            </a:r>
            <a:r>
              <a:rPr lang="ru-RU" sz="2400" dirty="0"/>
              <a:t>картографический материал. </a:t>
            </a:r>
          </a:p>
        </p:txBody>
      </p:sp>
    </p:spTree>
    <p:extLst>
      <p:ext uri="{BB962C8B-B14F-4D97-AF65-F5344CB8AC3E}">
        <p14:creationId xmlns:p14="http://schemas.microsoft.com/office/powerpoint/2010/main" val="2816745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363</Words>
  <Application>Microsoft Office PowerPoint</Application>
  <PresentationFormat>Широкоэкранный</PresentationFormat>
  <Paragraphs>74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Student</cp:lastModifiedBy>
  <cp:revision>22</cp:revision>
  <dcterms:created xsi:type="dcterms:W3CDTF">2024-09-30T11:47:18Z</dcterms:created>
  <dcterms:modified xsi:type="dcterms:W3CDTF">2026-04-13T10:35:26Z</dcterms:modified>
</cp:coreProperties>
</file>