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323" r:id="rId2"/>
    <p:sldId id="279" r:id="rId3"/>
    <p:sldId id="260" r:id="rId4"/>
    <p:sldId id="288" r:id="rId5"/>
    <p:sldId id="277" r:id="rId6"/>
    <p:sldId id="289" r:id="rId7"/>
    <p:sldId id="274" r:id="rId8"/>
    <p:sldId id="261" r:id="rId9"/>
  </p:sldIdLst>
  <p:sldSz cx="9144000" cy="5143500" type="screen16x9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CC"/>
    <a:srgbClr val="FFFFCC"/>
    <a:srgbClr val="006600"/>
    <a:srgbClr val="CCFF99"/>
    <a:srgbClr val="FFCC66"/>
    <a:srgbClr val="CCFF66"/>
    <a:srgbClr val="CCFFCC"/>
    <a:srgbClr val="33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030" autoAdjust="0"/>
  </p:normalViewPr>
  <p:slideViewPr>
    <p:cSldViewPr>
      <p:cViewPr varScale="1">
        <p:scale>
          <a:sx n="125" d="100"/>
          <a:sy n="125" d="100"/>
        </p:scale>
        <p:origin x="226" y="8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37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471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71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5224139A-106B-42DC-B743-ED9081C7FA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9290B4-650B-4E96-B8AF-51A8576F339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DD81BB-2840-4FA5-B814-E5643D5FDD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899B9A-0246-4D2A-AB22-D5599AC596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05979"/>
            <a:ext cx="8229600" cy="438864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F1B607-C64C-40CC-A561-FE03D846E62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F9194F-097E-4ADD-B4E5-4051A68105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EC2251-E19B-42E9-9890-9A92F403A61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16D8BC-8C38-4105-AB7A-2C493E098BC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2FD268-0209-40AC-81E3-0D389406B0A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43B77F-01C4-48F0-9984-60DFC0EF3EB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E015AB-E023-4DDA-BA18-160C408903A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729EA7-4A2A-4A36-8FE2-479CCAD6AC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AEE3EA-985D-474D-AAE7-4AC608DE605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05979"/>
            <a:ext cx="82296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683919"/>
            <a:ext cx="213360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3919"/>
            <a:ext cx="289560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3919"/>
            <a:ext cx="213360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D635352F-7434-4065-A513-F7DD8CACC12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Объект 2"/>
          <p:cNvSpPr>
            <a:spLocks noGrp="1"/>
          </p:cNvSpPr>
          <p:nvPr>
            <p:ph idx="1"/>
          </p:nvPr>
        </p:nvSpPr>
        <p:spPr>
          <a:xfrm>
            <a:off x="603647" y="1434703"/>
            <a:ext cx="7886700" cy="119105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400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Природные явления</a:t>
            </a:r>
            <a:endParaRPr lang="ru-RU" altLang="ru-RU" sz="4400" b="1" dirty="0">
              <a:solidFill>
                <a:srgbClr val="FF0000"/>
              </a:solidFill>
            </a:endParaRPr>
          </a:p>
        </p:txBody>
      </p:sp>
      <p:sp>
        <p:nvSpPr>
          <p:cNvPr id="2051" name="TextBox 3"/>
          <p:cNvSpPr txBox="1">
            <a:spLocks noChangeArrowheads="1"/>
          </p:cNvSpPr>
          <p:nvPr/>
        </p:nvSpPr>
        <p:spPr bwMode="auto">
          <a:xfrm>
            <a:off x="4896036" y="2827734"/>
            <a:ext cx="4168834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100" dirty="0"/>
              <a:t>Преподаватель АПП ЮФУ</a:t>
            </a:r>
          </a:p>
          <a:p>
            <a:pPr eaLnBrk="1" hangingPunct="1"/>
            <a:r>
              <a:rPr lang="ru-RU" altLang="ru-RU" sz="2100" dirty="0"/>
              <a:t>Соловьёва Анастасия Юрьевна</a:t>
            </a:r>
          </a:p>
        </p:txBody>
      </p:sp>
      <p:sp>
        <p:nvSpPr>
          <p:cNvPr id="2052" name="TextBox 4"/>
          <p:cNvSpPr txBox="1">
            <a:spLocks noChangeArrowheads="1"/>
          </p:cNvSpPr>
          <p:nvPr/>
        </p:nvSpPr>
        <p:spPr bwMode="auto">
          <a:xfrm>
            <a:off x="2780110" y="4085035"/>
            <a:ext cx="3038475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2100" dirty="0"/>
              <a:t>Ростов-на-Дону</a:t>
            </a:r>
          </a:p>
          <a:p>
            <a:pPr algn="ctr" eaLnBrk="1" hangingPunct="1"/>
            <a:r>
              <a:rPr lang="ru-RU" altLang="ru-RU" sz="2100" dirty="0"/>
              <a:t>2025</a:t>
            </a:r>
          </a:p>
        </p:txBody>
      </p:sp>
    </p:spTree>
    <p:extLst>
      <p:ext uri="{BB962C8B-B14F-4D97-AF65-F5344CB8AC3E}">
        <p14:creationId xmlns:p14="http://schemas.microsoft.com/office/powerpoint/2010/main" val="2878653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Rectangle 9"/>
          <p:cNvSpPr>
            <a:spLocks noChangeArrowheads="1"/>
          </p:cNvSpPr>
          <p:nvPr/>
        </p:nvSpPr>
        <p:spPr bwMode="auto">
          <a:xfrm>
            <a:off x="539552" y="699542"/>
            <a:ext cx="7858180" cy="4031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3200" dirty="0" smtClean="0">
                <a:solidFill>
                  <a:srgbClr val="C00000"/>
                </a:solidFill>
                <a:latin typeface="Arial Black" pitchFamily="34" charset="0"/>
              </a:rPr>
              <a:t>Явления природы </a:t>
            </a:r>
            <a:r>
              <a:rPr lang="ru-RU" sz="3200" dirty="0" smtClean="0">
                <a:latin typeface="Arial Black" pitchFamily="34" charset="0"/>
              </a:rPr>
              <a:t>- изменения</a:t>
            </a:r>
            <a:r>
              <a:rPr lang="ru-RU" sz="3200" dirty="0">
                <a:latin typeface="Arial Black" pitchFamily="34" charset="0"/>
              </a:rPr>
              <a:t>, которые происходят в природе независимо от воли </a:t>
            </a:r>
            <a:r>
              <a:rPr lang="ru-RU" sz="3200" dirty="0" smtClean="0">
                <a:latin typeface="Arial Black" pitchFamily="34" charset="0"/>
              </a:rPr>
              <a:t>человека. К ним относятся дождь, снег, ветер, роса, лед, иней и т.п.</a:t>
            </a:r>
          </a:p>
          <a:p>
            <a:r>
              <a:rPr lang="zh-CN" altLang="en-US" sz="3200" dirty="0"/>
              <a:t>自然现象是发生在自然界独立于人的意志的变化。 这些包括雨，雪，风，露，雪，霜等。</a:t>
            </a:r>
            <a:endParaRPr lang="ru-RU" sz="3200" dirty="0">
              <a:latin typeface="Arial Black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17"/>
          <p:cNvGrpSpPr>
            <a:grpSpLocks/>
          </p:cNvGrpSpPr>
          <p:nvPr/>
        </p:nvGrpSpPr>
        <p:grpSpPr bwMode="auto">
          <a:xfrm>
            <a:off x="285751" y="714376"/>
            <a:ext cx="3816350" cy="3584972"/>
            <a:chOff x="180" y="600"/>
            <a:chExt cx="2404" cy="3011"/>
          </a:xfrm>
        </p:grpSpPr>
        <p:sp>
          <p:nvSpPr>
            <p:cNvPr id="5123" name="Rectangle 9"/>
            <p:cNvSpPr>
              <a:spLocks noChangeArrowheads="1"/>
            </p:cNvSpPr>
            <p:nvPr/>
          </p:nvSpPr>
          <p:spPr bwMode="auto">
            <a:xfrm>
              <a:off x="180" y="1440"/>
              <a:ext cx="2404" cy="2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 algn="just"/>
              <a:r>
                <a:rPr lang="ru-RU" dirty="0"/>
                <a:t>Дождь – это осадки, выпадающие в виде капель воды. Капельки воды в облаках становятся слишком тяжёлыми и начинают падать на землю. Если капли мелкие, идет моросящий дождик, а если крупные – проливной. Очень сильный проливной дождь называют ливнем.</a:t>
              </a:r>
            </a:p>
          </p:txBody>
        </p:sp>
        <p:sp>
          <p:nvSpPr>
            <p:cNvPr id="5126" name="Rectangle 15"/>
            <p:cNvSpPr>
              <a:spLocks noChangeArrowheads="1"/>
            </p:cNvSpPr>
            <p:nvPr/>
          </p:nvSpPr>
          <p:spPr bwMode="auto">
            <a:xfrm>
              <a:off x="225" y="600"/>
              <a:ext cx="1588" cy="6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 algn="ctr"/>
              <a:r>
                <a:rPr lang="ru-RU" sz="4800" b="1" dirty="0">
                  <a:solidFill>
                    <a:schemeClr val="bg2"/>
                  </a:solidFill>
                </a:rPr>
                <a:t>Дождь</a:t>
              </a:r>
              <a:endParaRPr lang="ru-RU" sz="4800" dirty="0">
                <a:solidFill>
                  <a:schemeClr val="bg2"/>
                </a:solidFill>
              </a:endParaRPr>
            </a:p>
          </p:txBody>
        </p:sp>
      </p:grpSp>
      <p:sp>
        <p:nvSpPr>
          <p:cNvPr id="2" name="Прямоугольник 1"/>
          <p:cNvSpPr/>
          <p:nvPr/>
        </p:nvSpPr>
        <p:spPr>
          <a:xfrm>
            <a:off x="4499992" y="987574"/>
            <a:ext cx="4572000" cy="35394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zh-CN" altLang="en-US" sz="3200" dirty="0"/>
              <a:t>雨是降水以水滴的形式下降。 云中的水滴变得太重，开始落到地上。 如果水滴小，它是毛毛雨，如果大，它是洪流。 非常大的暴雨被称为倾盆大雨。</a:t>
            </a:r>
            <a:endParaRPr lang="ru-RU" sz="32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8"/>
          <p:cNvSpPr>
            <a:spLocks noChangeArrowheads="1"/>
          </p:cNvSpPr>
          <p:nvPr/>
        </p:nvSpPr>
        <p:spPr bwMode="auto">
          <a:xfrm>
            <a:off x="3714435" y="928734"/>
            <a:ext cx="5214639" cy="35395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just"/>
            <a:r>
              <a:rPr lang="ru-RU" sz="1600" b="1" dirty="0">
                <a:latin typeface="Arial Black" pitchFamily="34" charset="0"/>
              </a:rPr>
              <a:t>Гроза </a:t>
            </a:r>
            <a:r>
              <a:rPr lang="ru-RU" sz="1600" dirty="0">
                <a:latin typeface="Arial Black" pitchFamily="34" charset="0"/>
              </a:rPr>
              <a:t>зарождается в темных грозовых</a:t>
            </a:r>
          </a:p>
          <a:p>
            <a:pPr algn="just"/>
            <a:r>
              <a:rPr lang="ru-RU" sz="1600" dirty="0">
                <a:latin typeface="Arial Black" pitchFamily="34" charset="0"/>
              </a:rPr>
              <a:t>облаках, или тучах, которые иногда</a:t>
            </a:r>
          </a:p>
          <a:p>
            <a:pPr algn="just"/>
            <a:r>
              <a:rPr lang="ru-RU" sz="1600" dirty="0">
                <a:latin typeface="Arial Black" pitchFamily="34" charset="0"/>
              </a:rPr>
              <a:t>собираются в небе в конце жаркого летнего дня. Сильные ветры внутри грозовых туч</a:t>
            </a:r>
          </a:p>
          <a:p>
            <a:pPr algn="just"/>
            <a:r>
              <a:rPr lang="ru-RU" sz="1600" dirty="0">
                <a:latin typeface="Arial Black" pitchFamily="34" charset="0"/>
              </a:rPr>
              <a:t>сталкивают капли воды друг с другом, и от этого образуются</a:t>
            </a:r>
          </a:p>
          <a:p>
            <a:pPr algn="just"/>
            <a:r>
              <a:rPr lang="ru-RU" sz="1600" dirty="0">
                <a:latin typeface="Arial Black" pitchFamily="34" charset="0"/>
              </a:rPr>
              <a:t>электрические заряды. Они разряжаются</a:t>
            </a:r>
          </a:p>
          <a:p>
            <a:pPr algn="just"/>
            <a:r>
              <a:rPr lang="ru-RU" sz="1600" dirty="0">
                <a:latin typeface="Arial Black" pitchFamily="34" charset="0"/>
              </a:rPr>
              <a:t>ослепительной вспышкой электричества –</a:t>
            </a:r>
          </a:p>
          <a:p>
            <a:pPr algn="just"/>
            <a:r>
              <a:rPr lang="ru-RU" sz="1600" dirty="0">
                <a:latin typeface="Arial Black" pitchFamily="34" charset="0"/>
              </a:rPr>
              <a:t>молнией.</a:t>
            </a:r>
          </a:p>
          <a:p>
            <a:pPr algn="just"/>
            <a:r>
              <a:rPr lang="ru-RU" sz="1600" dirty="0">
                <a:latin typeface="Arial Black" pitchFamily="34" charset="0"/>
              </a:rPr>
              <a:t>Искры у молнии очень горячие и очень быстро нагревают воздух. Он  как будто взрывается с оглушительным грохотом! Этот грохот называется – </a:t>
            </a:r>
            <a:r>
              <a:rPr lang="ru-RU" sz="1600" b="1" dirty="0">
                <a:latin typeface="Arial Black" pitchFamily="34" charset="0"/>
              </a:rPr>
              <a:t>гром.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947796"/>
            <a:ext cx="3312368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000" dirty="0"/>
              <a:t>雷暴起源于黑暗 雷声，或有时云 在炎热的夏天结束时聚集在天空中。 雷阵雨内的强风 相互碰撞水滴，并 由此形成电荷。 他们被排出 一闪一闪的电 </a:t>
            </a:r>
            <a:r>
              <a:rPr lang="en-US" altLang="zh-CN" sz="2000" dirty="0"/>
              <a:t>– </a:t>
            </a:r>
            <a:r>
              <a:rPr lang="zh-CN" altLang="en-US" sz="2000" dirty="0"/>
              <a:t>闪电。 闪电火花非常热，很快就会使空气升温。 就像是震耳欲聋的轰鸣声在爆炸！ 这轰隆隆叫雷声。</a:t>
            </a:r>
            <a:endParaRPr lang="ru-RU" sz="20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9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1071552"/>
            <a:ext cx="4572032" cy="37754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8" name="Прямоугольник 5"/>
          <p:cNvSpPr>
            <a:spLocks noChangeArrowheads="1"/>
          </p:cNvSpPr>
          <p:nvPr/>
        </p:nvSpPr>
        <p:spPr bwMode="auto">
          <a:xfrm>
            <a:off x="5004048" y="771550"/>
            <a:ext cx="3925919" cy="36625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ru-RU" sz="2000" b="1" dirty="0">
                <a:latin typeface="Arial Black" pitchFamily="34" charset="0"/>
              </a:rPr>
              <a:t>Радуга</a:t>
            </a:r>
            <a:r>
              <a:rPr lang="ru-RU" sz="2000" dirty="0">
                <a:latin typeface="Arial Black" pitchFamily="34" charset="0"/>
              </a:rPr>
              <a:t> может появиться на небе, когда идёт дождь и светит солнце. Она видна, если лучи солнца проходят сквозь дождевые капли</a:t>
            </a:r>
            <a:r>
              <a:rPr lang="ru-RU" sz="2000" dirty="0" smtClean="0">
                <a:solidFill>
                  <a:srgbClr val="990000"/>
                </a:solidFill>
              </a:rPr>
              <a:t>.</a:t>
            </a:r>
          </a:p>
          <a:p>
            <a:pPr algn="just"/>
            <a:r>
              <a:rPr lang="zh-CN" altLang="en-US" sz="2800" dirty="0"/>
              <a:t>下雨和阳光灿烂的时候，天空中会出现彩虹。 如果太阳光线穿过雨滴，它是可见的。</a:t>
            </a:r>
            <a:endParaRPr lang="ru-RU" sz="2800" dirty="0">
              <a:solidFill>
                <a:srgbClr val="99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5"/>
          <p:cNvSpPr>
            <a:spLocks noChangeArrowheads="1"/>
          </p:cNvSpPr>
          <p:nvPr/>
        </p:nvSpPr>
        <p:spPr bwMode="auto">
          <a:xfrm>
            <a:off x="285720" y="857238"/>
            <a:ext cx="2446504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400" dirty="0"/>
              <a:t>ОБЛАКА</a:t>
            </a:r>
          </a:p>
        </p:txBody>
      </p:sp>
      <p:sp>
        <p:nvSpPr>
          <p:cNvPr id="17412" name="Rectangle 6"/>
          <p:cNvSpPr>
            <a:spLocks noChangeArrowheads="1"/>
          </p:cNvSpPr>
          <p:nvPr/>
        </p:nvSpPr>
        <p:spPr bwMode="auto">
          <a:xfrm>
            <a:off x="142845" y="1714494"/>
            <a:ext cx="3929090" cy="2585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just"/>
            <a:r>
              <a:rPr lang="ru-RU" dirty="0">
                <a:latin typeface="Arial Black" pitchFamily="34" charset="0"/>
              </a:rPr>
              <a:t>С виду облака похожи на громадные комья ваты. А из чего они состоят на самом деле? Из миллиардов и миллиардов мелких капелек воды и ледяных кристаллов. Они крошечные и легкие, поэтому не падают вниз, а парят в небе.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4139952" y="1026514"/>
            <a:ext cx="4572000" cy="35394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zh-CN" altLang="en-US" sz="3200" dirty="0"/>
              <a:t>云层看起来像棉絮的巨大肿块。 它们实际上是由什么组成的</a:t>
            </a:r>
            <a:r>
              <a:rPr lang="en-US" altLang="zh-CN" sz="3200" dirty="0"/>
              <a:t>? </a:t>
            </a:r>
            <a:r>
              <a:rPr lang="zh-CN" altLang="en-US" sz="3200" dirty="0"/>
              <a:t>由数十亿的微小水滴和冰晶组成。 它们又小又轻，所以它们不会掉下来，而是盘旋在天空中。</a:t>
            </a:r>
            <a:endParaRPr lang="ru-RU" sz="32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Rectangle 6"/>
          <p:cNvSpPr>
            <a:spLocks noChangeArrowheads="1"/>
          </p:cNvSpPr>
          <p:nvPr/>
        </p:nvSpPr>
        <p:spPr bwMode="auto">
          <a:xfrm>
            <a:off x="71438" y="928688"/>
            <a:ext cx="4429125" cy="3693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solidFill>
                  <a:srgbClr val="333333"/>
                </a:solidFill>
                <a:latin typeface="Arial Black" pitchFamily="34" charset="0"/>
              </a:rPr>
              <a:t>Туман </a:t>
            </a:r>
            <a:r>
              <a:rPr lang="ru-RU" dirty="0" smtClean="0">
                <a:solidFill>
                  <a:srgbClr val="333333"/>
                </a:solidFill>
                <a:latin typeface="Arial Black" pitchFamily="34" charset="0"/>
              </a:rPr>
              <a:t>— это нечто   вроде пелены      из                     мельчайших капель воды, иногда смешанных с дымом и пылью.             </a:t>
            </a:r>
          </a:p>
          <a:p>
            <a:pPr algn="just"/>
            <a:r>
              <a:rPr lang="ru-RU" dirty="0" smtClean="0">
                <a:solidFill>
                  <a:srgbClr val="333333"/>
                </a:solidFill>
                <a:latin typeface="Arial Black" pitchFamily="34" charset="0"/>
              </a:rPr>
              <a:t>Порой, туман бывает таким густым, что очень трудно, даже невозможно      что-либо увидеть.</a:t>
            </a:r>
          </a:p>
          <a:p>
            <a:pPr algn="just"/>
            <a:r>
              <a:rPr lang="ru-RU" dirty="0" smtClean="0">
                <a:solidFill>
                  <a:srgbClr val="333333"/>
                </a:solidFill>
                <a:latin typeface="Arial Black" pitchFamily="34" charset="0"/>
              </a:rPr>
              <a:t>Туман </a:t>
            </a:r>
            <a:r>
              <a:rPr lang="ru-RU" dirty="0">
                <a:solidFill>
                  <a:srgbClr val="333333"/>
                </a:solidFill>
                <a:latin typeface="Arial Black" pitchFamily="34" charset="0"/>
              </a:rPr>
              <a:t>— это облако у поверхности земли. Нет никакой разницы между туманом и облаком в небе</a:t>
            </a:r>
            <a:r>
              <a:rPr lang="ru-RU" dirty="0">
                <a:solidFill>
                  <a:srgbClr val="333333"/>
                </a:solidFill>
              </a:rPr>
              <a:t>. </a:t>
            </a:r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4572000" y="1059582"/>
            <a:ext cx="4572000" cy="310854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zh-CN" altLang="en-US" sz="2800" dirty="0"/>
              <a:t>雾就像是一个微小的水珠的面纱，有时与烟雾和灰尘混合。 有时，雾是如此之厚，这是非常困难的，甚至不可能看到任何东西。 雾是地球表面附近的云。 天空中没有雾和云的区别</a:t>
            </a:r>
            <a:r>
              <a:rPr lang="en-US" altLang="zh-CN" sz="2800" dirty="0"/>
              <a:t>.</a:t>
            </a:r>
            <a:endParaRPr lang="ru-RU" sz="2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4" name="Rectangle 4"/>
          <p:cNvSpPr>
            <a:spLocks noChangeArrowheads="1"/>
          </p:cNvSpPr>
          <p:nvPr/>
        </p:nvSpPr>
        <p:spPr bwMode="auto">
          <a:xfrm>
            <a:off x="357159" y="1000114"/>
            <a:ext cx="3500462" cy="35086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just"/>
            <a:endParaRPr lang="en-US" sz="1200" b="1" dirty="0">
              <a:solidFill>
                <a:schemeClr val="accent2"/>
              </a:solidFill>
            </a:endParaRPr>
          </a:p>
          <a:p>
            <a:pPr algn="just"/>
            <a:r>
              <a:rPr lang="ru-RU" b="1" dirty="0">
                <a:latin typeface="Arial Black" pitchFamily="34" charset="0"/>
              </a:rPr>
              <a:t>Снегопад</a:t>
            </a:r>
            <a:r>
              <a:rPr lang="ru-RU" dirty="0">
                <a:latin typeface="Arial Black" pitchFamily="34" charset="0"/>
              </a:rPr>
              <a:t> – это осадки, выпадающие зимой в виде снега. На большой высоте пар в снеговых тучах начинает замерзать и превращается в маленькие ледяные кристаллики. Из этих кристалликов получаются снежинки.</a:t>
            </a:r>
            <a:endParaRPr lang="en-US" dirty="0">
              <a:latin typeface="Arial Black" pitchFamily="34" charset="0"/>
            </a:endParaRPr>
          </a:p>
          <a:p>
            <a:pPr algn="just"/>
            <a:endParaRPr lang="ru-RU" sz="1200" dirty="0">
              <a:solidFill>
                <a:srgbClr val="0921D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211960" y="1275606"/>
            <a:ext cx="4572000" cy="34163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zh-CN" altLang="en-US" sz="3600" dirty="0"/>
              <a:t>降雪是降雪在冬季降雪的形式。 在高海拔地区，雪云中的蒸汽开始冻结并变成小冰晶。 雪花是由这些晶体。</a:t>
            </a:r>
            <a:endParaRPr lang="ru-RU" sz="36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2447</TotalTime>
  <Words>757</Words>
  <Application>Microsoft Office PowerPoint</Application>
  <PresentationFormat>Экран (16:9)</PresentationFormat>
  <Paragraphs>31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1" baseType="lpstr">
      <vt:lpstr>Arial</vt:lpstr>
      <vt:lpstr>Arial Black</vt:lpstr>
      <vt:lpstr>Оформление по умолчанию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</dc:creator>
  <cp:lastModifiedBy>Student</cp:lastModifiedBy>
  <cp:revision>353</cp:revision>
  <dcterms:created xsi:type="dcterms:W3CDTF">2009-02-05T17:59:15Z</dcterms:created>
  <dcterms:modified xsi:type="dcterms:W3CDTF">2026-02-04T09:42:16Z</dcterms:modified>
</cp:coreProperties>
</file>