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8" r:id="rId31"/>
    <p:sldId id="289" r:id="rId32"/>
    <p:sldId id="290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3FB7-3DCB-4B70-8909-67257A86B958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487C-B193-4AD3-B1E0-6944CD194C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3FB7-3DCB-4B70-8909-67257A86B958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487C-B193-4AD3-B1E0-6944CD194C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3FB7-3DCB-4B70-8909-67257A86B958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487C-B193-4AD3-B1E0-6944CD194C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3FB7-3DCB-4B70-8909-67257A86B958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487C-B193-4AD3-B1E0-6944CD194C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3FB7-3DCB-4B70-8909-67257A86B958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487C-B193-4AD3-B1E0-6944CD194C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3FB7-3DCB-4B70-8909-67257A86B958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487C-B193-4AD3-B1E0-6944CD194C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3FB7-3DCB-4B70-8909-67257A86B958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487C-B193-4AD3-B1E0-6944CD194C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3FB7-3DCB-4B70-8909-67257A86B958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487C-B193-4AD3-B1E0-6944CD194C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3FB7-3DCB-4B70-8909-67257A86B958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487C-B193-4AD3-B1E0-6944CD194C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3FB7-3DCB-4B70-8909-67257A86B958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487C-B193-4AD3-B1E0-6944CD194C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3FB7-3DCB-4B70-8909-67257A86B958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2487C-B193-4AD3-B1E0-6944CD194C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33FB7-3DCB-4B70-8909-67257A86B958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2487C-B193-4AD3-B1E0-6944CD194CB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3195786"/>
          </a:xfrm>
        </p:spPr>
        <p:txBody>
          <a:bodyPr>
            <a:normAutofit fontScale="90000"/>
          </a:bodyPr>
          <a:lstStyle/>
          <a:p>
            <a:r>
              <a:rPr lang="ru-RU" sz="3300" b="1" dirty="0" smtClean="0"/>
              <a:t>Статья 3.4. Особенности осуществления конкурентной закупки в электронной форме и функционирования электронной площадки для целей осуществления конкурентной закупки, участниками которой могут быть только субъекты малого и среднего предпринимательства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Отказ от участия в конкурсе после проведения обсуждения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7) после размещения в ЕИС протокола, составляемого по результатам этапа конкурса в электронной форме, предусмотренного пунктом 1 или 2 части 4 настоящей статьи, </a:t>
            </a:r>
            <a:r>
              <a:rPr lang="ru-RU" b="1" dirty="0" smtClean="0"/>
              <a:t>любой участник </a:t>
            </a:r>
            <a:r>
              <a:rPr lang="ru-RU" dirty="0" smtClean="0"/>
              <a:t>конкурса в электронной форме </a:t>
            </a:r>
            <a:r>
              <a:rPr lang="ru-RU" b="1" dirty="0" smtClean="0"/>
              <a:t>вправе отказаться </a:t>
            </a:r>
            <a:r>
              <a:rPr lang="ru-RU" dirty="0" smtClean="0"/>
              <a:t>от дальнейшего участия в конкурсе в электронной форме. </a:t>
            </a:r>
            <a:r>
              <a:rPr lang="ru-RU" b="1" dirty="0" smtClean="0"/>
              <a:t>Такой отказ выражается в непредставлении участником конкурса в электронной форме окончательного предложения;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Подача окончательного предложения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853136"/>
          </a:xfrm>
        </p:spPr>
        <p:txBody>
          <a:bodyPr>
            <a:noAutofit/>
          </a:bodyPr>
          <a:lstStyle/>
          <a:p>
            <a:r>
              <a:rPr lang="ru-RU" sz="2500" dirty="0" smtClean="0"/>
              <a:t>8) участник конкурса в электронной форме подает </a:t>
            </a:r>
            <a:r>
              <a:rPr lang="ru-RU" sz="2500" b="1" dirty="0" smtClean="0"/>
              <a:t>одно окончательное предложение </a:t>
            </a:r>
            <a:r>
              <a:rPr lang="ru-RU" sz="2500" dirty="0" smtClean="0"/>
              <a:t>в отношении каждого предмета конкурса в электронной форме (лота) в любое время с момента размещения заказчиком в ЕИС  уточненных извещения о проведении конкурса в электронной форме и документации  о конкурентной закупке </a:t>
            </a:r>
            <a:r>
              <a:rPr lang="ru-RU" sz="2500" b="1" dirty="0" smtClean="0"/>
              <a:t>до</a:t>
            </a:r>
            <a:r>
              <a:rPr lang="ru-RU" sz="2500" dirty="0" smtClean="0"/>
              <a:t> предусмотренных такими извещением и документацией о конкурентной закупке </a:t>
            </a:r>
            <a:r>
              <a:rPr lang="ru-RU" sz="2500" b="1" dirty="0" smtClean="0"/>
              <a:t>даты и времени окончания срока подачи окончательных предложений</a:t>
            </a:r>
            <a:r>
              <a:rPr lang="ru-RU" sz="2500" dirty="0" smtClean="0"/>
              <a:t>. </a:t>
            </a:r>
          </a:p>
          <a:p>
            <a:r>
              <a:rPr lang="ru-RU" sz="2500" b="1" dirty="0" smtClean="0"/>
              <a:t>Положением о закупке может быть</a:t>
            </a:r>
            <a:r>
              <a:rPr lang="ru-RU" sz="2500" dirty="0" smtClean="0"/>
              <a:t> предусмотрена подача окончательного предложения с одновременной подачей </a:t>
            </a:r>
            <a:r>
              <a:rPr lang="ru-RU" sz="2500" b="1" dirty="0" smtClean="0"/>
              <a:t>нового ценового предложения</a:t>
            </a:r>
            <a:r>
              <a:rPr lang="ru-RU" sz="2500" dirty="0" smtClean="0"/>
              <a:t>;</a:t>
            </a:r>
            <a:endParaRPr lang="ru-RU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Если конкурс с квалификационным отбором (4 этап) (п. 9 ч. 5 ст. 3.4)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а) ко всем участникам конкурса в электронной форме предъявляются </a:t>
            </a:r>
            <a:r>
              <a:rPr lang="ru-RU" b="1" dirty="0" smtClean="0"/>
              <a:t>единые квалификационные требования</a:t>
            </a:r>
            <a:r>
              <a:rPr lang="ru-RU" dirty="0" smtClean="0"/>
              <a:t>, установленные документацией о конкурентной закупке;</a:t>
            </a:r>
          </a:p>
          <a:p>
            <a:r>
              <a:rPr lang="ru-RU" dirty="0" smtClean="0"/>
              <a:t>б) заявки на участие в конкурсе в электронной форме должны содержать информацию и документы, предусмотренные документацией о конкурентной закупке, подтверждающие соответствие участников конкурса в электронной форме единым квалификационным требованиям, установленным документацией о конкурентной закупке;</a:t>
            </a:r>
          </a:p>
          <a:p>
            <a:r>
              <a:rPr lang="ru-RU" dirty="0" smtClean="0"/>
              <a:t>в) заявки участников конкурса в электронной форме, которые не соответствуют квалификационным требованиям, отклоняются;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Наличие этапа переторжки (5 этап) (п. 10 ч. 5 ст. 3.4)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а) участники конкурса в электронной форме </a:t>
            </a:r>
            <a:r>
              <a:rPr lang="ru-RU" b="1" dirty="0" smtClean="0"/>
              <a:t>должны быть проинформированы о наименьшем ценовом </a:t>
            </a:r>
            <a:r>
              <a:rPr lang="ru-RU" dirty="0" smtClean="0"/>
              <a:t>предложении из всех ценовых предложений, поданных участниками такого конкурса;</a:t>
            </a:r>
          </a:p>
          <a:p>
            <a:r>
              <a:rPr lang="ru-RU" dirty="0" smtClean="0"/>
              <a:t>б) участники конкурса в электронной форме подают </a:t>
            </a:r>
            <a:r>
              <a:rPr lang="ru-RU" b="1" dirty="0" smtClean="0"/>
              <a:t>одно дополнительное ценовое предложение,</a:t>
            </a:r>
            <a:r>
              <a:rPr lang="ru-RU" dirty="0" smtClean="0"/>
              <a:t> которое должно быть ниже ценового предложения, ранее поданного ими одновременно с заявкой на участие в конкурсе в электронной форме либо одновременно с окончательным предложением;</a:t>
            </a:r>
          </a:p>
          <a:p>
            <a:r>
              <a:rPr lang="ru-RU" dirty="0" smtClean="0"/>
              <a:t>в) если участник конкурса в электронной форме не меняет свое ценовое предложение, он вправе не подавать дополнительное ценовое предложение. При этом ранее поданное им ценовое предложение рассматривается при составлении итогового протокола.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500" b="1" dirty="0" smtClean="0"/>
              <a:t>Этапы при проведении электронного аукциона для СМСП (ч. 6 ст. 3.4) </a:t>
            </a:r>
            <a:endParaRPr lang="ru-RU" sz="3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Аукцион в электронной форме, участниками которого могут являться только субъекты малого и среднего предпринимательства (далее в целях настоящей статьи – аукцион в электронной форме), может включать в себя этап </a:t>
            </a:r>
            <a:r>
              <a:rPr lang="ru-RU" b="1" dirty="0" smtClean="0"/>
              <a:t>проведения квалификационного отбора участников аукциона в электронной форме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Правила проведения квалификационного отбора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r>
              <a:rPr lang="ru-RU" sz="2200" dirty="0" smtClean="0"/>
              <a:t>1) в извещении - должны быть установлены сроки проведения такого этапа;</a:t>
            </a:r>
          </a:p>
          <a:p>
            <a:r>
              <a:rPr lang="ru-RU" sz="2200" dirty="0" smtClean="0"/>
              <a:t>2) ко всем участникам аукциона в электронной форме предъявляются </a:t>
            </a:r>
            <a:r>
              <a:rPr lang="ru-RU" sz="2200" b="1" dirty="0" smtClean="0"/>
              <a:t>единые квалификационные требования</a:t>
            </a:r>
            <a:r>
              <a:rPr lang="ru-RU" sz="2200" dirty="0" smtClean="0"/>
              <a:t>, установленные документацией о конкурентной закупке;</a:t>
            </a:r>
          </a:p>
          <a:p>
            <a:r>
              <a:rPr lang="ru-RU" sz="2200" dirty="0" smtClean="0"/>
              <a:t>3) заявки на участие в аукционе в электронной форме должны содержать информацию и документы, предусмотренные документацией о конкурентной закупке и подтверждающие соответствие участников аукциона в электронной форме квалификационным требованиям, установленным документацией о конкурентной закупке;</a:t>
            </a:r>
          </a:p>
          <a:p>
            <a:r>
              <a:rPr lang="ru-RU" sz="2200" dirty="0" smtClean="0"/>
              <a:t>4) заявки участников аукциона в электронной форме, не соответствующих квалификационным требованиям, отклоняются.</a:t>
            </a:r>
          </a:p>
          <a:p>
            <a:endParaRPr lang="ru-RU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Порядок подачи предложений при участии в электронном аукционе </a:t>
            </a:r>
            <a:br>
              <a:rPr lang="ru-RU" sz="3600" b="1" dirty="0" smtClean="0"/>
            </a:br>
            <a:r>
              <a:rPr lang="ru-RU" sz="3600" b="1" dirty="0" smtClean="0"/>
              <a:t>(ч. 7 ст. 3.4)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1) «шаг аукциона» составляет от 0,5 процента до 5 процентов начальной (максимальной) цены договора;</a:t>
            </a:r>
          </a:p>
          <a:p>
            <a:pPr>
              <a:buNone/>
            </a:pPr>
            <a:r>
              <a:rPr lang="ru-RU" dirty="0" smtClean="0"/>
              <a:t>2) снижение текущего минимального предложения о цене договора осуществляется на величину в пределах «шага аукциона»;</a:t>
            </a:r>
          </a:p>
          <a:p>
            <a:pPr>
              <a:buNone/>
            </a:pPr>
            <a:r>
              <a:rPr lang="ru-RU" dirty="0" smtClean="0"/>
              <a:t>3) участник аукциона в электронной форме не вправе подать предложение о цене договора, равное ранее поданному этим участником предложению о цене договора или большее чем оно, а также предложение о цене договора, равное нулю;</a:t>
            </a:r>
          </a:p>
          <a:p>
            <a:pPr>
              <a:buNone/>
            </a:pPr>
            <a:r>
              <a:rPr lang="ru-RU" dirty="0" smtClean="0"/>
              <a:t>4) участник аукциона в электронной форме не вправе подать предложение о цене договора, которое ниже, чем текущее минимальное предложение о цене договора, сниженное в пределах «шага аукциона»;</a:t>
            </a:r>
          </a:p>
          <a:p>
            <a:pPr>
              <a:buNone/>
            </a:pPr>
            <a:r>
              <a:rPr lang="ru-RU" dirty="0" smtClean="0"/>
              <a:t>5) участник аукциона в электронной форме не вправе подать предложение о цене договора, которое ниже, чем текущее минимальное предложение о цене договора, в случае, если оно подано этим участником аукциона в электронной форме.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Autofit/>
          </a:bodyPr>
          <a:lstStyle/>
          <a:p>
            <a:r>
              <a:rPr lang="ru-RU" sz="3000" b="1" dirty="0" smtClean="0"/>
              <a:t>Требования к заявке на участие в запросе котировок в электронной форме (ч. 8 ст. 3.4)</a:t>
            </a:r>
            <a:endParaRPr lang="ru-RU" sz="3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51125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/>
              <a:t>1) предложение участника запроса котировок в электронной форме о цене договора;</a:t>
            </a:r>
          </a:p>
          <a:p>
            <a:pPr>
              <a:buNone/>
            </a:pPr>
            <a:r>
              <a:rPr lang="ru-RU" sz="1600" dirty="0" smtClean="0"/>
              <a:t>2) предусмотренное одним из следующих пунктов согласие участника запроса котировок в электронной форме:</a:t>
            </a:r>
          </a:p>
          <a:p>
            <a:pPr>
              <a:buNone/>
            </a:pPr>
            <a:r>
              <a:rPr lang="ru-RU" sz="1600" dirty="0" smtClean="0"/>
              <a:t>а) на выполнение работ или оказание услуг, указанных в извещении о проведении запроса котировок в электронной форме, на условиях, предусмотренных проектом договора (в случае, если осуществляется закупка работ или услуг);</a:t>
            </a:r>
          </a:p>
          <a:p>
            <a:pPr>
              <a:buNone/>
            </a:pPr>
            <a:r>
              <a:rPr lang="ru-RU" sz="1600" dirty="0" smtClean="0"/>
              <a:t>б) на поставку товара, который указан в извещении о проведении запроса котировок в электронной форме и в отношении которого в таком извещении в соответствии с требованиями пункта 3 части 6.1 статьи 3 настоящего Федерального закона содержится указание на товарный знак, на условиях, предусмотренных проектом договора и не подлежащих изменению по результатам проведения запроса котировок в электронной форме;</a:t>
            </a:r>
          </a:p>
          <a:p>
            <a:pPr>
              <a:buNone/>
            </a:pPr>
            <a:r>
              <a:rPr lang="ru-RU" sz="1600" dirty="0" smtClean="0"/>
              <a:t>в) на поставку товара, который указан в извещении о проведении запроса котировок в электронной форме и конкретные показатели которого соответствуют значениям эквивалентности, установленным данным извещением (в случае, если участник запроса котировок в электронной форме предлагает поставку товара, который является эквивалентным товару, указанному в таком извещении), на условиях, предусмотренных проектом договора;</a:t>
            </a:r>
          </a:p>
          <a:p>
            <a:pPr>
              <a:buNone/>
            </a:pPr>
            <a:r>
              <a:rPr lang="ru-RU" sz="1600" dirty="0" smtClean="0"/>
              <a:t>3) иную информацию и документы, предусмотренные документацией о конкурентной закупке, извещением о проведении запроса котировок в электронной форме.</a:t>
            </a:r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Autofit/>
          </a:bodyPr>
          <a:lstStyle/>
          <a:p>
            <a:r>
              <a:rPr lang="ru-RU" sz="3000" b="1" dirty="0" smtClean="0"/>
              <a:t>Правила квалификационного отбора как этапа</a:t>
            </a:r>
            <a:br>
              <a:rPr lang="ru-RU" sz="3000" b="1" dirty="0" smtClean="0"/>
            </a:br>
            <a:r>
              <a:rPr lang="ru-RU" sz="3000" b="1" dirty="0" smtClean="0"/>
              <a:t> проведения запроса предложений в электронной форме  (ч. 9 ст. 3.4)</a:t>
            </a:r>
            <a:endParaRPr lang="ru-RU" sz="3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19256" cy="4824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/>
              <a:t>1) в извещении о проведении запроса предложений в электронной форме должны быть установлены сроки проведения такого этапа;</a:t>
            </a:r>
          </a:p>
          <a:p>
            <a:pPr>
              <a:buNone/>
            </a:pPr>
            <a:r>
              <a:rPr lang="ru-RU" sz="2000" dirty="0" smtClean="0"/>
              <a:t>2) ко всем участникам запроса предложений в электронной форме предъявляются единые квалификационные требования, установленные документацией о конкурентной закупке; </a:t>
            </a:r>
          </a:p>
          <a:p>
            <a:pPr>
              <a:buNone/>
            </a:pPr>
            <a:r>
              <a:rPr lang="ru-RU" sz="2000" dirty="0" smtClean="0"/>
              <a:t>3) заявки на участие в запросе предложений в электронной форме должны содержать информацию и документы, предусмотренные документацией о конкурентной закупке и подтверждающие соответствие участников запроса предложений в электронной форме квалификационным требованиям, установленным документацией о конкурентной закупке;</a:t>
            </a:r>
          </a:p>
          <a:p>
            <a:pPr>
              <a:buNone/>
            </a:pPr>
            <a:r>
              <a:rPr lang="ru-RU" sz="2000" dirty="0" smtClean="0"/>
              <a:t>4) заявки участников запроса предложений в электронной форме, не соответствующие квалификационным требованиям, установленным документацией о конкурентной закупке, отклоняются.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Где проводится конкурентная закупка в электронной форме для СМСП (ч. 10 ст. 3.4)</a:t>
            </a:r>
            <a:endParaRPr lang="ru-RU" sz="3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8092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на электронной площадке, функционирующей в соответствии с едиными требованиями, предусмотренными Федеральным законом от 5 апреля 2013 года № 44-ФЗ «О контрактной системе в сфере закупок товаров, работ, услуг для обеспечения государственных и муниципальных нужд»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81128"/>
            <a:ext cx="4687708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71931" y="5517233"/>
            <a:ext cx="4372070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4581128"/>
            <a:ext cx="3026735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5987776"/>
            <a:ext cx="2339752" cy="870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Способы закупок в электронной форме для СМСП (ч. 2 ст. 3.4)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/>
              <a:t>конкурс в электронной форме, </a:t>
            </a:r>
          </a:p>
          <a:p>
            <a:r>
              <a:rPr lang="ru-RU" sz="4000" dirty="0" smtClean="0"/>
              <a:t>аукцион в электронной форме, </a:t>
            </a:r>
          </a:p>
          <a:p>
            <a:r>
              <a:rPr lang="ru-RU" sz="4000" dirty="0" smtClean="0"/>
              <a:t>запрос котировок в электронной форме</a:t>
            </a:r>
          </a:p>
          <a:p>
            <a:r>
              <a:rPr lang="ru-RU" sz="4000" dirty="0" smtClean="0"/>
              <a:t>запрос предложений в электронной форме.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Состав заявки на участие в конкурентных закупках в электронной форме (ч. 19 ст. 3.4)</a:t>
            </a:r>
            <a:endParaRPr lang="ru-RU" sz="3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Конкурс, Аукцион, Запрос предложений - состоит из двух частей и ценового предложения. </a:t>
            </a:r>
          </a:p>
          <a:p>
            <a:r>
              <a:rPr lang="ru-RU" dirty="0" smtClean="0"/>
              <a:t>Запрос котировок – одна  часть и ценовое предложение. </a:t>
            </a:r>
          </a:p>
          <a:p>
            <a:r>
              <a:rPr lang="ru-RU" dirty="0" smtClean="0"/>
              <a:t>Первая часть заявки -содержит описание поставляемого товара, выполняемой работы, оказываемой услуги, которые являются предметом закупки в соответствии с требованиями документации о закупке. При этом не допускается указание в первой части заявки на участие в конкурентной закупке сведений об участнике конкурса, аукциона или запроса предложений и о его соответствии единым квалификационным требованиям, установленным в документации о конкурентной закупке.</a:t>
            </a:r>
          </a:p>
          <a:p>
            <a:r>
              <a:rPr lang="ru-RU" dirty="0" smtClean="0"/>
              <a:t> Вторая часть заявки на участие в конкурсе в электронной форме, аукционе в электронной форме, запросе предложений в электронной форме должна содержать сведения о данном участнике таких конкурса, аукциона или запроса предложений, информацию о его соответствии единым квалификационным требованиям (если они установлены в документации о конкурентной закупке), об окончательном предложении участника таких конкурса, аукциона или запроса предложений о функциональных характеристиках (потребительских свойствах) товара, качестве работы, услуги и об иных условиях исполнения договора.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Правила проведения переторжки</a:t>
            </a:r>
            <a:br>
              <a:rPr lang="ru-RU" b="1" dirty="0" smtClean="0"/>
            </a:br>
            <a:r>
              <a:rPr lang="ru-RU" b="1" dirty="0" smtClean="0"/>
              <a:t>(5 этап) ( ч. 20 ст. 3.4)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85313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подача дополнительных ценовых предложений проводится на электронной площадке </a:t>
            </a:r>
            <a:r>
              <a:rPr lang="ru-RU" b="1" dirty="0" smtClean="0"/>
              <a:t>в день, указанный в извещении о проведении конкурса </a:t>
            </a:r>
            <a:r>
              <a:rPr lang="ru-RU" dirty="0" smtClean="0"/>
              <a:t>в электронной форме и документации о конкурентной закупке. </a:t>
            </a:r>
          </a:p>
          <a:p>
            <a:pPr>
              <a:buNone/>
            </a:pPr>
            <a:r>
              <a:rPr lang="ru-RU" dirty="0" smtClean="0"/>
              <a:t>Информация о времени начала проведения указанного этапа размещается оператором электронной площадки в единой информационной системе в соответствии со временем часовой зоны, в которой расположен заказчик. </a:t>
            </a:r>
          </a:p>
          <a:p>
            <a:pPr>
              <a:buNone/>
            </a:pPr>
            <a:r>
              <a:rPr lang="ru-RU" dirty="0" smtClean="0"/>
              <a:t>Продолжительность приема дополнительных ценовых предложений от участников конкурса в электронной форме составляет </a:t>
            </a:r>
            <a:r>
              <a:rPr lang="ru-RU" b="1" dirty="0" smtClean="0"/>
              <a:t>три часа.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ВНИМАНИЕ!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21. В случае содержания </a:t>
            </a:r>
            <a:r>
              <a:rPr lang="ru-RU" b="1" dirty="0" smtClean="0"/>
              <a:t>в первой части заявки </a:t>
            </a:r>
            <a:r>
              <a:rPr lang="ru-RU" dirty="0" smtClean="0"/>
              <a:t>на участие в конкурсе в электронной форме, аукционе в электронной форме, запросе предложений в электронной форме </a:t>
            </a:r>
            <a:r>
              <a:rPr lang="ru-RU" b="1" dirty="0" smtClean="0"/>
              <a:t>сведений об участнике</a:t>
            </a:r>
            <a:r>
              <a:rPr lang="ru-RU" dirty="0" smtClean="0"/>
              <a:t> таких конкурса, аукциона или запроса предложений и (или) о ценовом предложении либо содержания во </a:t>
            </a:r>
            <a:r>
              <a:rPr lang="ru-RU" b="1" dirty="0" smtClean="0"/>
              <a:t>второй части </a:t>
            </a:r>
            <a:r>
              <a:rPr lang="ru-RU" dirty="0" smtClean="0"/>
              <a:t>данной заявки </a:t>
            </a:r>
            <a:r>
              <a:rPr lang="ru-RU" b="1" dirty="0" smtClean="0"/>
              <a:t>сведений о ценовом предложении данная заявка подлежит отклонению.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Направление оператором частей заявки заказчику (ч. 22 ст. 3.4)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500" dirty="0" smtClean="0"/>
              <a:t>1) первые части заявок, заявки на участие в запросе котировок в электронной форме – не позднее </a:t>
            </a:r>
            <a:r>
              <a:rPr lang="ru-RU" sz="1500" b="1" dirty="0" smtClean="0"/>
              <a:t>дня, следующего за днем окончания срока подачи заявок </a:t>
            </a:r>
            <a:r>
              <a:rPr lang="ru-RU" sz="1500" dirty="0" smtClean="0"/>
              <a:t>на участие в конкурентной закупке с участием только субъектов малого и среднего предпринимательства, установленного в извещении  об осуществлении конкурентной закупки, документации о конкурентной закупке;</a:t>
            </a:r>
          </a:p>
          <a:p>
            <a:pPr>
              <a:buNone/>
            </a:pPr>
            <a:r>
              <a:rPr lang="ru-RU" sz="1500" dirty="0" smtClean="0"/>
              <a:t>2) первые части </a:t>
            </a:r>
            <a:r>
              <a:rPr lang="ru-RU" sz="1500" b="1" dirty="0" smtClean="0"/>
              <a:t>окончательных предложений участников конкурса в электронной форме </a:t>
            </a:r>
            <a:r>
              <a:rPr lang="ru-RU" sz="1500" dirty="0" smtClean="0"/>
              <a:t>– не </a:t>
            </a:r>
            <a:r>
              <a:rPr lang="ru-RU" sz="1500" b="1" dirty="0" smtClean="0"/>
              <a:t>позднее дня, следующего за днем окончания срока подачи заявок </a:t>
            </a:r>
            <a:r>
              <a:rPr lang="ru-RU" sz="1500" dirty="0" smtClean="0"/>
              <a:t>на участие в таком конкурсе, установленного уточненным извещением об осуществлении конкурентной закупки, уточненной документацией о конкурентной закупке;</a:t>
            </a:r>
          </a:p>
          <a:p>
            <a:pPr>
              <a:buNone/>
            </a:pPr>
            <a:r>
              <a:rPr lang="ru-RU" sz="1500" dirty="0" smtClean="0"/>
              <a:t>3) </a:t>
            </a:r>
            <a:r>
              <a:rPr lang="ru-RU" sz="1500" b="1" dirty="0" smtClean="0"/>
              <a:t>вторые части заявок</a:t>
            </a:r>
            <a:r>
              <a:rPr lang="ru-RU" sz="1500" dirty="0" smtClean="0"/>
              <a:t>– в сроки, установленные </a:t>
            </a:r>
            <a:r>
              <a:rPr lang="ru-RU" sz="1500" b="1" dirty="0" smtClean="0"/>
              <a:t>извещением</a:t>
            </a:r>
            <a:r>
              <a:rPr lang="ru-RU" sz="1500" dirty="0" smtClean="0"/>
              <a:t> о проведении таких конкурса, аукциона, запроса предложений, документацией о конкурентной закупке либо уточненным извещением о проведении таких конкурса, аукциона, запроса предложений, уточненной документацией  о конкурентной закупке. Указанные сроки не могут быть ранее сроков:</a:t>
            </a:r>
          </a:p>
          <a:p>
            <a:pPr>
              <a:buNone/>
            </a:pPr>
            <a:r>
              <a:rPr lang="ru-RU" sz="1500" dirty="0" smtClean="0"/>
              <a:t>а) размещения заказчиком в ЕИС протокола, составляемого в ходе проведения таких конкурса, аукциона, запроса предложений по результатам рассмотрения первых частей заявок, новых первых частей заявок (в случае, если конкурс в электронной форме предусматривает этапы, указанные в пунктах 1 и 2 части 4 настоящей статьи) на участие в них;</a:t>
            </a:r>
          </a:p>
          <a:p>
            <a:pPr>
              <a:buNone/>
            </a:pPr>
            <a:r>
              <a:rPr lang="ru-RU" sz="1500" dirty="0" smtClean="0"/>
              <a:t>б) проведения этапа, предусмотренного пунктом 5 части 4 настоящей статьи (в случае, если конкурс в электронной форме предусматривает такой этап), а при проведении аукциона в электронной форме – проведения процедуры подачи участниками такого аукциона предложений о цене договора с учетом требований части 7 настоящей статьи.</a:t>
            </a:r>
          </a:p>
          <a:p>
            <a:endParaRPr lang="ru-RU" sz="15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Отмена конкурентной закупки в электронной форме (ч. 23 ст. 3.4)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23. В случае, если заказчиком принято решение </a:t>
            </a:r>
            <a:r>
              <a:rPr lang="ru-RU" b="1" dirty="0" smtClean="0"/>
              <a:t>об отмене </a:t>
            </a:r>
            <a:r>
              <a:rPr lang="ru-RU" dirty="0" smtClean="0"/>
              <a:t>конкурентной закупки с участием субъектов малого и среднего предпринимательства в соответствии с частью 5 статьи 32 настоящего Федерального закона, </a:t>
            </a:r>
            <a:r>
              <a:rPr lang="ru-RU" b="1" dirty="0" smtClean="0"/>
              <a:t>оператор электронной площадки не вправе направлять заказчику заявки участников такой конкурентной закупки.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3000" b="1" dirty="0" smtClean="0"/>
              <a:t>Протокол по результатам рассмотрения 1 частей заявки (ч. 24 ст. 3.4)</a:t>
            </a:r>
            <a:endParaRPr lang="ru-RU" sz="3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По итогам рассмотрения первых частей заявок на участие в конкурсе в электронной форме, аукционе в электронной форме, запросе предложений в электронной форме, а также заявок на участие в запросе котировок в электронной форме </a:t>
            </a:r>
            <a:r>
              <a:rPr lang="ru-RU" b="1" dirty="0" smtClean="0"/>
              <a:t>заказчик направляет оператору электронной площадки протокол</a:t>
            </a:r>
            <a:r>
              <a:rPr lang="ru-RU" dirty="0" smtClean="0"/>
              <a:t>, указанный в части 13 статьи 32 настоящего Федерального закона. </a:t>
            </a:r>
            <a:r>
              <a:rPr lang="ru-RU" b="1" dirty="0" smtClean="0"/>
              <a:t>В течение часа с момента получения указанного протокола оператор электронной площадки размещает его в единой информационной системе.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Сопоставление ценовых предложений </a:t>
            </a:r>
            <a:br>
              <a:rPr lang="ru-RU" sz="3000" b="1" dirty="0" smtClean="0"/>
            </a:br>
            <a:r>
              <a:rPr lang="ru-RU" sz="3000" b="1" dirty="0" smtClean="0"/>
              <a:t>(ч. 25 ст. 3.4)</a:t>
            </a:r>
            <a:endParaRPr lang="ru-RU" sz="3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25. Оператор электронной площадки </a:t>
            </a:r>
            <a:r>
              <a:rPr lang="ru-RU" b="1" dirty="0"/>
              <a:t>в течение часа </a:t>
            </a:r>
            <a:r>
              <a:rPr lang="ru-RU" dirty="0"/>
              <a:t>после размещения в </a:t>
            </a:r>
            <a:r>
              <a:rPr lang="ru-RU" dirty="0" smtClean="0"/>
              <a:t>ЕИС </a:t>
            </a:r>
            <a:r>
              <a:rPr lang="ru-RU" b="1" dirty="0"/>
              <a:t>протокола сопоставления ценовых предложений</a:t>
            </a:r>
            <a:r>
              <a:rPr lang="ru-RU" dirty="0"/>
              <a:t>, дополнительных ценовых предложений </a:t>
            </a:r>
            <a:r>
              <a:rPr lang="ru-RU" b="1" dirty="0"/>
              <a:t>направляет заказчику результаты осуществленного  оператором электронной площадки сопоставления ценовых предложений</a:t>
            </a:r>
            <a:r>
              <a:rPr lang="ru-RU" dirty="0"/>
              <a:t>, дополнительных ценовых предложений, а также информацию о ценовых предложениях, дополнительных </a:t>
            </a:r>
            <a:r>
              <a:rPr lang="ru-RU" b="1" dirty="0"/>
              <a:t>ценовых предложениях каждого участника</a:t>
            </a:r>
            <a:r>
              <a:rPr lang="ru-RU" dirty="0"/>
              <a:t> конкурса в электронной форме, аукциона в электронной форме, запроса предложений в электронной форме.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b="1" dirty="0" smtClean="0"/>
              <a:t>Ранжирование заявок и определения победителя (ч. 26 ст. 3.4)</a:t>
            </a:r>
            <a:endParaRPr lang="ru-RU" sz="3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300" dirty="0" smtClean="0"/>
              <a:t>Срок принятия решения о результатах закупки - </a:t>
            </a:r>
            <a:r>
              <a:rPr lang="ru-RU" sz="2300" b="1" dirty="0" smtClean="0"/>
              <a:t>в </a:t>
            </a:r>
            <a:r>
              <a:rPr lang="ru-RU" sz="2300" b="1" dirty="0"/>
              <a:t>течение одного рабочего дня </a:t>
            </a:r>
            <a:r>
              <a:rPr lang="ru-RU" sz="2300" dirty="0"/>
              <a:t>после направления оператором электронной площадки </a:t>
            </a:r>
            <a:r>
              <a:rPr lang="ru-RU" sz="2300" b="1" dirty="0" smtClean="0"/>
              <a:t>ценовых предложений, </a:t>
            </a:r>
            <a:r>
              <a:rPr lang="ru-RU" sz="2300" dirty="0"/>
              <a:t>и </a:t>
            </a:r>
            <a:r>
              <a:rPr lang="ru-RU" sz="2300" b="1" dirty="0"/>
              <a:t>вторых частей заявок </a:t>
            </a:r>
            <a:r>
              <a:rPr lang="ru-RU" sz="2300" dirty="0"/>
              <a:t>участников закупки комиссия по осуществлению закупок </a:t>
            </a:r>
            <a:r>
              <a:rPr lang="ru-RU" sz="2300" b="1" dirty="0"/>
              <a:t>на основании результатов оценки заявок на участие в такой закупке присваивает каждой такой заявке порядковый номер в порядке уменьшения степени выгодности содержащихся в них условий исполнения договора. </a:t>
            </a:r>
            <a:r>
              <a:rPr lang="ru-RU" sz="2300" dirty="0"/>
              <a:t>Заявке на участие в конкурсе в электронной форме, в которой содержатся лучшие условия исполнения договора, а в случае проведения аукциона в электронной форме или запроса котировок в электронной форме – наименьшее ценовое предложение, присваивается первый номер. </a:t>
            </a:r>
          </a:p>
        </p:txBody>
      </p:sp>
    </p:spTree>
    <p:extLst>
      <p:ext uri="{BB962C8B-B14F-4D97-AF65-F5344CB8AC3E}">
        <p14:creationId xmlns="" xmlns:p14="http://schemas.microsoft.com/office/powerpoint/2010/main" val="17732983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Если несколько заявок имеют лучшие условия или минимальную цену (ч. 26 ст. 3.4)</a:t>
            </a:r>
            <a:endParaRPr lang="ru-RU" sz="3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случае, если в нескольких таких заявках содержатся одинаковые по степени выгодности условия исполнения договора или одинаковые ценовые предложения, </a:t>
            </a:r>
            <a:r>
              <a:rPr lang="ru-RU" b="1" dirty="0"/>
              <a:t>меньший порядковый номер присваивается заявке, которая поступила ранее других таких заявок.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755409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Итоговый протокол (ч. 27 ст. 3.4)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Кто формирует итоговый протокол- Заказчик </a:t>
            </a:r>
          </a:p>
          <a:p>
            <a:r>
              <a:rPr lang="ru-RU" dirty="0" smtClean="0"/>
              <a:t>Где размещает - на </a:t>
            </a:r>
            <a:r>
              <a:rPr lang="ru-RU" dirty="0"/>
              <a:t>электронной площадке и в единой информационной системе.</a:t>
            </a:r>
          </a:p>
          <a:p>
            <a:r>
              <a:rPr lang="ru-RU" dirty="0" smtClean="0"/>
              <a:t>Срок размещения протокола в ЕИС - не </a:t>
            </a:r>
            <a:r>
              <a:rPr lang="ru-RU" dirty="0"/>
              <a:t>позднее </a:t>
            </a:r>
            <a:r>
              <a:rPr lang="ru-RU" b="1" dirty="0"/>
              <a:t>чем через три дня </a:t>
            </a:r>
            <a:r>
              <a:rPr lang="ru-RU" dirty="0"/>
              <a:t>со дня подписания таких </a:t>
            </a:r>
            <a:r>
              <a:rPr lang="ru-RU" dirty="0" smtClean="0"/>
              <a:t>протоколов (ч. 12 ст. 4).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09606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ru-RU" sz="3500" b="1" dirty="0" smtClean="0"/>
              <a:t>Сроки проведения конкурса или аукциона в электронной форме для СМСП (п.1,2 ч. 3 ст. 3.4)</a:t>
            </a:r>
            <a:endParaRPr lang="ru-RU" sz="3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а) не менее чем </a:t>
            </a:r>
            <a:r>
              <a:rPr lang="ru-RU" b="1" dirty="0" smtClean="0"/>
              <a:t>за семь дней </a:t>
            </a:r>
            <a:r>
              <a:rPr lang="ru-RU" dirty="0" smtClean="0"/>
              <a:t>до даты окончания срока подачи заявок на участие в таком конкурсе (аукционе) в случае, если начальная (максимальная) цена договора </a:t>
            </a:r>
            <a:r>
              <a:rPr lang="ru-RU" b="1" dirty="0" smtClean="0"/>
              <a:t>не превышает тридцать миллионов рублей</a:t>
            </a:r>
            <a:r>
              <a:rPr lang="ru-RU" dirty="0" smtClean="0"/>
              <a:t>;</a:t>
            </a:r>
          </a:p>
          <a:p>
            <a:r>
              <a:rPr lang="ru-RU" dirty="0" smtClean="0"/>
              <a:t>б) не менее чем </a:t>
            </a:r>
            <a:r>
              <a:rPr lang="ru-RU" b="1" dirty="0" smtClean="0"/>
              <a:t>за пятнадцать дней</a:t>
            </a:r>
            <a:r>
              <a:rPr lang="ru-RU" dirty="0" smtClean="0"/>
              <a:t> до даты окончания срока подачи заявок на участие в таком конкурсе в случае, если начальная (максимальная) цена договора </a:t>
            </a:r>
            <a:r>
              <a:rPr lang="ru-RU" b="1" dirty="0" smtClean="0"/>
              <a:t>превышает тридцать миллионов рублей</a:t>
            </a:r>
            <a:r>
              <a:rPr lang="ru-RU" dirty="0" smtClean="0"/>
              <a:t>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Договор по результатам конкурентной закупки с участием СМСП (ч. 26 ст. 3.4)</a:t>
            </a:r>
            <a:endParaRPr lang="ru-RU" sz="3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Договор </a:t>
            </a:r>
            <a:r>
              <a:rPr lang="ru-RU" dirty="0"/>
              <a:t>по результатам конкурентной закупки с участием субъектов малого и среднего предпринимательства заключается </a:t>
            </a:r>
            <a:r>
              <a:rPr lang="ru-RU" b="1" dirty="0"/>
              <a:t>с использованием программно-аппаратных средств электронной площадки </a:t>
            </a:r>
            <a:r>
              <a:rPr lang="ru-RU" dirty="0"/>
              <a:t>и должен быть </a:t>
            </a:r>
            <a:r>
              <a:rPr lang="ru-RU" b="1" dirty="0"/>
              <a:t>подписан электронной подписью лица</a:t>
            </a:r>
            <a:r>
              <a:rPr lang="ru-RU" dirty="0"/>
              <a:t>, имеющего право действовать от имени соответственно участника такой конкурентной закупки, заказчика. В случае наличия разногласий по проекту договора, направленному заказчиком, участник такой закупки составляет </a:t>
            </a:r>
            <a:r>
              <a:rPr lang="ru-RU" b="1" dirty="0"/>
              <a:t>протокол разногласий </a:t>
            </a:r>
            <a:r>
              <a:rPr lang="ru-RU" dirty="0"/>
              <a:t>с указанием замечаний к положениям проекта договора, не соответствующим извещению, документации о конкурентной закупке и своей заявке, с указанием соответствующих положений данных документов. Протокол разногласий направляется заказчику с использованием программно-аппаратных средств электронной площадки. Заказчик рассматривает протокол разногласий и направляет участнику такой закупки доработанный проект договора либо повторно направляет проект договора с указанием в отдельном документе причин отказа учесть полностью или частично содержащиеся в протоколе разногласий замечания.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478611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Условия заключения договора</a:t>
            </a:r>
            <a:br>
              <a:rPr lang="ru-RU" sz="3000" b="1" dirty="0" smtClean="0"/>
            </a:br>
            <a:r>
              <a:rPr lang="ru-RU" sz="3000" b="1" dirty="0" smtClean="0"/>
              <a:t> (ч. 29 ст. 3.4)</a:t>
            </a:r>
            <a:endParaRPr lang="ru-RU" sz="3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Договор </a:t>
            </a:r>
            <a:r>
              <a:rPr lang="ru-RU" dirty="0"/>
              <a:t>по результатам конкурентной закупки с участием субъектов малого и среднего предпринимательства заключается </a:t>
            </a:r>
            <a:r>
              <a:rPr lang="ru-RU" b="1" dirty="0"/>
              <a:t>на условиях, которые </a:t>
            </a:r>
            <a:r>
              <a:rPr lang="ru-RU" b="1" dirty="0" smtClean="0"/>
              <a:t>предусмотрены:</a:t>
            </a:r>
          </a:p>
          <a:p>
            <a:r>
              <a:rPr lang="ru-RU" b="1" dirty="0" smtClean="0"/>
              <a:t> </a:t>
            </a:r>
            <a:r>
              <a:rPr lang="ru-RU" b="1" dirty="0"/>
              <a:t>проектом договора, </a:t>
            </a:r>
            <a:endParaRPr lang="ru-RU" b="1" dirty="0" smtClean="0"/>
          </a:p>
          <a:p>
            <a:r>
              <a:rPr lang="ru-RU" dirty="0" smtClean="0"/>
              <a:t>документацией </a:t>
            </a:r>
            <a:r>
              <a:rPr lang="ru-RU" dirty="0"/>
              <a:t>о конкурентной закупке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извещением об осуществлении конкурентной закупки или приглашением принять участие в такой закупке </a:t>
            </a:r>
            <a:endParaRPr lang="ru-RU" dirty="0" smtClean="0"/>
          </a:p>
          <a:p>
            <a:r>
              <a:rPr lang="ru-RU" dirty="0" smtClean="0"/>
              <a:t>заявкой </a:t>
            </a:r>
            <a:r>
              <a:rPr lang="ru-RU" dirty="0"/>
              <a:t>участника такой закупки, с которым заключается договор.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93336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b="1" dirty="0" smtClean="0"/>
              <a:t>Срок хранения документов по конкурентной закупки в электронной форме с участием СМСП (ч. 30 ст. 3.4)</a:t>
            </a:r>
            <a:endParaRPr lang="ru-RU" sz="3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Документы </a:t>
            </a:r>
            <a:r>
              <a:rPr lang="ru-RU" dirty="0"/>
              <a:t>и информация, связанные с осуществлением закупки с участием только субъектов малого и среднего предпринимательства и полученные или направленные оператором электронной площадки заказчику, участнику закупки в форме электронного документа в соответствии с настоящим Федеральным законом, </a:t>
            </a:r>
            <a:r>
              <a:rPr lang="ru-RU" b="1" dirty="0"/>
              <a:t>хранятся оператором электронной площадки не менее трех лет.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84132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Срок проведения запроса предложений и запроса котировок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3) </a:t>
            </a:r>
            <a:r>
              <a:rPr lang="ru-RU" b="1" dirty="0" smtClean="0"/>
              <a:t>запроса предложений </a:t>
            </a:r>
            <a:r>
              <a:rPr lang="ru-RU" dirty="0" smtClean="0"/>
              <a:t>в электронной форме </a:t>
            </a:r>
            <a:r>
              <a:rPr lang="ru-RU" b="1" dirty="0" smtClean="0"/>
              <a:t>не менее чем за пять рабочих дней </a:t>
            </a:r>
            <a:r>
              <a:rPr lang="ru-RU" dirty="0" smtClean="0"/>
              <a:t>до дня проведения такого запроса предложений. При этом начальная (максимальная) цена договора </a:t>
            </a:r>
            <a:r>
              <a:rPr lang="ru-RU" b="1" dirty="0" smtClean="0"/>
              <a:t>не должна превышать пятнадцать миллионов рублей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4) </a:t>
            </a:r>
            <a:r>
              <a:rPr lang="ru-RU" b="1" dirty="0" smtClean="0"/>
              <a:t>запроса котировок </a:t>
            </a:r>
            <a:r>
              <a:rPr lang="ru-RU" dirty="0" smtClean="0"/>
              <a:t>в электронной форме </a:t>
            </a:r>
            <a:r>
              <a:rPr lang="ru-RU" b="1" dirty="0" smtClean="0"/>
              <a:t>не менее чем за четыре рабочих дня</a:t>
            </a:r>
            <a:r>
              <a:rPr lang="ru-RU" dirty="0" smtClean="0"/>
              <a:t> до дня истечения срока подачи заявок на участие в таком запросе котировок. При этом начальная (максимальная) цена договора </a:t>
            </a:r>
            <a:r>
              <a:rPr lang="ru-RU" b="1" dirty="0" smtClean="0"/>
              <a:t>не должна превышать семь миллионов рублей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Этапы проведения конкурса в электронной форме для СМСП  (ч. 4 ст. 3.4)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 lnSpcReduction="10000"/>
          </a:bodyPr>
          <a:lstStyle/>
          <a:p>
            <a:pPr>
              <a:buAutoNum type="arabicParenR"/>
            </a:pPr>
            <a:r>
              <a:rPr lang="ru-RU" sz="1600" dirty="0" smtClean="0"/>
              <a:t>проведение в срок до окончания срока подачи заявок на участие в конкурсе в электронной форме заказчиком </a:t>
            </a:r>
            <a:r>
              <a:rPr lang="ru-RU" sz="1600" b="1" dirty="0" smtClean="0"/>
              <a:t>обсуждения с участниками закупки функциональных характеристик </a:t>
            </a:r>
            <a:r>
              <a:rPr lang="ru-RU" sz="1600" dirty="0" smtClean="0"/>
              <a:t>(потребительских свойств) товаров, качества работ, услуг и иных условий исполнения договора в целях уточнения в извещении о проведении конкурса в электронной форме, документации о конкурентной закупке, проекте договора требуемых характеристик (потребительских свойств) закупаемых товаров, работ, услуг;</a:t>
            </a:r>
          </a:p>
          <a:p>
            <a:pPr algn="ctr">
              <a:buNone/>
            </a:pPr>
            <a:r>
              <a:rPr lang="ru-RU" sz="2400" b="1" dirty="0" smtClean="0"/>
              <a:t>ИЛИ </a:t>
            </a:r>
          </a:p>
          <a:p>
            <a:pPr>
              <a:buNone/>
            </a:pPr>
            <a:r>
              <a:rPr lang="ru-RU" sz="1600" dirty="0" smtClean="0"/>
              <a:t>2) обсуждение заказчиком предложений о функциональных характеристиках (потребительских свойствах) товаров, качестве работ, услуг и об иных условиях исполнения договора, содержащихся в заявках участников конкурса в электронной форме, в целях уточнения в извещении о проведении конкурса в электронной форме, документации о конкурентной закупке, проекте договора требуемых характеристик (потребительских свойств) закупаемых товаров, работ, услуг;</a:t>
            </a:r>
          </a:p>
          <a:p>
            <a:pPr>
              <a:buNone/>
            </a:pPr>
            <a:r>
              <a:rPr lang="ru-RU" sz="1600" dirty="0" smtClean="0"/>
              <a:t>3) рассмотрение и оценка заказчиком поданных участниками конкурса в электронной форме заявок на участие в таком конкурсе, содержащих окончательные предложения о функциональных характеристиках (потребительских свойствах) товаров, качестве работ, услуг и об иных условиях исполнения договора;</a:t>
            </a:r>
          </a:p>
          <a:p>
            <a:pPr>
              <a:buNone/>
            </a:pPr>
            <a:r>
              <a:rPr lang="ru-RU" sz="1600" dirty="0" smtClean="0"/>
              <a:t>4) проведение квалификационного отбора участников конкурса в электронной форме;</a:t>
            </a:r>
          </a:p>
          <a:p>
            <a:pPr>
              <a:buNone/>
            </a:pPr>
            <a:r>
              <a:rPr lang="ru-RU" sz="1600" dirty="0" smtClean="0"/>
              <a:t>5) сопоставление дополнительных ценовых предложений участников конкурса в электронной форме о снижении цены договора, расходов на эксплуатацию и ремонт товаров, использование результатов работ, услуг.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r>
              <a:rPr lang="ru-RU" sz="3500" b="1" dirty="0" smtClean="0"/>
              <a:t>Правила, которые должен выполнять заказчик при включении в электронный конкурс этапов (ч. 5 ст. 3.4)</a:t>
            </a:r>
            <a:endParaRPr lang="ru-RU" sz="3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1) последовательность проведения этапов такого конкурса должна соответствовать очередности их перечисления в части 4 настоящей статьи. Каждый этап конкурса в электронной форме может быть включен в него однократно;</a:t>
            </a:r>
          </a:p>
          <a:p>
            <a:r>
              <a:rPr lang="ru-RU" dirty="0" smtClean="0"/>
              <a:t>2) не допускается одновременное включение в конкурс в электронной форме этапов, предусмотренных пунктами 1 и 2 части 4 настоящей статьи;</a:t>
            </a:r>
          </a:p>
          <a:p>
            <a:r>
              <a:rPr lang="ru-RU" dirty="0" smtClean="0"/>
              <a:t>3) в извещении о проведении конкурса в электронной форме должны быть установлены </a:t>
            </a:r>
            <a:r>
              <a:rPr lang="ru-RU" b="1" dirty="0" smtClean="0"/>
              <a:t>сроки проведения каждого этапа такого конкурса</a:t>
            </a:r>
            <a:r>
              <a:rPr lang="ru-RU" dirty="0" smtClean="0"/>
              <a:t>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r>
              <a:rPr lang="ru-RU" sz="3500" b="1" dirty="0" smtClean="0"/>
              <a:t>Правила, которые должен выполнять заказчик при включении в электронный конкурс этапов (ч. 5 ст. 3.4)</a:t>
            </a:r>
            <a:endParaRPr lang="ru-RU" sz="35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4) по результатам каждого этапа конкурса в электронной форме составляется </a:t>
            </a:r>
            <a:r>
              <a:rPr lang="ru-RU" b="1" dirty="0" smtClean="0"/>
              <a:t>отдельный протокол. </a:t>
            </a:r>
            <a:r>
              <a:rPr lang="ru-RU" dirty="0" smtClean="0"/>
              <a:t>При этом протокол по результатам последнего этапа конкурса в электронной форме </a:t>
            </a:r>
            <a:r>
              <a:rPr lang="ru-RU" b="1" dirty="0" smtClean="0"/>
              <a:t>не составляется</a:t>
            </a:r>
            <a:r>
              <a:rPr lang="ru-RU" dirty="0" smtClean="0"/>
              <a:t>.                       По окончании последнего этапа конкурса в электронной форме, по итогам которого определяется победитель, </a:t>
            </a:r>
            <a:r>
              <a:rPr lang="ru-RU" b="1" dirty="0" smtClean="0"/>
              <a:t>составляется итоговый протокол;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000" b="1" dirty="0" smtClean="0"/>
              <a:t>Правила в случае, если заказчик проводит обсуждение (1 или 2 этап)</a:t>
            </a:r>
            <a:endParaRPr lang="ru-RU" sz="3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733256"/>
          </a:xfrm>
        </p:spPr>
        <p:txBody>
          <a:bodyPr>
            <a:noAutofit/>
          </a:bodyPr>
          <a:lstStyle/>
          <a:p>
            <a:r>
              <a:rPr lang="ru-RU" sz="1500" dirty="0" smtClean="0"/>
              <a:t>5) заказчик указывает в протоколах, составляемых по результатам данных этапов:</a:t>
            </a:r>
          </a:p>
          <a:p>
            <a:r>
              <a:rPr lang="ru-RU" sz="1500" dirty="0" smtClean="0"/>
              <a:t>информацию о принятом им решении о необходимости уточнения функциональных характеристик (потребительских свойств) закупаемых товаров, качества работ, услуг, иных условий исполнения договора,</a:t>
            </a:r>
          </a:p>
          <a:p>
            <a:r>
              <a:rPr lang="ru-RU" sz="1500" dirty="0" smtClean="0"/>
              <a:t>об отсутствии необходимости такого уточнения. </a:t>
            </a:r>
          </a:p>
          <a:p>
            <a:pPr>
              <a:buNone/>
            </a:pPr>
            <a:r>
              <a:rPr lang="ru-RU" sz="1500" dirty="0" smtClean="0"/>
              <a:t>В случае принятия заказчиком решения о необходимости уточнения функциональных характеристик (потребительских свойств) закупаемых товаров, качества работ, услуг, иных условий исполнения договора заказчик </a:t>
            </a:r>
            <a:r>
              <a:rPr lang="ru-RU" sz="1500" b="1" dirty="0" smtClean="0"/>
              <a:t>в сроки, установленные документацией </a:t>
            </a:r>
            <a:r>
              <a:rPr lang="ru-RU" sz="1500" dirty="0" smtClean="0"/>
              <a:t>о конкурентной закупке, размещает в ЕИС </a:t>
            </a:r>
            <a:r>
              <a:rPr lang="ru-RU" sz="1500" b="1" dirty="0" smtClean="0"/>
              <a:t>уточненное извещение </a:t>
            </a:r>
            <a:r>
              <a:rPr lang="ru-RU" sz="1500" dirty="0" smtClean="0"/>
              <a:t>о проведении конкурса в электронной форме и </a:t>
            </a:r>
            <a:r>
              <a:rPr lang="ru-RU" sz="1500" b="1" dirty="0" smtClean="0"/>
              <a:t>уточненную документацию </a:t>
            </a:r>
            <a:r>
              <a:rPr lang="ru-RU" sz="1500" dirty="0" smtClean="0"/>
              <a:t>о конкурентной закупке. </a:t>
            </a:r>
          </a:p>
          <a:p>
            <a:pPr>
              <a:buNone/>
            </a:pPr>
            <a:r>
              <a:rPr lang="ru-RU" sz="1500" dirty="0" smtClean="0"/>
              <a:t>В указанном случае </a:t>
            </a:r>
            <a:r>
              <a:rPr lang="ru-RU" sz="1500" b="1" dirty="0" smtClean="0"/>
              <a:t>отклонение заявок </a:t>
            </a:r>
            <a:r>
              <a:rPr lang="ru-RU" sz="1500" dirty="0" smtClean="0"/>
              <a:t>участников конкурса в электронной форме </a:t>
            </a:r>
            <a:r>
              <a:rPr lang="ru-RU" sz="1500" b="1" dirty="0" smtClean="0"/>
              <a:t>не допускается, </a:t>
            </a:r>
          </a:p>
          <a:p>
            <a:pPr>
              <a:buNone/>
            </a:pPr>
            <a:r>
              <a:rPr lang="ru-RU" sz="1500" dirty="0" smtClean="0"/>
              <a:t>Комиссия предлагает всем участникам конкурса в электронной форме </a:t>
            </a:r>
            <a:r>
              <a:rPr lang="ru-RU" sz="1500" b="1" dirty="0" smtClean="0"/>
              <a:t>представить окончательные предложения с учетом уточненных</a:t>
            </a:r>
            <a:r>
              <a:rPr lang="ru-RU" sz="1500" dirty="0" smtClean="0"/>
              <a:t> функциональных характеристик (потребительских свойств) закупаемых товаров, работ, услуг, иных условий исполнения договора. </a:t>
            </a:r>
          </a:p>
          <a:p>
            <a:pPr>
              <a:buNone/>
            </a:pPr>
            <a:r>
              <a:rPr lang="ru-RU" sz="1500" dirty="0" smtClean="0"/>
              <a:t>При этом заказчик в соответствии с требованиями части 3 настоящей статьи определяет срок подачи окончательных предложений участников конкурса в электронной форме. </a:t>
            </a:r>
          </a:p>
          <a:p>
            <a:pPr>
              <a:buNone/>
            </a:pPr>
            <a:r>
              <a:rPr lang="ru-RU" sz="1500" dirty="0" smtClean="0"/>
              <a:t>В случае принятия заказчиком решения </a:t>
            </a:r>
            <a:r>
              <a:rPr lang="ru-RU" sz="1500" b="1" dirty="0" smtClean="0"/>
              <a:t>не вносить уточнения </a:t>
            </a:r>
            <a:r>
              <a:rPr lang="ru-RU" sz="1500" dirty="0" smtClean="0"/>
              <a:t>в извещение о проведении конкурса в электронной форме и документацию о конкурентной закупке информация об этом решении указывается в протоколе, составляемом по результатам данных этапов конкурса в электронной форме. При этом участники конкурса в электронной форме </a:t>
            </a:r>
            <a:r>
              <a:rPr lang="ru-RU" sz="1500" b="1" dirty="0" smtClean="0"/>
              <a:t>не подают окончательные предложения</a:t>
            </a:r>
            <a:r>
              <a:rPr lang="ru-RU" sz="1500" dirty="0" smtClean="0"/>
              <a:t>;</a:t>
            </a:r>
          </a:p>
          <a:p>
            <a:endParaRPr lang="ru-RU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 smtClean="0"/>
              <a:t>Обсуждение с участниками, подавшими заявки функциональных характеристик….. – 2 этап</a:t>
            </a:r>
            <a:endParaRPr lang="ru-RU" sz="3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6) должно осуществляться с участниками конкурса в электронной форме, </a:t>
            </a:r>
            <a:r>
              <a:rPr lang="ru-RU" b="1" dirty="0" smtClean="0"/>
              <a:t>соответствующими требованиям, </a:t>
            </a:r>
            <a:r>
              <a:rPr lang="ru-RU" dirty="0" smtClean="0"/>
              <a:t>указанным в извещении о проведении конкурса в электронной форме и документации о конкурентной закупке. При этом должны быть обеспечены </a:t>
            </a:r>
            <a:r>
              <a:rPr lang="ru-RU" b="1" dirty="0" smtClean="0"/>
              <a:t>равный доступ всех участников конкурса</a:t>
            </a:r>
            <a:r>
              <a:rPr lang="ru-RU" dirty="0" smtClean="0"/>
              <a:t> в электронной форме, соответствующих указанным требованиям, к участию в этом обсуждении и соблюдение заказчиком положений Федерального закона от 29 июля 2004 года № 98-ФЗ «О коммерческой тайне»;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3290</Words>
  <Application>Microsoft Office PowerPoint</Application>
  <PresentationFormat>Экран (4:3)</PresentationFormat>
  <Paragraphs>117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Статья 3.4. Особенности осуществления конкурентной закупки в электронной форме и функционирования электронной площадки для целей осуществления конкурентной закупки, участниками которой могут быть только субъекты малого и среднего предпринимательства   </vt:lpstr>
      <vt:lpstr>Способы закупок в электронной форме для СМСП (ч. 2 ст. 3.4)</vt:lpstr>
      <vt:lpstr>Сроки проведения конкурса или аукциона в электронной форме для СМСП (п.1,2 ч. 3 ст. 3.4)</vt:lpstr>
      <vt:lpstr>Срок проведения запроса предложений и запроса котировок</vt:lpstr>
      <vt:lpstr>Этапы проведения конкурса в электронной форме для СМСП  (ч. 4 ст. 3.4)</vt:lpstr>
      <vt:lpstr>Правила, которые должен выполнять заказчик при включении в электронный конкурс этапов (ч. 5 ст. 3.4)</vt:lpstr>
      <vt:lpstr>Правила, которые должен выполнять заказчик при включении в электронный конкурс этапов (ч. 5 ст. 3.4)</vt:lpstr>
      <vt:lpstr>Правила в случае, если заказчик проводит обсуждение (1 или 2 этап)</vt:lpstr>
      <vt:lpstr>Обсуждение с участниками, подавшими заявки функциональных характеристик….. – 2 этап</vt:lpstr>
      <vt:lpstr>Отказ от участия в конкурсе после проведения обсуждения</vt:lpstr>
      <vt:lpstr>Подача окончательного предложения</vt:lpstr>
      <vt:lpstr>Если конкурс с квалификационным отбором (4 этап) (п. 9 ч. 5 ст. 3.4)</vt:lpstr>
      <vt:lpstr>Наличие этапа переторжки (5 этап) (п. 10 ч. 5 ст. 3.4)</vt:lpstr>
      <vt:lpstr>Этапы при проведении электронного аукциона для СМСП (ч. 6 ст. 3.4) </vt:lpstr>
      <vt:lpstr>Правила проведения квалификационного отбора</vt:lpstr>
      <vt:lpstr>Порядок подачи предложений при участии в электронном аукционе  (ч. 7 ст. 3.4)</vt:lpstr>
      <vt:lpstr>Требования к заявке на участие в запросе котировок в электронной форме (ч. 8 ст. 3.4)</vt:lpstr>
      <vt:lpstr>Правила квалификационного отбора как этапа  проведения запроса предложений в электронной форме  (ч. 9 ст. 3.4)</vt:lpstr>
      <vt:lpstr>Где проводится конкурентная закупка в электронной форме для СМСП (ч. 10 ст. 3.4)</vt:lpstr>
      <vt:lpstr>Состав заявки на участие в конкурентных закупках в электронной форме (ч. 19 ст. 3.4)</vt:lpstr>
      <vt:lpstr>Правила проведения переторжки (5 этап) ( ч. 20 ст. 3.4)</vt:lpstr>
      <vt:lpstr>ВНИМАНИЕ!</vt:lpstr>
      <vt:lpstr>Направление оператором частей заявки заказчику (ч. 22 ст. 3.4)</vt:lpstr>
      <vt:lpstr>Отмена конкурентной закупки в электронной форме (ч. 23 ст. 3.4)</vt:lpstr>
      <vt:lpstr>Протокол по результатам рассмотрения 1 частей заявки (ч. 24 ст. 3.4)</vt:lpstr>
      <vt:lpstr>Сопоставление ценовых предложений  (ч. 25 ст. 3.4)</vt:lpstr>
      <vt:lpstr>Ранжирование заявок и определения победителя (ч. 26 ст. 3.4)</vt:lpstr>
      <vt:lpstr>Если несколько заявок имеют лучшие условия или минимальную цену (ч. 26 ст. 3.4)</vt:lpstr>
      <vt:lpstr>Итоговый протокол (ч. 27 ст. 3.4)</vt:lpstr>
      <vt:lpstr>Договор по результатам конкурентной закупки с участием СМСП (ч. 26 ст. 3.4)</vt:lpstr>
      <vt:lpstr>Условия заключения договора  (ч. 29 ст. 3.4)</vt:lpstr>
      <vt:lpstr>Срок хранения документов по конкурентной закупки в электронной форме с участием СМСП (ч. 30 ст. 3.4)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Статья 3.4. Особенности осуществления конкурентной закупки в электронной форме и функционирования электронной площадки для целей осуществления конкурентной закупки, участниками которой могут быть только субъекты малого и среднего предпринимательства</dc:title>
  <dc:creator>а</dc:creator>
  <cp:lastModifiedBy>а</cp:lastModifiedBy>
  <cp:revision>2</cp:revision>
  <dcterms:created xsi:type="dcterms:W3CDTF">2018-09-18T22:08:57Z</dcterms:created>
  <dcterms:modified xsi:type="dcterms:W3CDTF">2018-09-18T22:21:51Z</dcterms:modified>
</cp:coreProperties>
</file>