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7" r:id="rId6"/>
    <p:sldId id="266" r:id="rId7"/>
  </p:sldIdLst>
  <p:sldSz cx="14630400" cy="8229600"/>
  <p:notesSz cx="8229600" cy="14630400"/>
  <p:embeddedFontLst>
    <p:embeddedFont>
      <p:font typeface="Arial Black" panose="020B0A04020102020204" pitchFamily="34" charset="0"/>
      <p:bold r:id="rId9"/>
    </p:embeddedFont>
    <p:embeddedFont>
      <p:font typeface="Montserrat" panose="020B0604020202020204" charset="-52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69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899-6FEB-4C43-8367-F9D84781DDA3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89-0A43-41A4-B8AA-D9CB931B3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900675" y="4403229"/>
            <a:ext cx="7627382" cy="1247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900"/>
              </a:lnSpc>
            </a:pPr>
            <a:r>
              <a:rPr lang="zh-CN" altLang="en-US" sz="4000" dirty="0" smtClean="0"/>
              <a:t>课</a:t>
            </a:r>
            <a:r>
              <a:rPr lang="zh-CN" altLang="en-US" sz="4000" dirty="0"/>
              <a:t>程的目的、目标、结果和阶段</a:t>
            </a:r>
            <a:endParaRPr lang="en-US" sz="39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0882" y="2617845"/>
            <a:ext cx="7562583" cy="1349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4400" b="1" dirty="0" err="1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Цели</a:t>
            </a:r>
            <a:r>
              <a:rPr lang="en-US" sz="4400" b="1" dirty="0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задачи</a:t>
            </a:r>
            <a:r>
              <a:rPr lang="en-US" sz="4400" b="1" dirty="0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результаты</a:t>
            </a:r>
            <a:r>
              <a:rPr lang="en-US" sz="4400" b="1" dirty="0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 </a:t>
            </a:r>
            <a:r>
              <a:rPr lang="en-US" sz="4400" b="1" dirty="0" err="1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этапы</a:t>
            </a:r>
            <a:r>
              <a:rPr lang="en-US" sz="4400" b="1" dirty="0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урока</a:t>
            </a:r>
            <a:r>
              <a:rPr lang="en-US" sz="4400" b="1" dirty="0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по</a:t>
            </a:r>
            <a:r>
              <a:rPr lang="en-US" sz="4400" b="1" dirty="0">
                <a:solidFill>
                  <a:srgbClr val="FF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ФГОС</a:t>
            </a:r>
            <a:endParaRPr lang="ru-RU" sz="4400" b="1" dirty="0">
              <a:solidFill>
                <a:srgbClr val="FF0000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912387" y="671220"/>
            <a:ext cx="8535353" cy="86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750"/>
              </a:lnSpc>
              <a:buNone/>
            </a:pPr>
            <a:r>
              <a:rPr lang="en-US" sz="54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Три </a:t>
            </a:r>
            <a:r>
              <a:rPr lang="en-US" sz="5400" b="1" dirty="0" err="1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столпа</a:t>
            </a:r>
            <a:r>
              <a:rPr lang="en-US" sz="54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5400" b="1" dirty="0" err="1" smtClean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цел</a:t>
            </a:r>
            <a:r>
              <a:rPr lang="ru-RU" sz="5400" b="1" dirty="0" smtClean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</a:t>
            </a:r>
            <a:r>
              <a:rPr lang="en-US" sz="5400" b="1" dirty="0" smtClean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5400" b="1" dirty="0" err="1" smtClean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урока</a:t>
            </a:r>
            <a:endParaRPr lang="ru-RU" sz="5400" b="1" dirty="0" smtClean="0">
              <a:solidFill>
                <a:srgbClr val="2E3C4E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algn="ctr">
              <a:lnSpc>
                <a:spcPts val="6750"/>
              </a:lnSpc>
            </a:pPr>
            <a:r>
              <a:rPr lang="zh-CN" altLang="en-US" sz="3200" dirty="0"/>
              <a:t>课程目的的三大支柱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58309" y="2181463"/>
            <a:ext cx="13113782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Согласно ФГОС, </a:t>
            </a:r>
            <a:r>
              <a:rPr lang="en-US" sz="1450" dirty="0" err="1" smtClean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цел</a:t>
            </a:r>
            <a:r>
              <a:rPr lang="ru-RU" sz="1450" dirty="0" smtClean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ь</a:t>
            </a:r>
            <a:r>
              <a:rPr lang="en-US" sz="1450" dirty="0" smtClean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5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урока</a:t>
            </a: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50" dirty="0" err="1" smtClean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должн</a:t>
            </a:r>
            <a:r>
              <a:rPr lang="ru-RU" sz="1450" dirty="0" smtClean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</a:t>
            </a:r>
            <a:r>
              <a:rPr lang="en-US" sz="1450" dirty="0" smtClean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5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быть</a:t>
            </a: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50" dirty="0" err="1" smtClean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комплексн</a:t>
            </a:r>
            <a:r>
              <a:rPr lang="ru-RU" sz="1450" dirty="0" smtClean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ой</a:t>
            </a:r>
            <a:r>
              <a:rPr lang="en-US" sz="1450" dirty="0" smtClean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 охватывать три ключевые области развития личности учащегося.</a:t>
            </a:r>
            <a:endParaRPr lang="en-US" sz="1450" dirty="0"/>
          </a:p>
        </p:txBody>
      </p:sp>
      <p:sp>
        <p:nvSpPr>
          <p:cNvPr id="4" name="Text 2"/>
          <p:cNvSpPr/>
          <p:nvPr/>
        </p:nvSpPr>
        <p:spPr>
          <a:xfrm>
            <a:off x="2146816" y="4173617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Образовательные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758309" y="4599027"/>
            <a:ext cx="3882866" cy="1213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Формирование новых знаний, умений и навыков по предмету, усвоение ключевых понятий и фактов, развитие предметных компетенций.</a:t>
            </a:r>
            <a:endParaRPr lang="en-US" sz="14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70" y="2697956"/>
            <a:ext cx="4589740" cy="458974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917" y="4826198"/>
            <a:ext cx="266581" cy="33313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610011" y="2879288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Развивающие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9610011" y="3304699"/>
            <a:ext cx="4262080" cy="1213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Развитие познавательных процессов: мышления, памяти, внимания, а также креативности, самостоятельности и навыков саморегуляции.</a:t>
            </a:r>
            <a:endParaRPr lang="en-US" sz="14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270" y="2697956"/>
            <a:ext cx="4589740" cy="4589740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638" y="3802737"/>
            <a:ext cx="266581" cy="33313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610011" y="5164693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Воспитательные</a:t>
            </a:r>
            <a:endParaRPr lang="en-US" sz="1950" dirty="0"/>
          </a:p>
        </p:txBody>
      </p:sp>
      <p:sp>
        <p:nvSpPr>
          <p:cNvPr id="13" name="Text 7"/>
          <p:cNvSpPr/>
          <p:nvPr/>
        </p:nvSpPr>
        <p:spPr>
          <a:xfrm>
            <a:off x="9610011" y="5590103"/>
            <a:ext cx="4262080" cy="1516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Формирование ценностных ориентиров, гражданской позиции, мотивации к обучению, культуры общения и личностных качеств (например, ответственности).</a:t>
            </a:r>
            <a:endParaRPr lang="en-US" sz="14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270" y="2697956"/>
            <a:ext cx="4589740" cy="4589740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638" y="5849660"/>
            <a:ext cx="266581" cy="3331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244923" y="1272779"/>
            <a:ext cx="10705536" cy="914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8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Задачи урока: Конкретизация </a:t>
            </a:r>
            <a:r>
              <a:rPr lang="ru-RU" sz="2850" b="1" dirty="0" smtClean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 </a:t>
            </a:r>
            <a:r>
              <a:rPr lang="en-US" sz="2850" b="1" dirty="0" err="1" smtClean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планирование</a:t>
            </a:r>
            <a:r>
              <a:rPr lang="en-US" sz="2850" b="1" dirty="0" smtClean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28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целей</a:t>
            </a:r>
            <a:endParaRPr lang="en-US" sz="2850" dirty="0"/>
          </a:p>
        </p:txBody>
      </p:sp>
      <p:sp>
        <p:nvSpPr>
          <p:cNvPr id="4" name="Text 1"/>
          <p:cNvSpPr/>
          <p:nvPr/>
        </p:nvSpPr>
        <p:spPr>
          <a:xfrm>
            <a:off x="556022" y="1986082"/>
            <a:ext cx="13280294" cy="667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Задачи урока детализируют цели, превращая общие установки в конкретные шаги, достижимые в рамках одного занятия. Эффективная задача должна быть SMART (конкретной, измеримой, достижимой, актуальной, ограниченной по времени).</a:t>
            </a:r>
            <a:endParaRPr lang="en-US" dirty="0"/>
          </a:p>
        </p:txBody>
      </p:sp>
      <p:sp>
        <p:nvSpPr>
          <p:cNvPr id="5" name="Shape 2"/>
          <p:cNvSpPr/>
          <p:nvPr/>
        </p:nvSpPr>
        <p:spPr>
          <a:xfrm>
            <a:off x="556022" y="2809637"/>
            <a:ext cx="3946446" cy="2320171"/>
          </a:xfrm>
          <a:prstGeom prst="roundRect">
            <a:avLst>
              <a:gd name="adj" fmla="val 3153"/>
            </a:avLst>
          </a:prstGeom>
          <a:solidFill>
            <a:srgbClr val="FFFFFF"/>
          </a:solidFill>
          <a:ln w="15240">
            <a:solidFill>
              <a:srgbClr val="BACFDD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82" y="2809637"/>
            <a:ext cx="60960" cy="232017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5928" y="2963823"/>
            <a:ext cx="2977991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Образовательные задачи</a:t>
            </a:r>
            <a:endParaRPr lang="en-US" sz="1700" dirty="0"/>
          </a:p>
        </p:txBody>
      </p:sp>
      <p:sp>
        <p:nvSpPr>
          <p:cNvPr id="8" name="Text 4"/>
          <p:cNvSpPr/>
          <p:nvPr/>
        </p:nvSpPr>
        <p:spPr>
          <a:xfrm>
            <a:off x="755928" y="3321606"/>
            <a:ext cx="3592354" cy="667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 sz="10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Обеспечить усвоение новых понятий и терминов (например, "фотосинтез", "теорема Пифагора").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755928" y="4037409"/>
            <a:ext cx="3592354" cy="444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 sz="10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Закрепить и применить полученные знания в стандартных и измененных ситуациях.</a:t>
            </a:r>
            <a:endParaRPr lang="en-US" sz="1050" dirty="0"/>
          </a:p>
        </p:txBody>
      </p:sp>
      <p:sp>
        <p:nvSpPr>
          <p:cNvPr id="10" name="Text 6"/>
          <p:cNvSpPr/>
          <p:nvPr/>
        </p:nvSpPr>
        <p:spPr>
          <a:xfrm>
            <a:off x="755928" y="4530804"/>
            <a:ext cx="3592354" cy="444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 sz="10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Сформировать базовые умения по работе с источниками информации.</a:t>
            </a:r>
            <a:endParaRPr lang="en-US" sz="1050" dirty="0"/>
          </a:p>
        </p:txBody>
      </p:sp>
      <p:sp>
        <p:nvSpPr>
          <p:cNvPr id="11" name="Shape 7"/>
          <p:cNvSpPr/>
          <p:nvPr/>
        </p:nvSpPr>
        <p:spPr>
          <a:xfrm>
            <a:off x="4641413" y="2809637"/>
            <a:ext cx="3946565" cy="2320171"/>
          </a:xfrm>
          <a:prstGeom prst="roundRect">
            <a:avLst>
              <a:gd name="adj" fmla="val 3153"/>
            </a:avLst>
          </a:prstGeom>
          <a:solidFill>
            <a:srgbClr val="FFFFFF"/>
          </a:solidFill>
          <a:ln w="15240">
            <a:solidFill>
              <a:srgbClr val="BACFDD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173" y="2809637"/>
            <a:ext cx="60960" cy="232017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841319" y="2963823"/>
            <a:ext cx="2533412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Развивающие задачи</a:t>
            </a:r>
            <a:endParaRPr lang="en-US" sz="1700" dirty="0"/>
          </a:p>
        </p:txBody>
      </p:sp>
      <p:sp>
        <p:nvSpPr>
          <p:cNvPr id="14" name="Text 9"/>
          <p:cNvSpPr/>
          <p:nvPr/>
        </p:nvSpPr>
        <p:spPr>
          <a:xfrm>
            <a:off x="4841319" y="3321606"/>
            <a:ext cx="3592473" cy="444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 sz="10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Стимулировать самостоятельность мышления и поиска решений.</a:t>
            </a:r>
            <a:endParaRPr lang="en-US" sz="1050" dirty="0"/>
          </a:p>
        </p:txBody>
      </p:sp>
      <p:sp>
        <p:nvSpPr>
          <p:cNvPr id="15" name="Text 10"/>
          <p:cNvSpPr/>
          <p:nvPr/>
        </p:nvSpPr>
        <p:spPr>
          <a:xfrm>
            <a:off x="4841319" y="3815001"/>
            <a:ext cx="3592473" cy="444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 sz="10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Развивать критическое мышление через анализ противоречивой информации.</a:t>
            </a:r>
            <a:endParaRPr lang="en-US" sz="1050" dirty="0"/>
          </a:p>
        </p:txBody>
      </p:sp>
      <p:sp>
        <p:nvSpPr>
          <p:cNvPr id="16" name="Text 11"/>
          <p:cNvSpPr/>
          <p:nvPr/>
        </p:nvSpPr>
        <p:spPr>
          <a:xfrm>
            <a:off x="4841319" y="4308396"/>
            <a:ext cx="3592473" cy="444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 sz="10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Отработать навыки обобщения и систематизации материала.</a:t>
            </a:r>
            <a:endParaRPr lang="en-US" sz="1050" dirty="0"/>
          </a:p>
        </p:txBody>
      </p:sp>
      <p:sp>
        <p:nvSpPr>
          <p:cNvPr id="17" name="Shape 12"/>
          <p:cNvSpPr/>
          <p:nvPr/>
        </p:nvSpPr>
        <p:spPr>
          <a:xfrm>
            <a:off x="9181059" y="2983464"/>
            <a:ext cx="3946446" cy="2097762"/>
          </a:xfrm>
          <a:prstGeom prst="roundRect">
            <a:avLst>
              <a:gd name="adj" fmla="val 3487"/>
            </a:avLst>
          </a:prstGeom>
          <a:solidFill>
            <a:srgbClr val="FFFFFF"/>
          </a:solidFill>
          <a:ln w="15240">
            <a:solidFill>
              <a:srgbClr val="BACFDD"/>
            </a:solidFill>
            <a:prstDash val="solid"/>
          </a:ln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82" y="5268754"/>
            <a:ext cx="60960" cy="2097762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755928" y="5422940"/>
            <a:ext cx="2818328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700" dirty="0"/>
          </a:p>
        </p:txBody>
      </p:sp>
      <p:sp>
        <p:nvSpPr>
          <p:cNvPr id="20" name="Text 14"/>
          <p:cNvSpPr/>
          <p:nvPr/>
        </p:nvSpPr>
        <p:spPr>
          <a:xfrm>
            <a:off x="9287186" y="3321606"/>
            <a:ext cx="3592354" cy="444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 sz="10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Формировать чувство ответственности за результат групповой работы.</a:t>
            </a:r>
            <a:endParaRPr lang="en-US" sz="1050" dirty="0"/>
          </a:p>
        </p:txBody>
      </p:sp>
      <p:sp>
        <p:nvSpPr>
          <p:cNvPr id="21" name="Text 15"/>
          <p:cNvSpPr/>
          <p:nvPr/>
        </p:nvSpPr>
        <p:spPr>
          <a:xfrm>
            <a:off x="9287186" y="3809936"/>
            <a:ext cx="3592354" cy="444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 sz="10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Воспитывать уважение к мнению одноклассников и культуру дискуссии.</a:t>
            </a:r>
            <a:endParaRPr lang="en-US" sz="1050" dirty="0"/>
          </a:p>
        </p:txBody>
      </p:sp>
      <p:sp>
        <p:nvSpPr>
          <p:cNvPr id="22" name="Text 16"/>
          <p:cNvSpPr/>
          <p:nvPr/>
        </p:nvSpPr>
        <p:spPr>
          <a:xfrm>
            <a:off x="9358105" y="4316890"/>
            <a:ext cx="3592354" cy="444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en-US" sz="10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Повышать познавательный интерес и мотивацию к изучению предмета.</a:t>
            </a:r>
            <a:endParaRPr lang="en-US" sz="105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829183" y="2903633"/>
            <a:ext cx="2944460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50"/>
              </a:lnSpc>
            </a:pPr>
            <a:r>
              <a:rPr lang="en-US" b="1" dirty="0" err="1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Воспитательные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b="1" dirty="0" err="1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задачи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49739" y="638175"/>
            <a:ext cx="9271040" cy="574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Ожидаемые результаты: Предметные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698183" y="1403152"/>
            <a:ext cx="13234035" cy="558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Предметные результаты — это то, что ученик должен знать, понимать и уметь делать непосредственно по содержанию учебного предмета после завершения урока.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698183" y="2354223"/>
            <a:ext cx="392668" cy="392668"/>
          </a:xfrm>
          <a:prstGeom prst="roundRect">
            <a:avLst>
              <a:gd name="adj" fmla="val 6667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265396" y="2386846"/>
            <a:ext cx="2755940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Знание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1265396" y="2905839"/>
            <a:ext cx="6519863" cy="558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Учащийся демонстрирует понимание ключевых понятий, терминов и фактов, относящихся к изученной теме, и может их воспроизвести.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698183" y="3813334"/>
            <a:ext cx="392668" cy="392668"/>
          </a:xfrm>
          <a:prstGeom prst="roundRect">
            <a:avLst>
              <a:gd name="adj" fmla="val 6667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265396" y="3845957"/>
            <a:ext cx="2755940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Умение</a:t>
            </a:r>
            <a:endParaRPr lang="en-US" sz="2150" dirty="0"/>
          </a:p>
        </p:txBody>
      </p:sp>
      <p:sp>
        <p:nvSpPr>
          <p:cNvPr id="9" name="Text 7"/>
          <p:cNvSpPr/>
          <p:nvPr/>
        </p:nvSpPr>
        <p:spPr>
          <a:xfrm>
            <a:off x="1265396" y="4364950"/>
            <a:ext cx="6519863" cy="558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Способность применять полученные знания для решения типовых практических и учебных задач, используя алгоритмы и правила.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698183" y="5272445"/>
            <a:ext cx="392668" cy="392668"/>
          </a:xfrm>
          <a:prstGeom prst="roundRect">
            <a:avLst>
              <a:gd name="adj" fmla="val 6667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265396" y="5305068"/>
            <a:ext cx="2755940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Навыки</a:t>
            </a:r>
            <a:endParaRPr lang="en-US" sz="2150" dirty="0"/>
          </a:p>
        </p:txBody>
      </p:sp>
      <p:sp>
        <p:nvSpPr>
          <p:cNvPr id="12" name="Text 10"/>
          <p:cNvSpPr/>
          <p:nvPr/>
        </p:nvSpPr>
        <p:spPr>
          <a:xfrm>
            <a:off x="1265396" y="5824061"/>
            <a:ext cx="6519863" cy="837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Формирование устойчивых навыков анализа, синтеза и оценки информации, специфических для данного предмета (например, решение уравнений, составление плана).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" t="16842" b="3158"/>
          <a:stretch/>
        </p:blipFill>
        <p:spPr>
          <a:xfrm>
            <a:off x="510140" y="1578543"/>
            <a:ext cx="13744876" cy="6227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8729" y="750770"/>
            <a:ext cx="706154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60" dirty="0">
                <a:solidFill>
                  <a:srgbClr val="C00000"/>
                </a:solidFill>
                <a:latin typeface="Arial Black" panose="020B0A04020102020204" pitchFamily="34" charset="0"/>
              </a:rPr>
              <a:t>Виды результатов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5565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011" y="490194"/>
            <a:ext cx="128487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Задание</a:t>
            </a:r>
          </a:p>
          <a:p>
            <a:r>
              <a:rPr lang="ru-RU" sz="3600" dirty="0" smtClean="0"/>
              <a:t>Сформулировать </a:t>
            </a:r>
            <a:r>
              <a:rPr lang="ru-RU" sz="3600" dirty="0" smtClean="0"/>
              <a:t>цель и задачи (образовательную, воспитательную и развивающую) для урока на тему «Живая </a:t>
            </a:r>
            <a:r>
              <a:rPr lang="ru-RU" sz="3600" dirty="0" smtClean="0"/>
              <a:t>и неживая природа</a:t>
            </a:r>
            <a:r>
              <a:rPr lang="ru-RU" sz="3600" dirty="0" smtClean="0"/>
              <a:t>»</a:t>
            </a:r>
          </a:p>
          <a:p>
            <a:endParaRPr lang="ru-RU" sz="3600" dirty="0"/>
          </a:p>
          <a:p>
            <a:r>
              <a:rPr lang="zh-CN" altLang="en-US" sz="3600" dirty="0"/>
              <a:t>制定</a:t>
            </a:r>
            <a:r>
              <a:rPr lang="en-US" altLang="zh-CN" sz="3600" dirty="0"/>
              <a:t>"</a:t>
            </a:r>
            <a:r>
              <a:rPr lang="zh-CN" altLang="en-US" sz="3600" dirty="0"/>
              <a:t>有生命和无生命的自然</a:t>
            </a:r>
            <a:r>
              <a:rPr lang="en-US" altLang="zh-CN" sz="3600" dirty="0"/>
              <a:t>"</a:t>
            </a:r>
            <a:r>
              <a:rPr lang="zh-CN" altLang="en-US" sz="3600"/>
              <a:t>课程的目的和目标（教育，教育和发展）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45340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401</Words>
  <Application>Microsoft Office PowerPoint</Application>
  <PresentationFormat>Произвольный</PresentationFormat>
  <Paragraphs>42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 Black</vt:lpstr>
      <vt:lpstr>Arial</vt:lpstr>
      <vt:lpstr>Barlow Bold</vt:lpstr>
      <vt:lpstr>Montserrat</vt:lpstr>
      <vt:lpstr>Calibri</vt:lpstr>
      <vt:lpstr>等线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cp:lastModifiedBy>Student</cp:lastModifiedBy>
  <cp:revision>6</cp:revision>
  <dcterms:created xsi:type="dcterms:W3CDTF">2025-10-12T15:48:19Z</dcterms:created>
  <dcterms:modified xsi:type="dcterms:W3CDTF">2026-02-04T10:06:31Z</dcterms:modified>
</cp:coreProperties>
</file>