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8"/>
  </p:notesMasterIdLst>
  <p:sldIdLst>
    <p:sldId id="256" r:id="rId2"/>
    <p:sldId id="257" r:id="rId3"/>
    <p:sldId id="258" r:id="rId4"/>
    <p:sldId id="259" r:id="rId5"/>
    <p:sldId id="267" r:id="rId6"/>
    <p:sldId id="266" r:id="rId7"/>
  </p:sldIdLst>
  <p:sldSz cx="14630400" cy="8229600"/>
  <p:notesSz cx="8229600" cy="14630400"/>
  <p:embeddedFontLst>
    <p:embeddedFont>
      <p:font typeface="Arial Black" panose="020B0A04020102020204" pitchFamily="34" charset="0"/>
      <p:bold r:id="rId9"/>
    </p:embeddedFont>
    <p:embeddedFont>
      <p:font typeface="Montserrat" panose="020B0604020202020204" charset="-52"/>
      <p:regular r:id="rId10"/>
    </p:embeddedFont>
    <p:embeddedFont>
      <p:font typeface="Calibri" panose="020F0502020204030204" pitchFamily="34" charset="0"/>
      <p:regular r:id="rId11"/>
      <p:bold r:id="rId12"/>
      <p:italic r:id="rId13"/>
      <p:boldItalic r:id="rId14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81" d="100"/>
          <a:sy n="81" d="100"/>
        </p:scale>
        <p:origin x="101" y="14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font" Target="fonts/font5.fntdata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font" Target="fonts/font4.fntdata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3.fntdata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font" Target="fonts/font1.fntdata"/><Relationship Id="rId14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226965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hyperlink" Target="https://gamma.app/?utm_source=made-with-gamma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BAC899-6FEB-4C43-8367-F9D84781DDA3}" type="datetimeFigureOut">
              <a:rPr lang="ru-RU" smtClean="0"/>
              <a:t>04.02.2026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F70C89-0A43-41A4-B8AA-D9CB931B34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91136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4630400" cy="8229600"/>
          </a:xfrm>
          <a:prstGeom prst="rect">
            <a:avLst/>
          </a:prstGeom>
        </p:spPr>
      </p:pic>
      <p:sp>
        <p:nvSpPr>
          <p:cNvPr id="3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FFFFFF"/>
          </a:solidFill>
          <a:ln/>
        </p:spPr>
      </p:sp>
      <p:pic>
        <p:nvPicPr>
          <p:cNvPr id="4" name="Image 1" descr="preencoded.png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900675" y="4403229"/>
            <a:ext cx="7627382" cy="12470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>
              <a:lnSpc>
                <a:spcPts val="4900"/>
              </a:lnSpc>
            </a:pPr>
            <a:r>
              <a:rPr lang="zh-CN" altLang="en-US" sz="4000" dirty="0" smtClean="0"/>
              <a:t>课</a:t>
            </a:r>
            <a:r>
              <a:rPr lang="zh-CN" altLang="en-US" sz="4000" dirty="0"/>
              <a:t>程的目的、目标、结果和阶段</a:t>
            </a:r>
            <a:endParaRPr lang="en-US" sz="39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3070882" y="2617845"/>
            <a:ext cx="7562583" cy="13490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4400" b="1" dirty="0" err="1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Цели</a:t>
            </a:r>
            <a:r>
              <a:rPr lang="en-US" sz="4400" b="1" dirty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задачи</a:t>
            </a:r>
            <a:r>
              <a:rPr lang="en-US" sz="4400" b="1" dirty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, </a:t>
            </a:r>
            <a:r>
              <a:rPr lang="en-US" sz="4400" b="1" dirty="0" err="1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результаты</a:t>
            </a:r>
            <a:r>
              <a:rPr lang="en-US" sz="4400" b="1" dirty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ru-RU" sz="4400" b="1" dirty="0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/>
            </a:r>
            <a:br>
              <a:rPr lang="ru-RU" sz="4400" b="1" dirty="0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</a:br>
            <a:r>
              <a:rPr lang="en-US" sz="4400" b="1" dirty="0" smtClean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и </a:t>
            </a:r>
            <a:r>
              <a:rPr lang="en-US" sz="4400" b="1" dirty="0" err="1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этапы</a:t>
            </a:r>
            <a:r>
              <a:rPr lang="en-US" sz="4400" b="1" dirty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урока</a:t>
            </a:r>
            <a:r>
              <a:rPr lang="en-US" sz="4400" b="1" dirty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4400" b="1" dirty="0" err="1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по</a:t>
            </a:r>
            <a:r>
              <a:rPr lang="en-US" sz="4400" b="1" dirty="0">
                <a:solidFill>
                  <a:srgbClr val="FF0000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ФГОС</a:t>
            </a:r>
            <a:endParaRPr lang="ru-RU" sz="4400" b="1" dirty="0">
              <a:solidFill>
                <a:srgbClr val="FF0000"/>
              </a:solidFill>
              <a:latin typeface="Barlow Bold" pitchFamily="34" charset="0"/>
              <a:ea typeface="Barlow Bold" pitchFamily="34" charset="-122"/>
              <a:cs typeface="Barlow Bold" pitchFamily="34" charset="-12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2912387" y="671220"/>
            <a:ext cx="8535353" cy="86046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6750"/>
              </a:lnSpc>
              <a:buNone/>
            </a:pPr>
            <a:r>
              <a:rPr lang="en-US" sz="54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Три </a:t>
            </a:r>
            <a:r>
              <a:rPr lang="en-US" sz="5400" b="1" dirty="0" err="1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столпа</a:t>
            </a:r>
            <a:r>
              <a:rPr lang="en-US" sz="54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5400" b="1" dirty="0" err="1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цел</a:t>
            </a:r>
            <a:r>
              <a:rPr lang="ru-RU" sz="5400" b="1" dirty="0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и</a:t>
            </a:r>
            <a:r>
              <a:rPr lang="en-US" sz="5400" b="1" dirty="0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5400" b="1" dirty="0" err="1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урока</a:t>
            </a:r>
            <a:endParaRPr lang="ru-RU" sz="5400" b="1" dirty="0" smtClean="0">
              <a:solidFill>
                <a:srgbClr val="2E3C4E"/>
              </a:solidFill>
              <a:latin typeface="Barlow Bold" pitchFamily="34" charset="0"/>
              <a:ea typeface="Barlow Bold" pitchFamily="34" charset="-122"/>
              <a:cs typeface="Barlow Bold" pitchFamily="34" charset="-120"/>
            </a:endParaRPr>
          </a:p>
          <a:p>
            <a:pPr algn="ctr">
              <a:lnSpc>
                <a:spcPts val="6750"/>
              </a:lnSpc>
            </a:pPr>
            <a:r>
              <a:rPr lang="zh-CN" altLang="en-US" sz="3200" dirty="0"/>
              <a:t>课程目的的三大支柱</a:t>
            </a:r>
            <a:endParaRPr lang="en-US" sz="3200" dirty="0"/>
          </a:p>
        </p:txBody>
      </p:sp>
      <p:sp>
        <p:nvSpPr>
          <p:cNvPr id="3" name="Text 1"/>
          <p:cNvSpPr/>
          <p:nvPr/>
        </p:nvSpPr>
        <p:spPr>
          <a:xfrm>
            <a:off x="758309" y="2181463"/>
            <a:ext cx="13113782" cy="30325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Согласно ФГОС, </a:t>
            </a:r>
            <a:r>
              <a:rPr lang="en-US" sz="1450" dirty="0" err="1" smtClean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цел</a:t>
            </a:r>
            <a:r>
              <a:rPr lang="ru-RU" sz="1450" dirty="0" smtClean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ь</a:t>
            </a:r>
            <a:r>
              <a:rPr lang="en-US" sz="1450" dirty="0" smtClean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50" dirty="0" err="1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урока</a:t>
            </a: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50" dirty="0" err="1" smtClean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должн</a:t>
            </a:r>
            <a:r>
              <a:rPr lang="ru-RU" sz="1450" dirty="0" smtClean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а</a:t>
            </a:r>
            <a:r>
              <a:rPr lang="en-US" sz="1450" dirty="0" smtClean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50" dirty="0" err="1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быть</a:t>
            </a: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50" dirty="0" err="1" smtClean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комплексн</a:t>
            </a:r>
            <a:r>
              <a:rPr lang="ru-RU" sz="1450" dirty="0" smtClean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ой</a:t>
            </a:r>
            <a:r>
              <a:rPr lang="en-US" sz="1450" dirty="0" smtClean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 </a:t>
            </a: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и охватывать три ключевые области развития личности учащегося.</a:t>
            </a:r>
            <a:endParaRPr lang="en-US" sz="1450" dirty="0"/>
          </a:p>
        </p:txBody>
      </p:sp>
      <p:sp>
        <p:nvSpPr>
          <p:cNvPr id="4" name="Text 2"/>
          <p:cNvSpPr/>
          <p:nvPr/>
        </p:nvSpPr>
        <p:spPr>
          <a:xfrm>
            <a:off x="2146816" y="4173617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r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Образовательные</a:t>
            </a:r>
            <a:endParaRPr lang="en-US" sz="1950" dirty="0"/>
          </a:p>
        </p:txBody>
      </p:sp>
      <p:sp>
        <p:nvSpPr>
          <p:cNvPr id="5" name="Text 3"/>
          <p:cNvSpPr/>
          <p:nvPr/>
        </p:nvSpPr>
        <p:spPr>
          <a:xfrm>
            <a:off x="758309" y="4599027"/>
            <a:ext cx="3882866" cy="1213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r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Формирование новых знаний, умений и навыков по предмету, усвоение ключевых понятий и фактов, развитие предметных компетенций.</a:t>
            </a:r>
            <a:endParaRPr lang="en-US" sz="1450" dirty="0"/>
          </a:p>
        </p:txBody>
      </p:sp>
      <p:pic>
        <p:nvPicPr>
          <p:cNvPr id="6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20270" y="2697956"/>
            <a:ext cx="4589740" cy="4589740"/>
          </a:xfrm>
          <a:prstGeom prst="rect">
            <a:avLst/>
          </a:prstGeom>
        </p:spPr>
      </p:pic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9917" y="4826198"/>
            <a:ext cx="266581" cy="333137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9610011" y="2879288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Развивающие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9610011" y="3304699"/>
            <a:ext cx="4262080" cy="12130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Развитие познавательных процессов: мышления, памяти, внимания, а также креативности, самостоятельности и навыков саморегуляции.</a:t>
            </a:r>
            <a:endParaRPr lang="en-US" sz="1450" dirty="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0270" y="2697956"/>
            <a:ext cx="4589740" cy="4589740"/>
          </a:xfrm>
          <a:prstGeom prst="rect">
            <a:avLst/>
          </a:prstGeom>
        </p:spPr>
      </p:pic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638" y="3802737"/>
            <a:ext cx="266581" cy="333137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9610011" y="5164693"/>
            <a:ext cx="2494359" cy="31170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9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Воспитательные</a:t>
            </a:r>
            <a:endParaRPr lang="en-US" sz="1950" dirty="0"/>
          </a:p>
        </p:txBody>
      </p:sp>
      <p:sp>
        <p:nvSpPr>
          <p:cNvPr id="13" name="Text 7"/>
          <p:cNvSpPr/>
          <p:nvPr/>
        </p:nvSpPr>
        <p:spPr>
          <a:xfrm>
            <a:off x="9610011" y="5590103"/>
            <a:ext cx="4262080" cy="151626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Формирование ценностных ориентиров, гражданской позиции, мотивации к обучению, культуры общения и личностных качеств (например, ответственности).</a:t>
            </a:r>
            <a:endParaRPr lang="en-US" sz="1450" dirty="0"/>
          </a:p>
        </p:txBody>
      </p:sp>
      <p:pic>
        <p:nvPicPr>
          <p:cNvPr id="14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020270" y="2697956"/>
            <a:ext cx="4589740" cy="4589740"/>
          </a:xfrm>
          <a:prstGeom prst="rect">
            <a:avLst/>
          </a:prstGeom>
        </p:spPr>
      </p:pic>
      <p:pic>
        <p:nvPicPr>
          <p:cNvPr id="15" name="Image 5" descr="preencoded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772638" y="5849660"/>
            <a:ext cx="266581" cy="3331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2244923" y="1272779"/>
            <a:ext cx="10705536" cy="9146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3600"/>
              </a:lnSpc>
              <a:buNone/>
            </a:pPr>
            <a:r>
              <a:rPr lang="en-US" sz="28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Задачи урока: Конкретизация </a:t>
            </a:r>
            <a:r>
              <a:rPr lang="ru-RU" sz="2850" b="1" dirty="0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и </a:t>
            </a:r>
            <a:r>
              <a:rPr lang="en-US" sz="2850" b="1" dirty="0" err="1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планирование</a:t>
            </a:r>
            <a:r>
              <a:rPr lang="en-US" sz="2850" b="1" dirty="0" smtClean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sz="285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целей</a:t>
            </a:r>
            <a:endParaRPr lang="en-US" sz="2850" dirty="0"/>
          </a:p>
        </p:txBody>
      </p:sp>
      <p:sp>
        <p:nvSpPr>
          <p:cNvPr id="4" name="Text 1"/>
          <p:cNvSpPr/>
          <p:nvPr/>
        </p:nvSpPr>
        <p:spPr>
          <a:xfrm>
            <a:off x="556022" y="1986082"/>
            <a:ext cx="13280294" cy="667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Задачи урока детализируют цели, превращая общие установки в конкретные шаги, достижимые в рамках одного занятия. Эффективная задача должна быть SMART (конкретной, измеримой, достижимой, актуальной, ограниченной по времени).</a:t>
            </a:r>
            <a:endParaRPr lang="en-US" dirty="0"/>
          </a:p>
        </p:txBody>
      </p:sp>
      <p:sp>
        <p:nvSpPr>
          <p:cNvPr id="5" name="Shape 2"/>
          <p:cNvSpPr/>
          <p:nvPr/>
        </p:nvSpPr>
        <p:spPr>
          <a:xfrm>
            <a:off x="556022" y="2809637"/>
            <a:ext cx="3946446" cy="2320171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BACFDD"/>
            </a:solidFill>
            <a:prstDash val="solid"/>
          </a:ln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0782" y="2809637"/>
            <a:ext cx="60960" cy="2320171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55928" y="2963823"/>
            <a:ext cx="2977991" cy="274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Образовательные задачи</a:t>
            </a:r>
            <a:endParaRPr lang="en-US" sz="1700" dirty="0"/>
          </a:p>
        </p:txBody>
      </p:sp>
      <p:sp>
        <p:nvSpPr>
          <p:cNvPr id="8" name="Text 4"/>
          <p:cNvSpPr/>
          <p:nvPr/>
        </p:nvSpPr>
        <p:spPr>
          <a:xfrm>
            <a:off x="755928" y="3321606"/>
            <a:ext cx="3592354" cy="66722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Обеспечить усвоение новых понятий и терминов (например, "фотосинтез", "теорема Пифагора").</a:t>
            </a:r>
            <a:endParaRPr lang="en-US" sz="1050" dirty="0"/>
          </a:p>
        </p:txBody>
      </p:sp>
      <p:sp>
        <p:nvSpPr>
          <p:cNvPr id="9" name="Text 5"/>
          <p:cNvSpPr/>
          <p:nvPr/>
        </p:nvSpPr>
        <p:spPr>
          <a:xfrm>
            <a:off x="755928" y="4037409"/>
            <a:ext cx="3592354" cy="44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Закрепить и применить полученные знания в стандартных и измененных ситуациях.</a:t>
            </a:r>
            <a:endParaRPr lang="en-US" sz="1050" dirty="0"/>
          </a:p>
        </p:txBody>
      </p:sp>
      <p:sp>
        <p:nvSpPr>
          <p:cNvPr id="10" name="Text 6"/>
          <p:cNvSpPr/>
          <p:nvPr/>
        </p:nvSpPr>
        <p:spPr>
          <a:xfrm>
            <a:off x="755928" y="4530804"/>
            <a:ext cx="3592354" cy="44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Сформировать базовые умения по работе с источниками информации.</a:t>
            </a:r>
            <a:endParaRPr lang="en-US" sz="1050" dirty="0"/>
          </a:p>
        </p:txBody>
      </p:sp>
      <p:sp>
        <p:nvSpPr>
          <p:cNvPr id="11" name="Shape 7"/>
          <p:cNvSpPr/>
          <p:nvPr/>
        </p:nvSpPr>
        <p:spPr>
          <a:xfrm>
            <a:off x="4641413" y="2809637"/>
            <a:ext cx="3946565" cy="2320171"/>
          </a:xfrm>
          <a:prstGeom prst="roundRect">
            <a:avLst>
              <a:gd name="adj" fmla="val 3153"/>
            </a:avLst>
          </a:prstGeom>
          <a:solidFill>
            <a:srgbClr val="FFFFFF"/>
          </a:solidFill>
          <a:ln w="15240">
            <a:solidFill>
              <a:srgbClr val="BACFDD"/>
            </a:solidFill>
            <a:prstDash val="solid"/>
          </a:ln>
        </p:spPr>
      </p:sp>
      <p:pic>
        <p:nvPicPr>
          <p:cNvPr id="12" name="Image 2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26173" y="2809637"/>
            <a:ext cx="60960" cy="2320171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4841319" y="2963823"/>
            <a:ext cx="2533412" cy="274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70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Развивающие задачи</a:t>
            </a:r>
            <a:endParaRPr lang="en-US" sz="1700" dirty="0"/>
          </a:p>
        </p:txBody>
      </p:sp>
      <p:sp>
        <p:nvSpPr>
          <p:cNvPr id="14" name="Text 9"/>
          <p:cNvSpPr/>
          <p:nvPr/>
        </p:nvSpPr>
        <p:spPr>
          <a:xfrm>
            <a:off x="4841319" y="3321606"/>
            <a:ext cx="3592473" cy="44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Стимулировать самостоятельность мышления и поиска решений.</a:t>
            </a:r>
            <a:endParaRPr lang="en-US" sz="1050" dirty="0"/>
          </a:p>
        </p:txBody>
      </p:sp>
      <p:sp>
        <p:nvSpPr>
          <p:cNvPr id="15" name="Text 10"/>
          <p:cNvSpPr/>
          <p:nvPr/>
        </p:nvSpPr>
        <p:spPr>
          <a:xfrm>
            <a:off x="4841319" y="3815001"/>
            <a:ext cx="3592473" cy="44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Развивать критическое мышление через анализ противоречивой информации.</a:t>
            </a:r>
            <a:endParaRPr lang="en-US" sz="1050" dirty="0"/>
          </a:p>
        </p:txBody>
      </p:sp>
      <p:sp>
        <p:nvSpPr>
          <p:cNvPr id="16" name="Text 11"/>
          <p:cNvSpPr/>
          <p:nvPr/>
        </p:nvSpPr>
        <p:spPr>
          <a:xfrm>
            <a:off x="4841319" y="4308396"/>
            <a:ext cx="3592473" cy="44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Отработать навыки обобщения и систематизации материала.</a:t>
            </a:r>
            <a:endParaRPr lang="en-US" sz="1050" dirty="0"/>
          </a:p>
        </p:txBody>
      </p:sp>
      <p:sp>
        <p:nvSpPr>
          <p:cNvPr id="17" name="Shape 12"/>
          <p:cNvSpPr/>
          <p:nvPr/>
        </p:nvSpPr>
        <p:spPr>
          <a:xfrm>
            <a:off x="9181059" y="2983464"/>
            <a:ext cx="3946446" cy="2097762"/>
          </a:xfrm>
          <a:prstGeom prst="roundRect">
            <a:avLst>
              <a:gd name="adj" fmla="val 3487"/>
            </a:avLst>
          </a:prstGeom>
          <a:solidFill>
            <a:srgbClr val="FFFFFF"/>
          </a:solidFill>
          <a:ln w="15240">
            <a:solidFill>
              <a:srgbClr val="BACFDD"/>
            </a:solidFill>
            <a:prstDash val="solid"/>
          </a:ln>
        </p:spPr>
      </p:sp>
      <p:pic>
        <p:nvPicPr>
          <p:cNvPr id="18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0782" y="5268754"/>
            <a:ext cx="60960" cy="2097762"/>
          </a:xfrm>
          <a:prstGeom prst="rect">
            <a:avLst/>
          </a:prstGeom>
        </p:spPr>
      </p:pic>
      <p:sp>
        <p:nvSpPr>
          <p:cNvPr id="19" name="Text 13"/>
          <p:cNvSpPr/>
          <p:nvPr/>
        </p:nvSpPr>
        <p:spPr>
          <a:xfrm>
            <a:off x="755928" y="5422940"/>
            <a:ext cx="2818328" cy="2744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endParaRPr lang="en-US" sz="1700" dirty="0"/>
          </a:p>
        </p:txBody>
      </p:sp>
      <p:sp>
        <p:nvSpPr>
          <p:cNvPr id="20" name="Text 14"/>
          <p:cNvSpPr/>
          <p:nvPr/>
        </p:nvSpPr>
        <p:spPr>
          <a:xfrm>
            <a:off x="9287186" y="3321606"/>
            <a:ext cx="3592354" cy="44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Формировать чувство ответственности за результат групповой работы.</a:t>
            </a:r>
            <a:endParaRPr lang="en-US" sz="1050" dirty="0"/>
          </a:p>
        </p:txBody>
      </p:sp>
      <p:sp>
        <p:nvSpPr>
          <p:cNvPr id="21" name="Text 15"/>
          <p:cNvSpPr/>
          <p:nvPr/>
        </p:nvSpPr>
        <p:spPr>
          <a:xfrm>
            <a:off x="9287186" y="3809936"/>
            <a:ext cx="3592354" cy="44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Воспитывать уважение к мнению одноклассников и культуру дискуссии.</a:t>
            </a:r>
            <a:endParaRPr lang="en-US" sz="1050" dirty="0"/>
          </a:p>
        </p:txBody>
      </p:sp>
      <p:sp>
        <p:nvSpPr>
          <p:cNvPr id="22" name="Text 16"/>
          <p:cNvSpPr/>
          <p:nvPr/>
        </p:nvSpPr>
        <p:spPr>
          <a:xfrm>
            <a:off x="9358105" y="4316890"/>
            <a:ext cx="3592354" cy="44481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1750"/>
              </a:lnSpc>
              <a:buSzPct val="100000"/>
              <a:buChar char="•"/>
            </a:pPr>
            <a:r>
              <a:rPr lang="en-US" sz="10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Повышать познавательный интерес и мотивацию к изучению предмета.</a:t>
            </a:r>
            <a:endParaRPr lang="en-US" sz="1050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9829183" y="2903633"/>
            <a:ext cx="2944460" cy="37446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lnSpc>
                <a:spcPts val="2150"/>
              </a:lnSpc>
            </a:pPr>
            <a:r>
              <a:rPr lang="en-US" b="1" dirty="0" err="1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Воспитательные</a:t>
            </a:r>
            <a:r>
              <a:rPr lang="en-US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 </a:t>
            </a:r>
            <a:r>
              <a:rPr lang="en-US" b="1" dirty="0" err="1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задачи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149739" y="638175"/>
            <a:ext cx="9271040" cy="57411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 b="1" dirty="0">
                <a:solidFill>
                  <a:srgbClr val="2E3C4E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Ожидаемые результаты: Предметные</a:t>
            </a:r>
            <a:endParaRPr lang="en-US" sz="3600" dirty="0"/>
          </a:p>
        </p:txBody>
      </p:sp>
      <p:sp>
        <p:nvSpPr>
          <p:cNvPr id="3" name="Text 1"/>
          <p:cNvSpPr/>
          <p:nvPr/>
        </p:nvSpPr>
        <p:spPr>
          <a:xfrm>
            <a:off x="698183" y="1403152"/>
            <a:ext cx="13234035" cy="558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Предметные результаты — это то, что ученик должен знать, понимать и уметь делать непосредственно по содержанию учебного предмета после завершения урока.</a:t>
            </a:r>
            <a:endParaRPr lang="en-US" sz="1350" dirty="0"/>
          </a:p>
        </p:txBody>
      </p:sp>
      <p:sp>
        <p:nvSpPr>
          <p:cNvPr id="4" name="Shape 2"/>
          <p:cNvSpPr/>
          <p:nvPr/>
        </p:nvSpPr>
        <p:spPr>
          <a:xfrm>
            <a:off x="698183" y="2354223"/>
            <a:ext cx="392668" cy="392668"/>
          </a:xfrm>
          <a:prstGeom prst="roundRect">
            <a:avLst>
              <a:gd name="adj" fmla="val 6667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1265396" y="2386846"/>
            <a:ext cx="2755940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Знание</a:t>
            </a:r>
            <a:endParaRPr lang="en-US" sz="2150" dirty="0"/>
          </a:p>
        </p:txBody>
      </p:sp>
      <p:sp>
        <p:nvSpPr>
          <p:cNvPr id="6" name="Text 4"/>
          <p:cNvSpPr/>
          <p:nvPr/>
        </p:nvSpPr>
        <p:spPr>
          <a:xfrm>
            <a:off x="1265396" y="2905839"/>
            <a:ext cx="6519863" cy="558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Учащийся демонстрирует понимание ключевых понятий, терминов и фактов, относящихся к изученной теме, и может их воспроизвести.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698183" y="3813334"/>
            <a:ext cx="392668" cy="392668"/>
          </a:xfrm>
          <a:prstGeom prst="roundRect">
            <a:avLst>
              <a:gd name="adj" fmla="val 6667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1265396" y="3845957"/>
            <a:ext cx="2755940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Умение</a:t>
            </a:r>
            <a:endParaRPr lang="en-US" sz="2150" dirty="0"/>
          </a:p>
        </p:txBody>
      </p:sp>
      <p:sp>
        <p:nvSpPr>
          <p:cNvPr id="9" name="Text 7"/>
          <p:cNvSpPr/>
          <p:nvPr/>
        </p:nvSpPr>
        <p:spPr>
          <a:xfrm>
            <a:off x="1265396" y="4364950"/>
            <a:ext cx="6519863" cy="55840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Способность применять полученные знания для решения типовых практических и учебных задач, используя алгоритмы и правила.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698183" y="5272445"/>
            <a:ext cx="392668" cy="392668"/>
          </a:xfrm>
          <a:prstGeom prst="roundRect">
            <a:avLst>
              <a:gd name="adj" fmla="val 66678"/>
            </a:avLst>
          </a:prstGeom>
          <a:solidFill>
            <a:srgbClr val="D4E9F7"/>
          </a:solidFill>
          <a:ln w="7620">
            <a:solidFill>
              <a:srgbClr val="BACFDD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1265396" y="5305068"/>
            <a:ext cx="2755940" cy="3444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00"/>
              </a:lnSpc>
              <a:buNone/>
            </a:pPr>
            <a:r>
              <a:rPr lang="en-US" sz="2150" b="1" dirty="0">
                <a:solidFill>
                  <a:srgbClr val="384653"/>
                </a:solidFill>
                <a:latin typeface="Barlow Bold" pitchFamily="34" charset="0"/>
                <a:ea typeface="Barlow Bold" pitchFamily="34" charset="-122"/>
                <a:cs typeface="Barlow Bold" pitchFamily="34" charset="-120"/>
              </a:rPr>
              <a:t>Навыки</a:t>
            </a:r>
            <a:endParaRPr lang="en-US" sz="2150" dirty="0"/>
          </a:p>
        </p:txBody>
      </p:sp>
      <p:sp>
        <p:nvSpPr>
          <p:cNvPr id="12" name="Text 10"/>
          <p:cNvSpPr/>
          <p:nvPr/>
        </p:nvSpPr>
        <p:spPr>
          <a:xfrm>
            <a:off x="1265396" y="5824061"/>
            <a:ext cx="6519863" cy="8376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50" dirty="0">
                <a:solidFill>
                  <a:srgbClr val="384653"/>
                </a:solidFill>
                <a:latin typeface="Montserrat" pitchFamily="34" charset="0"/>
                <a:ea typeface="Montserrat" pitchFamily="34" charset="-122"/>
                <a:cs typeface="Montserrat" pitchFamily="34" charset="-120"/>
              </a:rPr>
              <a:t>Формирование устойчивых навыков анализа, синтеза и оценки информации, специфических для данного предмета (например, решение уравнений, составление плана).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6" t="16842" b="3158"/>
          <a:stretch/>
        </p:blipFill>
        <p:spPr>
          <a:xfrm>
            <a:off x="510140" y="1578543"/>
            <a:ext cx="13744876" cy="622754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48729" y="750770"/>
            <a:ext cx="7061549" cy="6093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360" dirty="0">
                <a:solidFill>
                  <a:srgbClr val="C00000"/>
                </a:solidFill>
                <a:latin typeface="Arial Black" panose="020B0A04020102020204" pitchFamily="34" charset="0"/>
              </a:rPr>
              <a:t>Виды результатов обучения</a:t>
            </a:r>
          </a:p>
        </p:txBody>
      </p:sp>
    </p:spTree>
    <p:extLst>
      <p:ext uri="{BB962C8B-B14F-4D97-AF65-F5344CB8AC3E}">
        <p14:creationId xmlns:p14="http://schemas.microsoft.com/office/powerpoint/2010/main" val="3556519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07011" y="490194"/>
            <a:ext cx="12848734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b="1" dirty="0" smtClean="0">
                <a:solidFill>
                  <a:srgbClr val="FF0000"/>
                </a:solidFill>
              </a:rPr>
              <a:t>Задание</a:t>
            </a:r>
          </a:p>
          <a:p>
            <a:r>
              <a:rPr lang="ru-RU" sz="3600" dirty="0" smtClean="0"/>
              <a:t>Сформулировать </a:t>
            </a:r>
            <a:r>
              <a:rPr lang="ru-RU" sz="3600" dirty="0" smtClean="0"/>
              <a:t>цель и задачи (образовательную, воспитательную и развивающую) для урока на тему «Живая </a:t>
            </a:r>
            <a:r>
              <a:rPr lang="ru-RU" sz="3600" dirty="0" smtClean="0"/>
              <a:t>и неживая природа</a:t>
            </a:r>
            <a:r>
              <a:rPr lang="ru-RU" sz="3600" dirty="0" smtClean="0"/>
              <a:t>»</a:t>
            </a:r>
          </a:p>
          <a:p>
            <a:endParaRPr lang="ru-RU" sz="3600" dirty="0"/>
          </a:p>
          <a:p>
            <a:r>
              <a:rPr lang="zh-CN" altLang="en-US" sz="3600" dirty="0"/>
              <a:t>制定</a:t>
            </a:r>
            <a:r>
              <a:rPr lang="en-US" altLang="zh-CN" sz="3600" dirty="0"/>
              <a:t>"</a:t>
            </a:r>
            <a:r>
              <a:rPr lang="zh-CN" altLang="en-US" sz="3600" dirty="0"/>
              <a:t>有生命和无生命的自然</a:t>
            </a:r>
            <a:r>
              <a:rPr lang="en-US" altLang="zh-CN" sz="3600" dirty="0"/>
              <a:t>"</a:t>
            </a:r>
            <a:r>
              <a:rPr lang="zh-CN" altLang="en-US" sz="3600"/>
              <a:t>课程的目的和目标（教育，教育和发展）</a:t>
            </a:r>
            <a:endParaRPr lang="ru-RU" sz="3600" dirty="0"/>
          </a:p>
        </p:txBody>
      </p:sp>
    </p:spTree>
    <p:extLst>
      <p:ext uri="{BB962C8B-B14F-4D97-AF65-F5344CB8AC3E}">
        <p14:creationId xmlns:p14="http://schemas.microsoft.com/office/powerpoint/2010/main" val="16453407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</TotalTime>
  <Words>401</Words>
  <Application>Microsoft Office PowerPoint</Application>
  <PresentationFormat>Произвольный</PresentationFormat>
  <Paragraphs>42</Paragraphs>
  <Slides>6</Slides>
  <Notes>4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3" baseType="lpstr">
      <vt:lpstr>Arial Black</vt:lpstr>
      <vt:lpstr>Arial</vt:lpstr>
      <vt:lpstr>Barlow Bold</vt:lpstr>
      <vt:lpstr>Montserrat</vt:lpstr>
      <vt:lpstr>Calibri</vt:lpstr>
      <vt:lpstr>等线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Admin</dc:creator>
  <cp:lastModifiedBy>Student</cp:lastModifiedBy>
  <cp:revision>6</cp:revision>
  <dcterms:created xsi:type="dcterms:W3CDTF">2025-10-12T15:48:19Z</dcterms:created>
  <dcterms:modified xsi:type="dcterms:W3CDTF">2026-02-04T10:06:31Z</dcterms:modified>
</cp:coreProperties>
</file>