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97" r:id="rId3"/>
    <p:sldId id="298" r:id="rId4"/>
    <p:sldId id="299" r:id="rId5"/>
    <p:sldId id="300" r:id="rId6"/>
    <p:sldId id="301" r:id="rId7"/>
    <p:sldId id="302" r:id="rId8"/>
    <p:sldId id="305" r:id="rId9"/>
    <p:sldId id="306" r:id="rId10"/>
    <p:sldId id="307" r:id="rId11"/>
    <p:sldId id="308" r:id="rId12"/>
    <p:sldId id="303" r:id="rId13"/>
    <p:sldId id="304" r:id="rId14"/>
    <p:sldId id="309"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1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E68F926-808A-4EF7-8C8A-CA873560548B}" type="datetimeFigureOut">
              <a:rPr lang="ru-RU" smtClean="0"/>
              <a:t>20.04.2026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4633F1-70F2-4D8C-8C52-829D7F7241C3}" type="slidenum">
              <a:rPr lang="ru-RU" smtClean="0"/>
              <a:t>‹#›</a:t>
            </a:fld>
            <a:endParaRPr lang="ru-RU"/>
          </a:p>
        </p:txBody>
      </p:sp>
    </p:spTree>
    <p:extLst>
      <p:ext uri="{BB962C8B-B14F-4D97-AF65-F5344CB8AC3E}">
        <p14:creationId xmlns:p14="http://schemas.microsoft.com/office/powerpoint/2010/main" val="2262133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E68F926-808A-4EF7-8C8A-CA873560548B}" type="datetimeFigureOut">
              <a:rPr lang="ru-RU" smtClean="0"/>
              <a:t>20.04.2026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4633F1-70F2-4D8C-8C52-829D7F7241C3}" type="slidenum">
              <a:rPr lang="ru-RU" smtClean="0"/>
              <a:t>‹#›</a:t>
            </a:fld>
            <a:endParaRPr lang="ru-RU"/>
          </a:p>
        </p:txBody>
      </p:sp>
    </p:spTree>
    <p:extLst>
      <p:ext uri="{BB962C8B-B14F-4D97-AF65-F5344CB8AC3E}">
        <p14:creationId xmlns:p14="http://schemas.microsoft.com/office/powerpoint/2010/main" val="1797112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E68F926-808A-4EF7-8C8A-CA873560548B}" type="datetimeFigureOut">
              <a:rPr lang="ru-RU" smtClean="0"/>
              <a:t>20.04.2026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4633F1-70F2-4D8C-8C52-829D7F7241C3}" type="slidenum">
              <a:rPr lang="ru-RU" smtClean="0"/>
              <a:t>‹#›</a:t>
            </a:fld>
            <a:endParaRPr lang="ru-RU"/>
          </a:p>
        </p:txBody>
      </p:sp>
    </p:spTree>
    <p:extLst>
      <p:ext uri="{BB962C8B-B14F-4D97-AF65-F5344CB8AC3E}">
        <p14:creationId xmlns:p14="http://schemas.microsoft.com/office/powerpoint/2010/main" val="3328675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E68F926-808A-4EF7-8C8A-CA873560548B}" type="datetimeFigureOut">
              <a:rPr lang="ru-RU" smtClean="0"/>
              <a:t>20.04.2026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4633F1-70F2-4D8C-8C52-829D7F7241C3}" type="slidenum">
              <a:rPr lang="ru-RU" smtClean="0"/>
              <a:t>‹#›</a:t>
            </a:fld>
            <a:endParaRPr lang="ru-RU"/>
          </a:p>
        </p:txBody>
      </p:sp>
    </p:spTree>
    <p:extLst>
      <p:ext uri="{BB962C8B-B14F-4D97-AF65-F5344CB8AC3E}">
        <p14:creationId xmlns:p14="http://schemas.microsoft.com/office/powerpoint/2010/main" val="2459043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E68F926-808A-4EF7-8C8A-CA873560548B}" type="datetimeFigureOut">
              <a:rPr lang="ru-RU" smtClean="0"/>
              <a:t>20.04.2026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4633F1-70F2-4D8C-8C52-829D7F7241C3}" type="slidenum">
              <a:rPr lang="ru-RU" smtClean="0"/>
              <a:t>‹#›</a:t>
            </a:fld>
            <a:endParaRPr lang="ru-RU"/>
          </a:p>
        </p:txBody>
      </p:sp>
    </p:spTree>
    <p:extLst>
      <p:ext uri="{BB962C8B-B14F-4D97-AF65-F5344CB8AC3E}">
        <p14:creationId xmlns:p14="http://schemas.microsoft.com/office/powerpoint/2010/main" val="2313792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E68F926-808A-4EF7-8C8A-CA873560548B}" type="datetimeFigureOut">
              <a:rPr lang="ru-RU" smtClean="0"/>
              <a:t>20.04.2026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4633F1-70F2-4D8C-8C52-829D7F7241C3}" type="slidenum">
              <a:rPr lang="ru-RU" smtClean="0"/>
              <a:t>‹#›</a:t>
            </a:fld>
            <a:endParaRPr lang="ru-RU"/>
          </a:p>
        </p:txBody>
      </p:sp>
    </p:spTree>
    <p:extLst>
      <p:ext uri="{BB962C8B-B14F-4D97-AF65-F5344CB8AC3E}">
        <p14:creationId xmlns:p14="http://schemas.microsoft.com/office/powerpoint/2010/main" val="3527384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E68F926-808A-4EF7-8C8A-CA873560548B}" type="datetimeFigureOut">
              <a:rPr lang="ru-RU" smtClean="0"/>
              <a:t>20.04.2026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4633F1-70F2-4D8C-8C52-829D7F7241C3}" type="slidenum">
              <a:rPr lang="ru-RU" smtClean="0"/>
              <a:t>‹#›</a:t>
            </a:fld>
            <a:endParaRPr lang="ru-RU"/>
          </a:p>
        </p:txBody>
      </p:sp>
    </p:spTree>
    <p:extLst>
      <p:ext uri="{BB962C8B-B14F-4D97-AF65-F5344CB8AC3E}">
        <p14:creationId xmlns:p14="http://schemas.microsoft.com/office/powerpoint/2010/main" val="3953811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E68F926-808A-4EF7-8C8A-CA873560548B}" type="datetimeFigureOut">
              <a:rPr lang="ru-RU" smtClean="0"/>
              <a:t>20.04.2026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4633F1-70F2-4D8C-8C52-829D7F7241C3}" type="slidenum">
              <a:rPr lang="ru-RU" smtClean="0"/>
              <a:t>‹#›</a:t>
            </a:fld>
            <a:endParaRPr lang="ru-RU"/>
          </a:p>
        </p:txBody>
      </p:sp>
    </p:spTree>
    <p:extLst>
      <p:ext uri="{BB962C8B-B14F-4D97-AF65-F5344CB8AC3E}">
        <p14:creationId xmlns:p14="http://schemas.microsoft.com/office/powerpoint/2010/main" val="2230974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E68F926-808A-4EF7-8C8A-CA873560548B}" type="datetimeFigureOut">
              <a:rPr lang="ru-RU" smtClean="0"/>
              <a:t>20.04.2026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4633F1-70F2-4D8C-8C52-829D7F7241C3}" type="slidenum">
              <a:rPr lang="ru-RU" smtClean="0"/>
              <a:t>‹#›</a:t>
            </a:fld>
            <a:endParaRPr lang="ru-RU"/>
          </a:p>
        </p:txBody>
      </p:sp>
    </p:spTree>
    <p:extLst>
      <p:ext uri="{BB962C8B-B14F-4D97-AF65-F5344CB8AC3E}">
        <p14:creationId xmlns:p14="http://schemas.microsoft.com/office/powerpoint/2010/main" val="34947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E68F926-808A-4EF7-8C8A-CA873560548B}" type="datetimeFigureOut">
              <a:rPr lang="ru-RU" smtClean="0"/>
              <a:t>20.04.2026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4633F1-70F2-4D8C-8C52-829D7F7241C3}" type="slidenum">
              <a:rPr lang="ru-RU" smtClean="0"/>
              <a:t>‹#›</a:t>
            </a:fld>
            <a:endParaRPr lang="ru-RU"/>
          </a:p>
        </p:txBody>
      </p:sp>
    </p:spTree>
    <p:extLst>
      <p:ext uri="{BB962C8B-B14F-4D97-AF65-F5344CB8AC3E}">
        <p14:creationId xmlns:p14="http://schemas.microsoft.com/office/powerpoint/2010/main" val="85021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E68F926-808A-4EF7-8C8A-CA873560548B}" type="datetimeFigureOut">
              <a:rPr lang="ru-RU" smtClean="0"/>
              <a:t>20.04.2026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4633F1-70F2-4D8C-8C52-829D7F7241C3}" type="slidenum">
              <a:rPr lang="ru-RU" smtClean="0"/>
              <a:t>‹#›</a:t>
            </a:fld>
            <a:endParaRPr lang="ru-RU"/>
          </a:p>
        </p:txBody>
      </p:sp>
    </p:spTree>
    <p:extLst>
      <p:ext uri="{BB962C8B-B14F-4D97-AF65-F5344CB8AC3E}">
        <p14:creationId xmlns:p14="http://schemas.microsoft.com/office/powerpoint/2010/main" val="352159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68F926-808A-4EF7-8C8A-CA873560548B}" type="datetimeFigureOut">
              <a:rPr lang="ru-RU" smtClean="0"/>
              <a:t>20.04.2026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4633F1-70F2-4D8C-8C52-829D7F7241C3}" type="slidenum">
              <a:rPr lang="ru-RU" smtClean="0"/>
              <a:t>‹#›</a:t>
            </a:fld>
            <a:endParaRPr lang="ru-RU"/>
          </a:p>
        </p:txBody>
      </p:sp>
    </p:spTree>
    <p:extLst>
      <p:ext uri="{BB962C8B-B14F-4D97-AF65-F5344CB8AC3E}">
        <p14:creationId xmlns:p14="http://schemas.microsoft.com/office/powerpoint/2010/main" val="614648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7713" y="2233129"/>
            <a:ext cx="10515600" cy="1136236"/>
          </a:xfrm>
        </p:spPr>
        <p:txBody>
          <a:bodyPr>
            <a:noAutofit/>
          </a:bodyPr>
          <a:lstStyle/>
          <a:p>
            <a:pPr marL="0" indent="0" algn="ctr">
              <a:buNone/>
            </a:pPr>
            <a:r>
              <a:rPr lang="ru-RU" sz="4400" b="1" dirty="0" smtClean="0">
                <a:solidFill>
                  <a:srgbClr val="FF0000"/>
                </a:solidFill>
              </a:rPr>
              <a:t>Методы обучения дисциплине</a:t>
            </a:r>
          </a:p>
          <a:p>
            <a:pPr marL="0" indent="0" algn="ctr">
              <a:buNone/>
            </a:pPr>
            <a:r>
              <a:rPr lang="ru-RU" sz="4400" b="1" dirty="0" smtClean="0">
                <a:solidFill>
                  <a:srgbClr val="FF0000"/>
                </a:solidFill>
              </a:rPr>
              <a:t>«Окружающий мир»</a:t>
            </a:r>
            <a:endParaRPr lang="ru-RU" sz="4400" b="1" dirty="0">
              <a:solidFill>
                <a:srgbClr val="FF0000"/>
              </a:solidFill>
            </a:endParaRPr>
          </a:p>
        </p:txBody>
      </p:sp>
      <p:sp>
        <p:nvSpPr>
          <p:cNvPr id="4" name="TextBox 3"/>
          <p:cNvSpPr txBox="1"/>
          <p:nvPr/>
        </p:nvSpPr>
        <p:spPr>
          <a:xfrm>
            <a:off x="7384775" y="3955774"/>
            <a:ext cx="4892430" cy="954107"/>
          </a:xfrm>
          <a:prstGeom prst="rect">
            <a:avLst/>
          </a:prstGeom>
          <a:noFill/>
        </p:spPr>
        <p:txBody>
          <a:bodyPr wrap="none" rtlCol="0">
            <a:spAutoFit/>
          </a:bodyPr>
          <a:lstStyle/>
          <a:p>
            <a:r>
              <a:rPr lang="ru-RU" sz="2800" dirty="0" smtClean="0"/>
              <a:t>Преподаватель АПП ЮФУ</a:t>
            </a:r>
          </a:p>
          <a:p>
            <a:r>
              <a:rPr lang="ru-RU" sz="2800" dirty="0" smtClean="0"/>
              <a:t>Соловьёва Анастасия Юрьевна</a:t>
            </a:r>
            <a:endParaRPr lang="ru-RU" sz="2800" dirty="0"/>
          </a:p>
        </p:txBody>
      </p:sp>
      <p:sp>
        <p:nvSpPr>
          <p:cNvPr id="5" name="TextBox 4"/>
          <p:cNvSpPr txBox="1"/>
          <p:nvPr/>
        </p:nvSpPr>
        <p:spPr>
          <a:xfrm>
            <a:off x="3707297" y="5446643"/>
            <a:ext cx="4051188" cy="954107"/>
          </a:xfrm>
          <a:prstGeom prst="rect">
            <a:avLst/>
          </a:prstGeom>
          <a:noFill/>
        </p:spPr>
        <p:txBody>
          <a:bodyPr wrap="square" rtlCol="0">
            <a:spAutoFit/>
          </a:bodyPr>
          <a:lstStyle/>
          <a:p>
            <a:pPr algn="ctr"/>
            <a:r>
              <a:rPr lang="ru-RU" sz="2800" dirty="0" smtClean="0"/>
              <a:t>Ростов-на-Дону</a:t>
            </a:r>
          </a:p>
          <a:p>
            <a:pPr algn="ctr"/>
            <a:r>
              <a:rPr lang="ru-RU" sz="2800" dirty="0" smtClean="0"/>
              <a:t>2026</a:t>
            </a:r>
            <a:endParaRPr lang="ru-RU" sz="2800" dirty="0"/>
          </a:p>
        </p:txBody>
      </p:sp>
    </p:spTree>
    <p:extLst>
      <p:ext uri="{BB962C8B-B14F-4D97-AF65-F5344CB8AC3E}">
        <p14:creationId xmlns:p14="http://schemas.microsoft.com/office/powerpoint/2010/main" val="617970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8758" y="1211777"/>
            <a:ext cx="11646568" cy="5632311"/>
          </a:xfrm>
          <a:prstGeom prst="rect">
            <a:avLst/>
          </a:prstGeom>
        </p:spPr>
        <p:txBody>
          <a:bodyPr wrap="square">
            <a:spAutoFit/>
          </a:bodyPr>
          <a:lstStyle/>
          <a:p>
            <a:pPr algn="just"/>
            <a:r>
              <a:rPr lang="ru-RU" sz="2400" dirty="0" smtClean="0">
                <a:solidFill>
                  <a:srgbClr val="FF0000"/>
                </a:solidFill>
              </a:rPr>
              <a:t>2. Наглядные </a:t>
            </a:r>
            <a:r>
              <a:rPr lang="ru-RU" sz="2400" dirty="0">
                <a:solidFill>
                  <a:srgbClr val="FF0000"/>
                </a:solidFill>
              </a:rPr>
              <a:t>методы обучения </a:t>
            </a:r>
            <a:r>
              <a:rPr lang="ru-RU" sz="2400" dirty="0"/>
              <a:t>— это методы, активизирующие визуальный канал восприятия информации. </a:t>
            </a:r>
            <a:r>
              <a:rPr lang="ru-RU" sz="2400" dirty="0" smtClean="0"/>
              <a:t>Они </a:t>
            </a:r>
            <a:r>
              <a:rPr lang="ru-RU" sz="2400" dirty="0"/>
              <a:t>направлены на осуществление одного из дидактических принципов обучения — </a:t>
            </a:r>
            <a:r>
              <a:rPr lang="ru-RU" sz="2400" u="sng" dirty="0"/>
              <a:t>принципа наглядности</a:t>
            </a:r>
            <a:r>
              <a:rPr lang="ru-RU" sz="2400" dirty="0" smtClean="0"/>
              <a:t>.</a:t>
            </a:r>
            <a:r>
              <a:rPr lang="ru-RU" sz="2400" b="1" dirty="0"/>
              <a:t> </a:t>
            </a:r>
            <a:endParaRPr lang="ru-RU" sz="2400" b="1" dirty="0" smtClean="0"/>
          </a:p>
          <a:p>
            <a:pPr algn="ctr"/>
            <a:r>
              <a:rPr lang="ru-RU" sz="2400" dirty="0" smtClean="0">
                <a:solidFill>
                  <a:srgbClr val="FF0000"/>
                </a:solidFill>
              </a:rPr>
              <a:t>Выделяют </a:t>
            </a:r>
            <a:r>
              <a:rPr lang="ru-RU" sz="2400" dirty="0">
                <a:solidFill>
                  <a:srgbClr val="FF0000"/>
                </a:solidFill>
              </a:rPr>
              <a:t>три основные виды наглядных методов обучения</a:t>
            </a:r>
            <a:r>
              <a:rPr lang="ru-RU" sz="2400" dirty="0" smtClean="0">
                <a:solidFill>
                  <a:srgbClr val="FF0000"/>
                </a:solidFill>
              </a:rPr>
              <a:t>:</a:t>
            </a:r>
            <a:endParaRPr lang="ru-RU" sz="2400" dirty="0">
              <a:solidFill>
                <a:srgbClr val="FF0000"/>
              </a:solidFill>
            </a:endParaRPr>
          </a:p>
          <a:p>
            <a:pPr algn="just"/>
            <a:r>
              <a:rPr lang="ru-RU" sz="2400" dirty="0">
                <a:solidFill>
                  <a:srgbClr val="FF0000"/>
                </a:solidFill>
              </a:rPr>
              <a:t>Наблюдение.</a:t>
            </a:r>
            <a:r>
              <a:rPr lang="ru-RU" sz="2400" dirty="0"/>
              <a:t> </a:t>
            </a:r>
            <a:r>
              <a:rPr lang="ru-RU" sz="2400" dirty="0" smtClean="0"/>
              <a:t>Целенаправленное </a:t>
            </a:r>
            <a:r>
              <a:rPr lang="ru-RU" sz="2400" dirty="0"/>
              <a:t>восприятие предметов и явлений окружающей действительности. Метод помогает сформировать у учащихся точные представления, необходимые для операции обобщения</a:t>
            </a:r>
            <a:r>
              <a:rPr lang="ru-RU" sz="2400" dirty="0" smtClean="0"/>
              <a:t>.</a:t>
            </a:r>
            <a:endParaRPr lang="ru-RU" sz="2400" dirty="0"/>
          </a:p>
          <a:p>
            <a:pPr algn="just"/>
            <a:r>
              <a:rPr lang="ru-RU" sz="2400" dirty="0">
                <a:solidFill>
                  <a:srgbClr val="FF0000"/>
                </a:solidFill>
              </a:rPr>
              <a:t>Иллюстрации. </a:t>
            </a:r>
            <a:r>
              <a:rPr lang="ru-RU" sz="2400" dirty="0" smtClean="0"/>
              <a:t>Направлены </a:t>
            </a:r>
            <a:r>
              <a:rPr lang="ru-RU" sz="2400" dirty="0"/>
              <a:t>на показ различных объектов, процессов и явлений в их естественной форме и среде. В качестве иллюстраций можно использовать картинки, таблицы, схемы, карты, чертежи, диаграммы и т. д</a:t>
            </a:r>
            <a:r>
              <a:rPr lang="ru-RU" sz="2400" dirty="0" smtClean="0"/>
              <a:t>.</a:t>
            </a:r>
            <a:endParaRPr lang="ru-RU" sz="2400" dirty="0"/>
          </a:p>
          <a:p>
            <a:pPr algn="just"/>
            <a:r>
              <a:rPr lang="ru-RU" sz="2400" dirty="0">
                <a:solidFill>
                  <a:srgbClr val="FF0000"/>
                </a:solidFill>
              </a:rPr>
              <a:t>Демонстрации.</a:t>
            </a:r>
            <a:r>
              <a:rPr lang="ru-RU" sz="2400" dirty="0"/>
              <a:t> </a:t>
            </a:r>
            <a:r>
              <a:rPr lang="ru-RU" sz="2400" dirty="0" smtClean="0"/>
              <a:t>Основаны </a:t>
            </a:r>
            <a:r>
              <a:rPr lang="ru-RU" sz="2400" dirty="0"/>
              <a:t>на представлении устройств, моделей, видеофильмов и т. д., которые показывают реальные свойства предмета или течение явления (процесса). Цель демонстрации — показать, как именно происходит тот или иной процесс, последовательность его течение, значимость для окружающего мира. </a:t>
            </a:r>
          </a:p>
          <a:p>
            <a:pPr algn="just"/>
            <a:endParaRPr lang="ru-RU" sz="2400" dirty="0" smtClean="0"/>
          </a:p>
        </p:txBody>
      </p:sp>
    </p:spTree>
    <p:extLst>
      <p:ext uri="{BB962C8B-B14F-4D97-AF65-F5344CB8AC3E}">
        <p14:creationId xmlns:p14="http://schemas.microsoft.com/office/powerpoint/2010/main" val="1060412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3031" y="1444385"/>
            <a:ext cx="11534274" cy="4401205"/>
          </a:xfrm>
          <a:prstGeom prst="rect">
            <a:avLst/>
          </a:prstGeom>
        </p:spPr>
        <p:txBody>
          <a:bodyPr wrap="square">
            <a:spAutoFit/>
          </a:bodyPr>
          <a:lstStyle/>
          <a:p>
            <a:pPr algn="ctr"/>
            <a:r>
              <a:rPr lang="ru-RU" sz="2800" dirty="0">
                <a:solidFill>
                  <a:srgbClr val="FF0000"/>
                </a:solidFill>
              </a:rPr>
              <a:t>Демонстрация натуральных объектов. </a:t>
            </a:r>
            <a:endParaRPr lang="ru-RU" sz="2800" dirty="0" smtClean="0">
              <a:solidFill>
                <a:srgbClr val="FF0000"/>
              </a:solidFill>
            </a:endParaRPr>
          </a:p>
          <a:p>
            <a:pPr algn="just"/>
            <a:r>
              <a:rPr lang="ru-RU" sz="2800" dirty="0" smtClean="0"/>
              <a:t>Натуральные </a:t>
            </a:r>
            <a:r>
              <a:rPr lang="ru-RU" sz="2800" dirty="0"/>
              <a:t>объекты  – это объекты, являющиеся частью природы. Это могут быть минералы, растения или их части. Данные метод направлен на формирование научных представлений, основанных на восприятии объектов природы. Успешно может применяться как на уроках, так и на экскурсиях. </a:t>
            </a:r>
            <a:endParaRPr lang="ru-RU" sz="2800" dirty="0" smtClean="0"/>
          </a:p>
          <a:p>
            <a:pPr algn="just"/>
            <a:endParaRPr lang="ru-RU" sz="2800" dirty="0"/>
          </a:p>
          <a:p>
            <a:pPr algn="just"/>
            <a:r>
              <a:rPr lang="ru-RU" sz="2800" dirty="0" smtClean="0"/>
              <a:t>К </a:t>
            </a:r>
            <a:r>
              <a:rPr lang="ru-RU" sz="2800" dirty="0"/>
              <a:t>примеру, при изучении темы «Полезные ископаемые» представления о минералах у детей можно сформировать только продемонстрировав данные минералы, для чего в школах есть специальные коллекции.</a:t>
            </a:r>
          </a:p>
        </p:txBody>
      </p:sp>
    </p:spTree>
    <p:extLst>
      <p:ext uri="{BB962C8B-B14F-4D97-AF65-F5344CB8AC3E}">
        <p14:creationId xmlns:p14="http://schemas.microsoft.com/office/powerpoint/2010/main" val="3493563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6778" y="1430486"/>
            <a:ext cx="11606463" cy="5016758"/>
          </a:xfrm>
          <a:prstGeom prst="rect">
            <a:avLst/>
          </a:prstGeom>
        </p:spPr>
        <p:txBody>
          <a:bodyPr wrap="square">
            <a:spAutoFit/>
          </a:bodyPr>
          <a:lstStyle/>
          <a:p>
            <a:pPr algn="ctr"/>
            <a:r>
              <a:rPr lang="ru-RU" sz="3200" dirty="0">
                <a:solidFill>
                  <a:srgbClr val="FF0000"/>
                </a:solidFill>
              </a:rPr>
              <a:t>Демонстрация изображений объектов и </a:t>
            </a:r>
            <a:r>
              <a:rPr lang="ru-RU" sz="3200" dirty="0" smtClean="0">
                <a:solidFill>
                  <a:srgbClr val="FF0000"/>
                </a:solidFill>
              </a:rPr>
              <a:t>явлений </a:t>
            </a:r>
          </a:p>
          <a:p>
            <a:pPr algn="just"/>
            <a:r>
              <a:rPr lang="ru-RU" sz="3200" dirty="0" smtClean="0"/>
              <a:t>Метод</a:t>
            </a:r>
            <a:r>
              <a:rPr lang="ru-RU" sz="3200" dirty="0"/>
              <a:t>, связанный с применением наглядных и технических средств. Как правило, демонстрируются (в учебных фильмах, мультипликационных фильмах) те объекты и явления, которые трудно или невозможно увидеть детям в ближайшем окружении. </a:t>
            </a:r>
            <a:endParaRPr lang="ru-RU" sz="3200" dirty="0" smtClean="0"/>
          </a:p>
          <a:p>
            <a:pPr algn="just"/>
            <a:endParaRPr lang="ru-RU" sz="3200" dirty="0"/>
          </a:p>
          <a:p>
            <a:pPr algn="just"/>
            <a:r>
              <a:rPr lang="ru-RU" sz="3200" dirty="0" smtClean="0"/>
              <a:t>Например</a:t>
            </a:r>
            <a:r>
              <a:rPr lang="ru-RU" sz="3200" dirty="0"/>
              <a:t>, в начальной школе дети получают первые знания о солнечной системе. На подобном уроке уместным будет демонстрация соответствующей таблицы, презентации или </a:t>
            </a:r>
            <a:r>
              <a:rPr lang="ru-RU" sz="3200" dirty="0" smtClean="0"/>
              <a:t>фильма.</a:t>
            </a:r>
            <a:endParaRPr lang="ru-RU" sz="3200" dirty="0"/>
          </a:p>
        </p:txBody>
      </p:sp>
    </p:spTree>
    <p:extLst>
      <p:ext uri="{BB962C8B-B14F-4D97-AF65-F5344CB8AC3E}">
        <p14:creationId xmlns:p14="http://schemas.microsoft.com/office/powerpoint/2010/main" val="4028093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8969" y="1655620"/>
            <a:ext cx="11534274" cy="2862322"/>
          </a:xfrm>
          <a:prstGeom prst="rect">
            <a:avLst/>
          </a:prstGeom>
        </p:spPr>
        <p:txBody>
          <a:bodyPr wrap="square">
            <a:spAutoFit/>
          </a:bodyPr>
          <a:lstStyle/>
          <a:p>
            <a:pPr algn="ctr"/>
            <a:r>
              <a:rPr lang="ru-RU" sz="3600" dirty="0">
                <a:solidFill>
                  <a:srgbClr val="FF0000"/>
                </a:solidFill>
              </a:rPr>
              <a:t>Демонстрация </a:t>
            </a:r>
            <a:r>
              <a:rPr lang="ru-RU" sz="3600" dirty="0" smtClean="0">
                <a:solidFill>
                  <a:srgbClr val="FF0000"/>
                </a:solidFill>
              </a:rPr>
              <a:t>опытов </a:t>
            </a:r>
          </a:p>
          <a:p>
            <a:r>
              <a:rPr lang="ru-RU" sz="3600" dirty="0" smtClean="0"/>
              <a:t>Применяется </a:t>
            </a:r>
            <a:r>
              <a:rPr lang="ru-RU" sz="3600" dirty="0"/>
              <a:t>в том случае, когда данный опыт не могут провести учащиеся (например, опыты с нагреванием при изучении свойств воды). В этом случае, опыт демонстрирует педагог, дети проводят наблюдения.</a:t>
            </a:r>
          </a:p>
        </p:txBody>
      </p:sp>
    </p:spTree>
    <p:extLst>
      <p:ext uri="{BB962C8B-B14F-4D97-AF65-F5344CB8AC3E}">
        <p14:creationId xmlns:p14="http://schemas.microsoft.com/office/powerpoint/2010/main" val="2840615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1227778"/>
            <a:ext cx="10900611" cy="5262979"/>
          </a:xfrm>
          <a:prstGeom prst="rect">
            <a:avLst/>
          </a:prstGeom>
        </p:spPr>
        <p:txBody>
          <a:bodyPr wrap="square">
            <a:spAutoFit/>
          </a:bodyPr>
          <a:lstStyle/>
          <a:p>
            <a:pPr algn="just"/>
            <a:r>
              <a:rPr lang="ru-RU" dirty="0" smtClean="0">
                <a:solidFill>
                  <a:srgbClr val="FF0000"/>
                </a:solidFill>
              </a:rPr>
              <a:t>3. </a:t>
            </a:r>
            <a:r>
              <a:rPr lang="ru-RU" sz="2400" dirty="0" smtClean="0">
                <a:solidFill>
                  <a:srgbClr val="FF0000"/>
                </a:solidFill>
              </a:rPr>
              <a:t>Практические </a:t>
            </a:r>
            <a:r>
              <a:rPr lang="ru-RU" sz="2400" dirty="0">
                <a:solidFill>
                  <a:srgbClr val="FF0000"/>
                </a:solidFill>
              </a:rPr>
              <a:t>методы обучения</a:t>
            </a:r>
            <a:r>
              <a:rPr lang="ru-RU" sz="2400" dirty="0">
                <a:solidFill>
                  <a:srgbClr val="333333"/>
                </a:solidFill>
              </a:rPr>
              <a:t> — это подходы к обучению, которые акцентируют внимание на активной деятельности учащихся и применении теоретических знаний на практике. </a:t>
            </a:r>
          </a:p>
          <a:p>
            <a:pPr algn="ctr"/>
            <a:endParaRPr lang="ru-RU" sz="2400" dirty="0" smtClean="0">
              <a:solidFill>
                <a:srgbClr val="FF0000"/>
              </a:solidFill>
            </a:endParaRPr>
          </a:p>
          <a:p>
            <a:pPr algn="ctr"/>
            <a:r>
              <a:rPr lang="ru-RU" sz="2400" dirty="0" smtClean="0">
                <a:solidFill>
                  <a:srgbClr val="FF0000"/>
                </a:solidFill>
              </a:rPr>
              <a:t>Основные </a:t>
            </a:r>
            <a:r>
              <a:rPr lang="ru-RU" sz="2400" dirty="0">
                <a:solidFill>
                  <a:srgbClr val="FF0000"/>
                </a:solidFill>
              </a:rPr>
              <a:t>виды практических методов обучения:</a:t>
            </a:r>
          </a:p>
          <a:p>
            <a:pPr algn="just">
              <a:buFont typeface="Arial" panose="020B0604020202020204" pitchFamily="34" charset="0"/>
              <a:buChar char="•"/>
            </a:pPr>
            <a:r>
              <a:rPr lang="ru-RU" sz="2400" dirty="0">
                <a:solidFill>
                  <a:srgbClr val="FF0000"/>
                </a:solidFill>
              </a:rPr>
              <a:t>Упражнения. </a:t>
            </a:r>
            <a:r>
              <a:rPr lang="ru-RU" sz="2400" dirty="0" smtClean="0">
                <a:solidFill>
                  <a:srgbClr val="333333"/>
                </a:solidFill>
              </a:rPr>
              <a:t>Многократное </a:t>
            </a:r>
            <a:r>
              <a:rPr lang="ru-RU" sz="2400" dirty="0">
                <a:solidFill>
                  <a:srgbClr val="333333"/>
                </a:solidFill>
              </a:rPr>
              <a:t>выполнение умственных или прикладных действий для того, чтобы овладеть ими или улучшить их качество</a:t>
            </a:r>
            <a:r>
              <a:rPr lang="ru-RU" sz="2400" dirty="0" smtClean="0">
                <a:solidFill>
                  <a:srgbClr val="333333"/>
                </a:solidFill>
              </a:rPr>
              <a:t>.</a:t>
            </a:r>
            <a:endParaRPr lang="ru-RU" sz="2400" dirty="0">
              <a:solidFill>
                <a:srgbClr val="333333"/>
              </a:solidFill>
            </a:endParaRPr>
          </a:p>
          <a:p>
            <a:pPr algn="just">
              <a:buFont typeface="Arial" panose="020B0604020202020204" pitchFamily="34" charset="0"/>
              <a:buChar char="•"/>
            </a:pPr>
            <a:r>
              <a:rPr lang="ru-RU" sz="2400" dirty="0">
                <a:solidFill>
                  <a:srgbClr val="FF0000"/>
                </a:solidFill>
              </a:rPr>
              <a:t>Лабораторные </a:t>
            </a:r>
            <a:r>
              <a:rPr lang="ru-RU" sz="2400" dirty="0" smtClean="0">
                <a:solidFill>
                  <a:srgbClr val="FF0000"/>
                </a:solidFill>
              </a:rPr>
              <a:t> и практические работы</a:t>
            </a:r>
            <a:r>
              <a:rPr lang="ru-RU" sz="2400" dirty="0">
                <a:solidFill>
                  <a:srgbClr val="FF0000"/>
                </a:solidFill>
              </a:rPr>
              <a:t>. </a:t>
            </a:r>
            <a:r>
              <a:rPr lang="ru-RU" sz="2400" dirty="0" smtClean="0">
                <a:solidFill>
                  <a:srgbClr val="333333"/>
                </a:solidFill>
              </a:rPr>
              <a:t>Направлены </a:t>
            </a:r>
            <a:r>
              <a:rPr lang="ru-RU" sz="2400" dirty="0">
                <a:solidFill>
                  <a:srgbClr val="333333"/>
                </a:solidFill>
              </a:rPr>
              <a:t>на углублённое изучение учебного материала через выполнение практических заданий в специально оборудованных лабораториях</a:t>
            </a:r>
            <a:r>
              <a:rPr lang="ru-RU" sz="2400" dirty="0" smtClean="0">
                <a:solidFill>
                  <a:srgbClr val="333333"/>
                </a:solidFill>
              </a:rPr>
              <a:t>.</a:t>
            </a:r>
            <a:endParaRPr lang="ru-RU" sz="2400" dirty="0">
              <a:solidFill>
                <a:srgbClr val="333333"/>
              </a:solidFill>
            </a:endParaRPr>
          </a:p>
          <a:p>
            <a:pPr algn="just">
              <a:buFont typeface="Arial" panose="020B0604020202020204" pitchFamily="34" charset="0"/>
              <a:buChar char="•"/>
            </a:pPr>
            <a:r>
              <a:rPr lang="ru-RU" sz="2400" dirty="0" smtClean="0">
                <a:solidFill>
                  <a:srgbClr val="FF0000"/>
                </a:solidFill>
              </a:rPr>
              <a:t>Учебно-трудовые </a:t>
            </a:r>
            <a:r>
              <a:rPr lang="ru-RU" sz="2400" dirty="0">
                <a:solidFill>
                  <a:srgbClr val="FF0000"/>
                </a:solidFill>
              </a:rPr>
              <a:t>задания. </a:t>
            </a:r>
            <a:r>
              <a:rPr lang="ru-RU" sz="2400" dirty="0">
                <a:solidFill>
                  <a:srgbClr val="333333"/>
                </a:solidFill>
              </a:rPr>
              <a:t>Имеют производственную направленность и способствуют трудовому воспитанию</a:t>
            </a:r>
            <a:r>
              <a:rPr lang="ru-RU" sz="2400" dirty="0" smtClean="0">
                <a:solidFill>
                  <a:srgbClr val="333333"/>
                </a:solidFill>
              </a:rPr>
              <a:t>.</a:t>
            </a:r>
            <a:endParaRPr lang="ru-RU" sz="2400" dirty="0">
              <a:solidFill>
                <a:srgbClr val="333333"/>
              </a:solidFill>
            </a:endParaRPr>
          </a:p>
          <a:p>
            <a:pPr algn="just">
              <a:buFont typeface="Arial" panose="020B0604020202020204" pitchFamily="34" charset="0"/>
              <a:buChar char="•"/>
            </a:pPr>
            <a:r>
              <a:rPr lang="ru-RU" sz="2400" dirty="0">
                <a:solidFill>
                  <a:srgbClr val="FF0000"/>
                </a:solidFill>
              </a:rPr>
              <a:t>Познавательные игры. </a:t>
            </a:r>
            <a:r>
              <a:rPr lang="ru-RU" sz="2400" dirty="0">
                <a:solidFill>
                  <a:srgbClr val="333333"/>
                </a:solidFill>
              </a:rPr>
              <a:t>Являются эффективным средством стимуляции интереса к учению. </a:t>
            </a:r>
          </a:p>
        </p:txBody>
      </p:sp>
    </p:spTree>
    <p:extLst>
      <p:ext uri="{BB962C8B-B14F-4D97-AF65-F5344CB8AC3E}">
        <p14:creationId xmlns:p14="http://schemas.microsoft.com/office/powerpoint/2010/main" val="272765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97306" y="2213356"/>
            <a:ext cx="11502188" cy="2123658"/>
          </a:xfrm>
          <a:prstGeom prst="rect">
            <a:avLst/>
          </a:prstGeom>
        </p:spPr>
        <p:txBody>
          <a:bodyPr wrap="square">
            <a:spAutoFit/>
          </a:bodyPr>
          <a:lstStyle/>
          <a:p>
            <a:pPr algn="just"/>
            <a:r>
              <a:rPr lang="ru-RU" sz="4400" dirty="0">
                <a:solidFill>
                  <a:srgbClr val="FF0000"/>
                </a:solidFill>
              </a:rPr>
              <a:t>Методы обучения </a:t>
            </a:r>
            <a:r>
              <a:rPr lang="ru-RU" sz="4400" dirty="0"/>
              <a:t>– это взаимосвязанные способы и приемы деятельности, направленные на решение задач обучения</a:t>
            </a:r>
            <a:r>
              <a:rPr lang="ru-RU" sz="4400" dirty="0" smtClean="0"/>
              <a:t>.</a:t>
            </a:r>
          </a:p>
        </p:txBody>
      </p:sp>
    </p:spTree>
    <p:extLst>
      <p:ext uri="{BB962C8B-B14F-4D97-AF65-F5344CB8AC3E}">
        <p14:creationId xmlns:p14="http://schemas.microsoft.com/office/powerpoint/2010/main" val="2789159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0841" y="796278"/>
            <a:ext cx="11438021" cy="5693866"/>
          </a:xfrm>
          <a:prstGeom prst="rect">
            <a:avLst/>
          </a:prstGeom>
        </p:spPr>
        <p:txBody>
          <a:bodyPr wrap="square">
            <a:spAutoFit/>
          </a:bodyPr>
          <a:lstStyle/>
          <a:p>
            <a:pPr algn="ctr"/>
            <a:r>
              <a:rPr lang="ru-RU" sz="2800" dirty="0">
                <a:solidFill>
                  <a:srgbClr val="FF0000"/>
                </a:solidFill>
              </a:rPr>
              <a:t>Классификации методов</a:t>
            </a:r>
          </a:p>
          <a:p>
            <a:pPr marL="514350" indent="-514350" algn="just">
              <a:buAutoNum type="arabicPeriod"/>
            </a:pPr>
            <a:r>
              <a:rPr lang="ru-RU" sz="2800" dirty="0"/>
              <a:t>Классификация методов </a:t>
            </a:r>
            <a:r>
              <a:rPr lang="ru-RU" sz="2800" dirty="0">
                <a:solidFill>
                  <a:srgbClr val="FF0000"/>
                </a:solidFill>
              </a:rPr>
              <a:t>по источникам знаний </a:t>
            </a:r>
            <a:r>
              <a:rPr lang="ru-RU" sz="2800" dirty="0"/>
              <a:t>(Н.М. Верзилин, И.Т. Огородников): </a:t>
            </a:r>
          </a:p>
          <a:p>
            <a:pPr marL="457200" indent="-457200" algn="just">
              <a:buFont typeface="Arial" panose="020B0604020202020204" pitchFamily="34" charset="0"/>
              <a:buChar char="•"/>
            </a:pPr>
            <a:r>
              <a:rPr lang="ru-RU" sz="2800" dirty="0"/>
              <a:t>словесные, </a:t>
            </a:r>
          </a:p>
          <a:p>
            <a:pPr marL="457200" indent="-457200" algn="just">
              <a:buFont typeface="Arial" panose="020B0604020202020204" pitchFamily="34" charset="0"/>
              <a:buChar char="•"/>
            </a:pPr>
            <a:r>
              <a:rPr lang="ru-RU" sz="2800" dirty="0"/>
              <a:t>наглядные, </a:t>
            </a:r>
          </a:p>
          <a:p>
            <a:pPr marL="457200" indent="-457200" algn="just">
              <a:buFont typeface="Arial" panose="020B0604020202020204" pitchFamily="34" charset="0"/>
              <a:buChar char="•"/>
            </a:pPr>
            <a:r>
              <a:rPr lang="ru-RU" sz="2800" dirty="0"/>
              <a:t>практические методы. </a:t>
            </a:r>
          </a:p>
          <a:p>
            <a:pPr algn="just"/>
            <a:r>
              <a:rPr lang="ru-RU" sz="2800" dirty="0"/>
              <a:t>2. Классификация методов </a:t>
            </a:r>
            <a:r>
              <a:rPr lang="ru-RU" sz="2800" dirty="0">
                <a:solidFill>
                  <a:srgbClr val="FF0000"/>
                </a:solidFill>
              </a:rPr>
              <a:t>по активности познавательной деятельности учащихся </a:t>
            </a:r>
            <a:r>
              <a:rPr lang="ru-RU" sz="2800" dirty="0"/>
              <a:t>(М.Н. </a:t>
            </a:r>
            <a:r>
              <a:rPr lang="ru-RU" sz="2800" dirty="0" err="1"/>
              <a:t>Скаткин</a:t>
            </a:r>
            <a:r>
              <a:rPr lang="ru-RU" sz="2800" dirty="0"/>
              <a:t>, И.Я. </a:t>
            </a:r>
            <a:r>
              <a:rPr lang="ru-RU" sz="2800" dirty="0" err="1"/>
              <a:t>Лернер</a:t>
            </a:r>
            <a:r>
              <a:rPr lang="ru-RU" sz="2800" dirty="0"/>
              <a:t>):</a:t>
            </a:r>
          </a:p>
          <a:p>
            <a:pPr marL="457200" indent="-457200" algn="just">
              <a:buFont typeface="Arial" panose="020B0604020202020204" pitchFamily="34" charset="0"/>
              <a:buChar char="•"/>
            </a:pPr>
            <a:r>
              <a:rPr lang="ru-RU" sz="2800" dirty="0"/>
              <a:t>объяснительно-иллюстративный, </a:t>
            </a:r>
          </a:p>
          <a:p>
            <a:pPr marL="457200" indent="-457200" algn="just">
              <a:buFont typeface="Arial" panose="020B0604020202020204" pitchFamily="34" charset="0"/>
              <a:buChar char="•"/>
            </a:pPr>
            <a:r>
              <a:rPr lang="ru-RU" sz="2800" dirty="0"/>
              <a:t>продуктивный, </a:t>
            </a:r>
          </a:p>
          <a:p>
            <a:pPr marL="457200" indent="-457200" algn="just">
              <a:buFont typeface="Arial" panose="020B0604020202020204" pitchFamily="34" charset="0"/>
              <a:buChar char="•"/>
            </a:pPr>
            <a:r>
              <a:rPr lang="ru-RU" sz="2800" dirty="0"/>
              <a:t>частично-поисковый, </a:t>
            </a:r>
          </a:p>
          <a:p>
            <a:pPr marL="457200" indent="-457200" algn="just">
              <a:buFont typeface="Arial" panose="020B0604020202020204" pitchFamily="34" charset="0"/>
              <a:buChar char="•"/>
            </a:pPr>
            <a:r>
              <a:rPr lang="ru-RU" sz="2800" dirty="0"/>
              <a:t>проблемный, </a:t>
            </a:r>
          </a:p>
          <a:p>
            <a:pPr marL="457200" indent="-457200" algn="just">
              <a:buFont typeface="Arial" panose="020B0604020202020204" pitchFamily="34" charset="0"/>
              <a:buChar char="•"/>
            </a:pPr>
            <a:r>
              <a:rPr lang="ru-RU" sz="2800" dirty="0"/>
              <a:t>исследовательский.</a:t>
            </a:r>
            <a:endParaRPr lang="ru-RU" sz="2800" b="1" dirty="0"/>
          </a:p>
        </p:txBody>
      </p:sp>
    </p:spTree>
    <p:extLst>
      <p:ext uri="{BB962C8B-B14F-4D97-AF65-F5344CB8AC3E}">
        <p14:creationId xmlns:p14="http://schemas.microsoft.com/office/powerpoint/2010/main" val="4087516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41159" y="1578058"/>
            <a:ext cx="11518231" cy="4462760"/>
          </a:xfrm>
          <a:prstGeom prst="rect">
            <a:avLst/>
          </a:prstGeom>
        </p:spPr>
        <p:txBody>
          <a:bodyPr wrap="square">
            <a:spAutoFit/>
          </a:bodyPr>
          <a:lstStyle/>
          <a:p>
            <a:r>
              <a:rPr lang="ru-RU" sz="3200" dirty="0" smtClean="0">
                <a:solidFill>
                  <a:srgbClr val="FF0000"/>
                </a:solidFill>
              </a:rPr>
              <a:t>1. Словесные </a:t>
            </a:r>
            <a:r>
              <a:rPr lang="ru-RU" sz="3200" dirty="0">
                <a:solidFill>
                  <a:srgbClr val="FF0000"/>
                </a:solidFill>
              </a:rPr>
              <a:t>методы </a:t>
            </a:r>
            <a:r>
              <a:rPr lang="ru-RU" sz="3200" dirty="0"/>
              <a:t>– методы обучения, основанные на слове. </a:t>
            </a:r>
            <a:endParaRPr lang="ru-RU" sz="3200" dirty="0" smtClean="0"/>
          </a:p>
          <a:p>
            <a:r>
              <a:rPr lang="ru-RU" sz="3200" dirty="0" smtClean="0"/>
              <a:t>К </a:t>
            </a:r>
            <a:r>
              <a:rPr lang="ru-RU" sz="3200" dirty="0"/>
              <a:t>ним </a:t>
            </a:r>
            <a:r>
              <a:rPr lang="ru-RU" sz="3200" dirty="0" smtClean="0"/>
              <a:t>относятся:</a:t>
            </a:r>
          </a:p>
          <a:p>
            <a:pPr marL="457200" indent="-457200">
              <a:buFont typeface="Arial" panose="020B0604020202020204" pitchFamily="34" charset="0"/>
              <a:buChar char="•"/>
            </a:pPr>
            <a:r>
              <a:rPr lang="ru-RU" sz="3200" dirty="0" smtClean="0"/>
              <a:t>лекция</a:t>
            </a:r>
            <a:r>
              <a:rPr lang="ru-RU" sz="3200" dirty="0"/>
              <a:t>, </a:t>
            </a:r>
            <a:endParaRPr lang="ru-RU" sz="3200" dirty="0" smtClean="0"/>
          </a:p>
          <a:p>
            <a:pPr marL="457200" indent="-457200">
              <a:buFont typeface="Arial" panose="020B0604020202020204" pitchFamily="34" charset="0"/>
              <a:buChar char="•"/>
            </a:pPr>
            <a:r>
              <a:rPr lang="ru-RU" sz="3200" dirty="0" smtClean="0"/>
              <a:t>рассказ</a:t>
            </a:r>
            <a:r>
              <a:rPr lang="ru-RU" sz="3200" dirty="0"/>
              <a:t>, </a:t>
            </a:r>
            <a:endParaRPr lang="ru-RU" sz="3200" dirty="0" smtClean="0"/>
          </a:p>
          <a:p>
            <a:pPr marL="457200" indent="-457200">
              <a:buFont typeface="Arial" panose="020B0604020202020204" pitchFamily="34" charset="0"/>
              <a:buChar char="•"/>
            </a:pPr>
            <a:r>
              <a:rPr lang="ru-RU" sz="3200" dirty="0" smtClean="0"/>
              <a:t>беседа</a:t>
            </a:r>
            <a:r>
              <a:rPr lang="ru-RU" sz="3200" dirty="0"/>
              <a:t>, </a:t>
            </a:r>
            <a:endParaRPr lang="ru-RU" sz="3200" dirty="0" smtClean="0"/>
          </a:p>
          <a:p>
            <a:pPr marL="457200" indent="-457200">
              <a:buFont typeface="Arial" panose="020B0604020202020204" pitchFamily="34" charset="0"/>
              <a:buChar char="•"/>
            </a:pPr>
            <a:r>
              <a:rPr lang="ru-RU" sz="3200" dirty="0" smtClean="0"/>
              <a:t>дискуссия, </a:t>
            </a:r>
          </a:p>
          <a:p>
            <a:pPr marL="457200" indent="-457200">
              <a:buFont typeface="Arial" panose="020B0604020202020204" pitchFamily="34" charset="0"/>
              <a:buChar char="•"/>
            </a:pPr>
            <a:r>
              <a:rPr lang="ru-RU" sz="3200" dirty="0" smtClean="0"/>
              <a:t>объяснение</a:t>
            </a:r>
            <a:r>
              <a:rPr lang="ru-RU" sz="3200" dirty="0"/>
              <a:t>, </a:t>
            </a:r>
            <a:endParaRPr lang="ru-RU" sz="3200" dirty="0" smtClean="0"/>
          </a:p>
          <a:p>
            <a:pPr marL="457200" indent="-457200">
              <a:buFont typeface="Arial" panose="020B0604020202020204" pitchFamily="34" charset="0"/>
              <a:buChar char="•"/>
            </a:pPr>
            <a:r>
              <a:rPr lang="ru-RU" sz="3200" dirty="0" smtClean="0"/>
              <a:t>инструктаж.</a:t>
            </a:r>
          </a:p>
          <a:p>
            <a:endParaRPr lang="ru-RU" sz="2800" dirty="0" smtClean="0"/>
          </a:p>
        </p:txBody>
      </p:sp>
    </p:spTree>
    <p:extLst>
      <p:ext uri="{BB962C8B-B14F-4D97-AF65-F5344CB8AC3E}">
        <p14:creationId xmlns:p14="http://schemas.microsoft.com/office/powerpoint/2010/main" val="2257263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0525" y="1303746"/>
            <a:ext cx="11758863" cy="4832092"/>
          </a:xfrm>
          <a:prstGeom prst="rect">
            <a:avLst/>
          </a:prstGeom>
        </p:spPr>
        <p:txBody>
          <a:bodyPr wrap="square">
            <a:spAutoFit/>
          </a:bodyPr>
          <a:lstStyle/>
          <a:p>
            <a:pPr algn="just"/>
            <a:r>
              <a:rPr lang="ru-RU" sz="2800" dirty="0" smtClean="0">
                <a:solidFill>
                  <a:srgbClr val="FF0000"/>
                </a:solidFill>
              </a:rPr>
              <a:t>Рассказ</a:t>
            </a:r>
            <a:r>
              <a:rPr lang="ru-RU" sz="2800" dirty="0" smtClean="0"/>
              <a:t>  – монологическое изложение материал по теме. Рассказ может быть представлен педагогом, учеником, гостем урока. Основным достоинством этого метода является то, что </a:t>
            </a:r>
            <a:r>
              <a:rPr lang="ru-RU" sz="2800" u="sng" dirty="0" smtClean="0"/>
              <a:t>информация дается целостно, позволяет создать точную картину явления.</a:t>
            </a:r>
            <a:r>
              <a:rPr lang="ru-RU" sz="2800" dirty="0" smtClean="0"/>
              <a:t> Особенно уместны рассказы, имеющие характер описания (например, художественное описание моря, леса). </a:t>
            </a:r>
          </a:p>
          <a:p>
            <a:pPr algn="ctr"/>
            <a:r>
              <a:rPr lang="ru-RU" sz="2800" dirty="0" smtClean="0">
                <a:solidFill>
                  <a:srgbClr val="FF0000"/>
                </a:solidFill>
              </a:rPr>
              <a:t>Требования </a:t>
            </a:r>
            <a:r>
              <a:rPr lang="ru-RU" sz="2800" dirty="0">
                <a:solidFill>
                  <a:srgbClr val="FF0000"/>
                </a:solidFill>
              </a:rPr>
              <a:t>к применению рассказа на уроках в начальной школе: </a:t>
            </a:r>
            <a:endParaRPr lang="ru-RU" sz="2800" dirty="0" smtClean="0">
              <a:solidFill>
                <a:srgbClr val="FF0000"/>
              </a:solidFill>
            </a:endParaRPr>
          </a:p>
          <a:p>
            <a:r>
              <a:rPr lang="ru-RU" sz="2800" dirty="0" smtClean="0"/>
              <a:t>– </a:t>
            </a:r>
            <a:r>
              <a:rPr lang="ru-RU" sz="2800" dirty="0"/>
              <a:t>продолжительность не более 7 минут; </a:t>
            </a:r>
            <a:endParaRPr lang="ru-RU" sz="2800" dirty="0" smtClean="0"/>
          </a:p>
          <a:p>
            <a:r>
              <a:rPr lang="ru-RU" sz="2800" dirty="0" smtClean="0"/>
              <a:t>– </a:t>
            </a:r>
            <a:r>
              <a:rPr lang="ru-RU" sz="2800" dirty="0"/>
              <a:t>применение наглядного и музыкального иллюстрирования; </a:t>
            </a:r>
            <a:endParaRPr lang="ru-RU" sz="2800" dirty="0" smtClean="0"/>
          </a:p>
          <a:p>
            <a:r>
              <a:rPr lang="ru-RU" sz="2800" dirty="0" smtClean="0"/>
              <a:t>– </a:t>
            </a:r>
            <a:r>
              <a:rPr lang="ru-RU" sz="2800" dirty="0"/>
              <a:t>речь педагога должна быть четкой, эмоциональной; </a:t>
            </a:r>
            <a:endParaRPr lang="ru-RU" sz="2800" dirty="0" smtClean="0"/>
          </a:p>
          <a:p>
            <a:r>
              <a:rPr lang="ru-RU" sz="2800" dirty="0" smtClean="0"/>
              <a:t>– </a:t>
            </a:r>
            <a:r>
              <a:rPr lang="ru-RU" sz="2800" dirty="0"/>
              <a:t>сведения должны быть адаптированы для понимания детей.</a:t>
            </a:r>
          </a:p>
        </p:txBody>
      </p:sp>
    </p:spTree>
    <p:extLst>
      <p:ext uri="{BB962C8B-B14F-4D97-AF65-F5344CB8AC3E}">
        <p14:creationId xmlns:p14="http://schemas.microsoft.com/office/powerpoint/2010/main" val="4038306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199" y="1365773"/>
            <a:ext cx="11502189" cy="4832092"/>
          </a:xfrm>
          <a:prstGeom prst="rect">
            <a:avLst/>
          </a:prstGeom>
        </p:spPr>
        <p:txBody>
          <a:bodyPr wrap="square">
            <a:spAutoFit/>
          </a:bodyPr>
          <a:lstStyle/>
          <a:p>
            <a:pPr algn="just"/>
            <a:r>
              <a:rPr lang="ru-RU" sz="2800" dirty="0">
                <a:solidFill>
                  <a:srgbClr val="FF0000"/>
                </a:solidFill>
              </a:rPr>
              <a:t>Беседа</a:t>
            </a:r>
            <a:r>
              <a:rPr lang="ru-RU" sz="2800" dirty="0"/>
              <a:t> – </a:t>
            </a:r>
            <a:r>
              <a:rPr lang="ru-RU" sz="2800" dirty="0" err="1"/>
              <a:t>полилог</a:t>
            </a:r>
            <a:r>
              <a:rPr lang="ru-RU" sz="2800" dirty="0"/>
              <a:t>, направленный на решение учебных задач урока. Беседа может использоваться на любом этапе урока – при повторении и актуализации знаний, при изучении нового, при закреплении и  контроле. Достоинством беседы как метода обучения является то, что </a:t>
            </a:r>
            <a:r>
              <a:rPr lang="ru-RU" sz="2800" u="sng" dirty="0"/>
              <a:t>дети находятся в активной познавательной позиции (в отличие от рассказа)</a:t>
            </a:r>
            <a:r>
              <a:rPr lang="ru-RU" sz="2800" dirty="0"/>
              <a:t>, </a:t>
            </a:r>
            <a:r>
              <a:rPr lang="ru-RU" sz="2800" u="sng" dirty="0"/>
              <a:t>являются субъектами деятельности.</a:t>
            </a:r>
            <a:r>
              <a:rPr lang="ru-RU" sz="2800" dirty="0"/>
              <a:t> Беседа используется в  случае рассмотрения темы, которая детям известна хоть в малой степени. Например, даже первоклассников можно включить в беседу о временах года и их особенностях. Особую роль играет </a:t>
            </a:r>
            <a:r>
              <a:rPr lang="ru-RU" sz="2800" dirty="0" smtClean="0"/>
              <a:t>эвристическая</a:t>
            </a:r>
            <a:r>
              <a:rPr lang="ru-RU" sz="2800" dirty="0"/>
              <a:t>, или проблемная беседа, при которой дети, рассуждая, отвечают на ряд проблемных вопросов</a:t>
            </a:r>
          </a:p>
        </p:txBody>
      </p:sp>
    </p:spTree>
    <p:extLst>
      <p:ext uri="{BB962C8B-B14F-4D97-AF65-F5344CB8AC3E}">
        <p14:creationId xmlns:p14="http://schemas.microsoft.com/office/powerpoint/2010/main" val="3718476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9390" y="1924560"/>
            <a:ext cx="11462084" cy="3046988"/>
          </a:xfrm>
          <a:prstGeom prst="rect">
            <a:avLst/>
          </a:prstGeom>
        </p:spPr>
        <p:txBody>
          <a:bodyPr wrap="square">
            <a:spAutoFit/>
          </a:bodyPr>
          <a:lstStyle/>
          <a:p>
            <a:r>
              <a:rPr lang="ru-RU" sz="3200" dirty="0">
                <a:solidFill>
                  <a:srgbClr val="FF0000"/>
                </a:solidFill>
              </a:rPr>
              <a:t>Объяснение</a:t>
            </a:r>
            <a:r>
              <a:rPr lang="ru-RU" sz="3200" dirty="0"/>
              <a:t> – это подробное последовательное изложение учебного материала, часто имеющее вид рассуждения. </a:t>
            </a:r>
            <a:endParaRPr lang="ru-RU" sz="3200" dirty="0" smtClean="0"/>
          </a:p>
          <a:p>
            <a:r>
              <a:rPr lang="ru-RU" sz="3200" dirty="0" smtClean="0"/>
              <a:t>Объяснение </a:t>
            </a:r>
            <a:r>
              <a:rPr lang="ru-RU" sz="3200" dirty="0"/>
              <a:t>применятся либо запланировано – при изучении сложных тем, либо спонтанно, при возникшей на уроке необходимости</a:t>
            </a:r>
            <a:r>
              <a:rPr lang="ru-RU" sz="3200" dirty="0" smtClean="0"/>
              <a:t>.</a:t>
            </a:r>
          </a:p>
          <a:p>
            <a:r>
              <a:rPr lang="ru-RU" sz="3200" dirty="0" smtClean="0"/>
              <a:t> </a:t>
            </a:r>
            <a:endParaRPr lang="ru-RU" sz="3200" dirty="0"/>
          </a:p>
        </p:txBody>
      </p:sp>
    </p:spTree>
    <p:extLst>
      <p:ext uri="{BB962C8B-B14F-4D97-AF65-F5344CB8AC3E}">
        <p14:creationId xmlns:p14="http://schemas.microsoft.com/office/powerpoint/2010/main" val="2802710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4904" y="1348134"/>
            <a:ext cx="11558337" cy="4832092"/>
          </a:xfrm>
          <a:prstGeom prst="rect">
            <a:avLst/>
          </a:prstGeom>
        </p:spPr>
        <p:txBody>
          <a:bodyPr wrap="square">
            <a:spAutoFit/>
          </a:bodyPr>
          <a:lstStyle/>
          <a:p>
            <a:r>
              <a:rPr lang="ru-RU" sz="2800" dirty="0">
                <a:solidFill>
                  <a:srgbClr val="FF0000"/>
                </a:solidFill>
              </a:rPr>
              <a:t>Инструктаж</a:t>
            </a:r>
            <a:r>
              <a:rPr lang="ru-RU" sz="2800" dirty="0"/>
              <a:t> – разновидность объяснения, сопровождает проведение практических работ. </a:t>
            </a:r>
            <a:endParaRPr lang="ru-RU" sz="2800" dirty="0" smtClean="0"/>
          </a:p>
          <a:p>
            <a:r>
              <a:rPr lang="ru-RU" sz="2800" dirty="0" smtClean="0"/>
              <a:t>Инструктаж </a:t>
            </a:r>
            <a:r>
              <a:rPr lang="ru-RU" sz="2800" dirty="0"/>
              <a:t>может быть дан письменно (алгоритм или карта) и устно. Как правило, на уроках окружающего мира учитель дает инструктаж при проведении простых опытов. </a:t>
            </a:r>
            <a:endParaRPr lang="ru-RU" sz="2800" dirty="0" smtClean="0"/>
          </a:p>
          <a:p>
            <a:endParaRPr lang="ru-RU" sz="2800" dirty="0" smtClean="0"/>
          </a:p>
          <a:p>
            <a:r>
              <a:rPr lang="ru-RU" sz="2800" dirty="0" smtClean="0"/>
              <a:t>Например</a:t>
            </a:r>
            <a:r>
              <a:rPr lang="ru-RU" sz="2800" dirty="0"/>
              <a:t>, инструкция при проведении опыта с почвой: пластмассовой ложкой наберите немного почвы, насыпьте в стакан с водой и тщательно и аккуратно размешайте. Пронаблюдайте, выпал ли осадок, изменились ли свойства воды, есть ли взвесь – части почвы, оставшиеся на поверхности. Сделайте выводы.</a:t>
            </a:r>
          </a:p>
        </p:txBody>
      </p:sp>
    </p:spTree>
    <p:extLst>
      <p:ext uri="{BB962C8B-B14F-4D97-AF65-F5344CB8AC3E}">
        <p14:creationId xmlns:p14="http://schemas.microsoft.com/office/powerpoint/2010/main" val="1119185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1359348"/>
            <a:ext cx="11823032" cy="4832092"/>
          </a:xfrm>
          <a:prstGeom prst="rect">
            <a:avLst/>
          </a:prstGeom>
        </p:spPr>
        <p:txBody>
          <a:bodyPr wrap="square">
            <a:spAutoFit/>
          </a:bodyPr>
          <a:lstStyle/>
          <a:p>
            <a:r>
              <a:rPr lang="ru-RU" sz="2800" dirty="0" smtClean="0">
                <a:solidFill>
                  <a:srgbClr val="FF0000"/>
                </a:solidFill>
              </a:rPr>
              <a:t>Дискуссия </a:t>
            </a:r>
            <a:r>
              <a:rPr lang="ru-RU" sz="2800" dirty="0" smtClean="0"/>
              <a:t>– </a:t>
            </a:r>
            <a:r>
              <a:rPr lang="ru-RU" sz="2800" dirty="0"/>
              <a:t>это организованный спор. </a:t>
            </a:r>
            <a:r>
              <a:rPr lang="ru-RU" sz="2800" dirty="0" smtClean="0"/>
              <a:t>Необходимо </a:t>
            </a:r>
            <a:r>
              <a:rPr lang="ru-RU" sz="2800" dirty="0"/>
              <a:t>выделить проблему, на решение которой будет иметься как минимум два различных мнения. </a:t>
            </a:r>
            <a:endParaRPr lang="ru-RU" sz="2800" dirty="0" smtClean="0"/>
          </a:p>
          <a:p>
            <a:r>
              <a:rPr lang="ru-RU" sz="2800" dirty="0" smtClean="0"/>
              <a:t>Дискуссия </a:t>
            </a:r>
            <a:r>
              <a:rPr lang="ru-RU" sz="2800" dirty="0"/>
              <a:t>реализуется поэтапно. </a:t>
            </a:r>
            <a:endParaRPr lang="ru-RU" sz="2800" dirty="0" smtClean="0"/>
          </a:p>
          <a:p>
            <a:r>
              <a:rPr lang="ru-RU" sz="2800" dirty="0" smtClean="0"/>
              <a:t>На </a:t>
            </a:r>
            <a:r>
              <a:rPr lang="ru-RU" sz="2800" u="sng" dirty="0"/>
              <a:t>подготовительном этапе </a:t>
            </a:r>
            <a:r>
              <a:rPr lang="ru-RU" sz="2800" dirty="0"/>
              <a:t>вычленяется проблема, затем определяются точки зрения и их сторонники, далее каждой группе предоставляется время для подготовки материалов в поддержку своего мнения. </a:t>
            </a:r>
            <a:endParaRPr lang="ru-RU" sz="2800" dirty="0" smtClean="0"/>
          </a:p>
          <a:p>
            <a:r>
              <a:rPr lang="ru-RU" sz="2800" dirty="0" smtClean="0"/>
              <a:t>На </a:t>
            </a:r>
            <a:r>
              <a:rPr lang="ru-RU" sz="2800" u="sng" dirty="0"/>
              <a:t>этапе проведения </a:t>
            </a:r>
            <a:r>
              <a:rPr lang="ru-RU" sz="2800" dirty="0"/>
              <a:t>группы обосновано представляют свое видение проблемы. Очень важно заранее определить правила проведения, требования к речи и к поведению. </a:t>
            </a:r>
            <a:endParaRPr lang="ru-RU" sz="2800" dirty="0" smtClean="0"/>
          </a:p>
          <a:p>
            <a:r>
              <a:rPr lang="ru-RU" sz="2800" u="sng" dirty="0" smtClean="0"/>
              <a:t>Результатом</a:t>
            </a:r>
            <a:r>
              <a:rPr lang="ru-RU" sz="2800" dirty="0" smtClean="0"/>
              <a:t> </a:t>
            </a:r>
            <a:r>
              <a:rPr lang="ru-RU" sz="2800" dirty="0"/>
              <a:t>дискуссии может быть принятое общее решение, или тема может остаться открытой. </a:t>
            </a:r>
          </a:p>
        </p:txBody>
      </p:sp>
    </p:spTree>
    <p:extLst>
      <p:ext uri="{BB962C8B-B14F-4D97-AF65-F5344CB8AC3E}">
        <p14:creationId xmlns:p14="http://schemas.microsoft.com/office/powerpoint/2010/main" val="145125847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281</TotalTime>
  <Words>200</Words>
  <Application>Microsoft Office PowerPoint</Application>
  <PresentationFormat>Широкоэкранный</PresentationFormat>
  <Paragraphs>67</Paragraphs>
  <Slides>14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Arial</vt:lpstr>
      <vt:lpstr>Calibri</vt:lpstr>
      <vt:lpstr>Calibri Light</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Student</dc:creator>
  <cp:lastModifiedBy>Student</cp:lastModifiedBy>
  <cp:revision>32</cp:revision>
  <dcterms:created xsi:type="dcterms:W3CDTF">2024-09-30T11:47:18Z</dcterms:created>
  <dcterms:modified xsi:type="dcterms:W3CDTF">2026-04-20T08:04:29Z</dcterms:modified>
</cp:coreProperties>
</file>