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13" r:id="rId2"/>
    <p:sldId id="404" r:id="rId3"/>
    <p:sldId id="432" r:id="rId4"/>
    <p:sldId id="433" r:id="rId5"/>
    <p:sldId id="388" r:id="rId6"/>
    <p:sldId id="434" r:id="rId7"/>
    <p:sldId id="397" r:id="rId8"/>
    <p:sldId id="437" r:id="rId9"/>
    <p:sldId id="439" r:id="rId10"/>
    <p:sldId id="440" r:id="rId11"/>
    <p:sldId id="441" r:id="rId12"/>
    <p:sldId id="443" r:id="rId13"/>
    <p:sldId id="427" r:id="rId14"/>
    <p:sldId id="444" r:id="rId15"/>
  </p:sldIdLst>
  <p:sldSz cx="9144000" cy="5715000" type="screen16x1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4C42"/>
    <a:srgbClr val="482E00"/>
    <a:srgbClr val="C9F1FF"/>
    <a:srgbClr val="8FE2FF"/>
    <a:srgbClr val="5BD4FF"/>
    <a:srgbClr val="B686DA"/>
    <a:srgbClr val="C8A5E3"/>
    <a:srgbClr val="E6D6F2"/>
    <a:srgbClr val="33CC33"/>
    <a:srgbClr val="C5D7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8" autoAdjust="0"/>
    <p:restoredTop sz="94660"/>
  </p:normalViewPr>
  <p:slideViewPr>
    <p:cSldViewPr>
      <p:cViewPr varScale="1">
        <p:scale>
          <a:sx n="114" d="100"/>
          <a:sy n="114" d="100"/>
        </p:scale>
        <p:origin x="667" y="8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143000"/>
            <a:ext cx="8229600" cy="15240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776415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508000"/>
            <a:ext cx="7086600" cy="15240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089822"/>
            <a:ext cx="7086600" cy="1258093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5347230"/>
            <a:ext cx="762000" cy="304271"/>
          </a:xfrm>
        </p:spPr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7542"/>
            <a:ext cx="8229600" cy="9525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625739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1279261"/>
            <a:ext cx="4041775" cy="625739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968500"/>
            <a:ext cx="4040188" cy="31366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968500"/>
            <a:ext cx="4041775" cy="31366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1" y="1270000"/>
            <a:ext cx="3008313" cy="3835136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508000"/>
            <a:ext cx="5486400" cy="435240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526646"/>
            <a:ext cx="5486400" cy="33020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972323"/>
            <a:ext cx="5486400" cy="44196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9243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5347230"/>
            <a:ext cx="2133600" cy="304271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956142F-7CAE-4798-86AB-0C53A0E10441}" type="datetimeFigureOut">
              <a:rPr lang="ru-RU" smtClean="0"/>
              <a:pPr/>
              <a:t>19.11.2025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5347230"/>
            <a:ext cx="2895600" cy="304271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5347230"/>
            <a:ext cx="762000" cy="304271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38DB41D-D5A8-4BF9-908D-6AFEBD50D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extBox 6"/>
          <p:cNvSpPr txBox="1"/>
          <p:nvPr userDrawn="1"/>
        </p:nvSpPr>
        <p:spPr>
          <a:xfrm>
            <a:off x="142140" y="5305772"/>
            <a:ext cx="13708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>
                <a:solidFill>
                  <a:schemeClr val="accent2">
                    <a:lumMod val="50000"/>
                  </a:schemeClr>
                </a:solidFill>
                <a:latin typeface="Monotype Corsiva" pitchFamily="66" charset="0"/>
              </a:rPr>
              <a:t>Никифорова Н.В.</a:t>
            </a:r>
          </a:p>
        </p:txBody>
      </p:sp>
      <p:pic>
        <p:nvPicPr>
          <p:cNvPr id="8" name="Picture 8" descr="https://img-fotki.yandex.ru/get/5626/112265771.81d/0_c482b_520d7a27_XL.png"/>
          <p:cNvPicPr>
            <a:picLocks noChangeAspect="1" noChangeArrowheads="1"/>
          </p:cNvPicPr>
          <p:nvPr userDrawn="1"/>
        </p:nvPicPr>
        <p:blipFill rotWithShape="1">
          <a:blip r:embed="rId14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5400000">
            <a:off x="1687137" y="-1762425"/>
            <a:ext cx="5737819" cy="9217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F6B4C3D-8382-4B93-9207-B9B47DB64305}"/>
              </a:ext>
            </a:extLst>
          </p:cNvPr>
          <p:cNvSpPr/>
          <p:nvPr/>
        </p:nvSpPr>
        <p:spPr>
          <a:xfrm>
            <a:off x="179512" y="625252"/>
            <a:ext cx="88369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omic Sans MS" pitchFamily="66" charset="0"/>
              </a:rPr>
              <a:t>– </a:t>
            </a:r>
            <a:r>
              <a:rPr lang="ru-RU" sz="2400" b="1" dirty="0">
                <a:latin typeface="Comic Sans MS" pitchFamily="66" charset="0"/>
              </a:rPr>
              <a:t>это все неровности Земной </a:t>
            </a:r>
            <a:r>
              <a:rPr lang="ru-RU" sz="2400" b="1" dirty="0" smtClean="0">
                <a:latin typeface="Comic Sans MS" pitchFamily="66" charset="0"/>
              </a:rPr>
              <a:t>поверхности</a:t>
            </a:r>
            <a:r>
              <a:rPr lang="ru-RU" sz="2400" b="1" dirty="0">
                <a:latin typeface="Comic Sans MS" pitchFamily="66" charset="0"/>
              </a:rPr>
              <a:t>. Различные формы рельефа на карте изображают с помощью условных цветов.</a:t>
            </a:r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B3D0A510-BD45-4F20-9E7E-E2400FCEE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12" y="1993404"/>
            <a:ext cx="54006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Формы рельефа </a:t>
            </a:r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Земли : горы и равнины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135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42ADAC0-08FF-45F5-8B8C-C0523FA36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23528" y="1002580"/>
            <a:ext cx="5081415" cy="3439096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6FE6AC1-D83A-4938-9BEF-4C152733A519}"/>
              </a:ext>
            </a:extLst>
          </p:cNvPr>
          <p:cNvSpPr/>
          <p:nvPr/>
        </p:nvSpPr>
        <p:spPr>
          <a:xfrm>
            <a:off x="5430585" y="1002580"/>
            <a:ext cx="36157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Протянулись с севера на юг через всю </a:t>
            </a: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территорию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России</a:t>
            </a: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>
              <a:buFontTx/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старину их величали </a:t>
            </a:r>
            <a:r>
              <a:rPr lang="ru-RU" sz="24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«Каменный пояс Земли Русской».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Урал делит материк Евразию на </a:t>
            </a: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Европу</a:t>
            </a:r>
          </a:p>
          <a:p>
            <a:pPr algn="ctr">
              <a:buFontTx/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Азию. </a:t>
            </a:r>
            <a:endParaRPr lang="ru-RU" sz="2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Tx/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Это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довольно низкие горы: менее 2000 м.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A36D80C-309D-400F-AE56-0862897651BA}"/>
              </a:ext>
            </a:extLst>
          </p:cNvPr>
          <p:cNvSpPr txBox="1">
            <a:spLocks noChangeArrowheads="1"/>
          </p:cNvSpPr>
          <p:nvPr/>
        </p:nvSpPr>
        <p:spPr>
          <a:xfrm>
            <a:off x="1187624" y="369876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Уральские горы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1439652" y="2498908"/>
            <a:ext cx="936104" cy="1008112"/>
          </a:xfrm>
          <a:custGeom>
            <a:avLst/>
            <a:gdLst>
              <a:gd name="connsiteX0" fmla="*/ 0 w 1502228"/>
              <a:gd name="connsiteY0" fmla="*/ 1491343 h 1491343"/>
              <a:gd name="connsiteX1" fmla="*/ 97971 w 1502228"/>
              <a:gd name="connsiteY1" fmla="*/ 1393372 h 1491343"/>
              <a:gd name="connsiteX2" fmla="*/ 195942 w 1502228"/>
              <a:gd name="connsiteY2" fmla="*/ 1284514 h 1491343"/>
              <a:gd name="connsiteX3" fmla="*/ 315685 w 1502228"/>
              <a:gd name="connsiteY3" fmla="*/ 1230086 h 1491343"/>
              <a:gd name="connsiteX4" fmla="*/ 413657 w 1502228"/>
              <a:gd name="connsiteY4" fmla="*/ 1153886 h 1491343"/>
              <a:gd name="connsiteX5" fmla="*/ 446314 w 1502228"/>
              <a:gd name="connsiteY5" fmla="*/ 1099457 h 1491343"/>
              <a:gd name="connsiteX6" fmla="*/ 489857 w 1502228"/>
              <a:gd name="connsiteY6" fmla="*/ 1001486 h 1491343"/>
              <a:gd name="connsiteX7" fmla="*/ 544285 w 1502228"/>
              <a:gd name="connsiteY7" fmla="*/ 870857 h 1491343"/>
              <a:gd name="connsiteX8" fmla="*/ 576942 w 1502228"/>
              <a:gd name="connsiteY8" fmla="*/ 772886 h 1491343"/>
              <a:gd name="connsiteX9" fmla="*/ 620485 w 1502228"/>
              <a:gd name="connsiteY9" fmla="*/ 707572 h 1491343"/>
              <a:gd name="connsiteX10" fmla="*/ 685800 w 1502228"/>
              <a:gd name="connsiteY10" fmla="*/ 609600 h 1491343"/>
              <a:gd name="connsiteX11" fmla="*/ 751114 w 1502228"/>
              <a:gd name="connsiteY11" fmla="*/ 511629 h 1491343"/>
              <a:gd name="connsiteX12" fmla="*/ 838200 w 1502228"/>
              <a:gd name="connsiteY12" fmla="*/ 391886 h 1491343"/>
              <a:gd name="connsiteX13" fmla="*/ 870857 w 1502228"/>
              <a:gd name="connsiteY13" fmla="*/ 315686 h 1491343"/>
              <a:gd name="connsiteX14" fmla="*/ 936171 w 1502228"/>
              <a:gd name="connsiteY14" fmla="*/ 228600 h 1491343"/>
              <a:gd name="connsiteX15" fmla="*/ 1055914 w 1502228"/>
              <a:gd name="connsiteY15" fmla="*/ 185057 h 1491343"/>
              <a:gd name="connsiteX16" fmla="*/ 1219200 w 1502228"/>
              <a:gd name="connsiteY16" fmla="*/ 130629 h 1491343"/>
              <a:gd name="connsiteX17" fmla="*/ 1360714 w 1502228"/>
              <a:gd name="connsiteY17" fmla="*/ 119743 h 1491343"/>
              <a:gd name="connsiteX18" fmla="*/ 1469571 w 1502228"/>
              <a:gd name="connsiteY18" fmla="*/ 54429 h 1491343"/>
              <a:gd name="connsiteX19" fmla="*/ 1502228 w 1502228"/>
              <a:gd name="connsiteY19" fmla="*/ 0 h 1491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502228" h="1491343">
                <a:moveTo>
                  <a:pt x="0" y="1491343"/>
                </a:moveTo>
                <a:cubicBezTo>
                  <a:pt x="32657" y="1459593"/>
                  <a:pt x="65314" y="1427843"/>
                  <a:pt x="97971" y="1393372"/>
                </a:cubicBezTo>
                <a:cubicBezTo>
                  <a:pt x="130628" y="1358901"/>
                  <a:pt x="159656" y="1311728"/>
                  <a:pt x="195942" y="1284514"/>
                </a:cubicBezTo>
                <a:cubicBezTo>
                  <a:pt x="232228" y="1257300"/>
                  <a:pt x="279399" y="1251857"/>
                  <a:pt x="315685" y="1230086"/>
                </a:cubicBezTo>
                <a:cubicBezTo>
                  <a:pt x="351971" y="1208315"/>
                  <a:pt x="391886" y="1175657"/>
                  <a:pt x="413657" y="1153886"/>
                </a:cubicBezTo>
                <a:cubicBezTo>
                  <a:pt x="435428" y="1132115"/>
                  <a:pt x="433614" y="1124857"/>
                  <a:pt x="446314" y="1099457"/>
                </a:cubicBezTo>
                <a:cubicBezTo>
                  <a:pt x="459014" y="1074057"/>
                  <a:pt x="473529" y="1039586"/>
                  <a:pt x="489857" y="1001486"/>
                </a:cubicBezTo>
                <a:cubicBezTo>
                  <a:pt x="506185" y="963386"/>
                  <a:pt x="529771" y="908957"/>
                  <a:pt x="544285" y="870857"/>
                </a:cubicBezTo>
                <a:cubicBezTo>
                  <a:pt x="558799" y="832757"/>
                  <a:pt x="564242" y="800100"/>
                  <a:pt x="576942" y="772886"/>
                </a:cubicBezTo>
                <a:cubicBezTo>
                  <a:pt x="589642" y="745672"/>
                  <a:pt x="620485" y="707572"/>
                  <a:pt x="620485" y="707572"/>
                </a:cubicBezTo>
                <a:lnTo>
                  <a:pt x="685800" y="609600"/>
                </a:lnTo>
                <a:cubicBezTo>
                  <a:pt x="707571" y="576943"/>
                  <a:pt x="725714" y="547915"/>
                  <a:pt x="751114" y="511629"/>
                </a:cubicBezTo>
                <a:cubicBezTo>
                  <a:pt x="776514" y="475343"/>
                  <a:pt x="818243" y="424543"/>
                  <a:pt x="838200" y="391886"/>
                </a:cubicBezTo>
                <a:cubicBezTo>
                  <a:pt x="858157" y="359229"/>
                  <a:pt x="854529" y="342900"/>
                  <a:pt x="870857" y="315686"/>
                </a:cubicBezTo>
                <a:cubicBezTo>
                  <a:pt x="887186" y="288472"/>
                  <a:pt x="905328" y="250371"/>
                  <a:pt x="936171" y="228600"/>
                </a:cubicBezTo>
                <a:cubicBezTo>
                  <a:pt x="967014" y="206829"/>
                  <a:pt x="1008743" y="201386"/>
                  <a:pt x="1055914" y="185057"/>
                </a:cubicBezTo>
                <a:cubicBezTo>
                  <a:pt x="1103086" y="168729"/>
                  <a:pt x="1168400" y="141515"/>
                  <a:pt x="1219200" y="130629"/>
                </a:cubicBezTo>
                <a:cubicBezTo>
                  <a:pt x="1270000" y="119743"/>
                  <a:pt x="1318986" y="132443"/>
                  <a:pt x="1360714" y="119743"/>
                </a:cubicBezTo>
                <a:cubicBezTo>
                  <a:pt x="1402442" y="107043"/>
                  <a:pt x="1445985" y="74386"/>
                  <a:pt x="1469571" y="54429"/>
                </a:cubicBezTo>
                <a:cubicBezTo>
                  <a:pt x="1493157" y="34472"/>
                  <a:pt x="1502228" y="0"/>
                  <a:pt x="1502228" y="0"/>
                </a:cubicBez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363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42ADAC0-08FF-45F5-8B8C-C0523FA36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92820" y="1390087"/>
            <a:ext cx="5081415" cy="3439096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6FE6AC1-D83A-4938-9BEF-4C152733A519}"/>
              </a:ext>
            </a:extLst>
          </p:cNvPr>
          <p:cNvSpPr/>
          <p:nvPr/>
        </p:nvSpPr>
        <p:spPr>
          <a:xfrm>
            <a:off x="5365597" y="1201316"/>
            <a:ext cx="36157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Это молодые и самые высокие горы России  </a:t>
            </a: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(до 5000 м). Многие </a:t>
            </a: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вершины</a:t>
            </a:r>
          </a:p>
          <a:p>
            <a:pPr algn="ctr">
              <a:buFontTx/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склоны этих гор постоянно покрыты льдом и снегом. Самая высокая гора – Эльбрус (5642 м). Её называют двуглавой, потому что у неё 2 вершины.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A36D80C-309D-400F-AE56-0862897651BA}"/>
              </a:ext>
            </a:extLst>
          </p:cNvPr>
          <p:cNvSpPr txBox="1">
            <a:spLocks noChangeArrowheads="1"/>
          </p:cNvSpPr>
          <p:nvPr/>
        </p:nvSpPr>
        <p:spPr>
          <a:xfrm>
            <a:off x="827584" y="465733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Кавказские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горы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Полилиния 7"/>
          <p:cNvSpPr/>
          <p:nvPr/>
        </p:nvSpPr>
        <p:spPr>
          <a:xfrm rot="225148">
            <a:off x="417694" y="3443176"/>
            <a:ext cx="316249" cy="687491"/>
          </a:xfrm>
          <a:custGeom>
            <a:avLst/>
            <a:gdLst>
              <a:gd name="connsiteX0" fmla="*/ 0 w 388257"/>
              <a:gd name="connsiteY0" fmla="*/ 0 h 903515"/>
              <a:gd name="connsiteX1" fmla="*/ 108857 w 388257"/>
              <a:gd name="connsiteY1" fmla="*/ 130629 h 903515"/>
              <a:gd name="connsiteX2" fmla="*/ 152400 w 388257"/>
              <a:gd name="connsiteY2" fmla="*/ 272143 h 903515"/>
              <a:gd name="connsiteX3" fmla="*/ 185057 w 388257"/>
              <a:gd name="connsiteY3" fmla="*/ 435429 h 903515"/>
              <a:gd name="connsiteX4" fmla="*/ 272143 w 388257"/>
              <a:gd name="connsiteY4" fmla="*/ 566057 h 903515"/>
              <a:gd name="connsiteX5" fmla="*/ 272143 w 388257"/>
              <a:gd name="connsiteY5" fmla="*/ 664029 h 903515"/>
              <a:gd name="connsiteX6" fmla="*/ 337457 w 388257"/>
              <a:gd name="connsiteY6" fmla="*/ 849086 h 903515"/>
              <a:gd name="connsiteX7" fmla="*/ 381000 w 388257"/>
              <a:gd name="connsiteY7" fmla="*/ 881743 h 903515"/>
              <a:gd name="connsiteX8" fmla="*/ 381000 w 388257"/>
              <a:gd name="connsiteY8" fmla="*/ 903515 h 90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8257" h="903515">
                <a:moveTo>
                  <a:pt x="0" y="0"/>
                </a:moveTo>
                <a:cubicBezTo>
                  <a:pt x="41728" y="42636"/>
                  <a:pt x="83457" y="85272"/>
                  <a:pt x="108857" y="130629"/>
                </a:cubicBezTo>
                <a:cubicBezTo>
                  <a:pt x="134257" y="175986"/>
                  <a:pt x="139700" y="221343"/>
                  <a:pt x="152400" y="272143"/>
                </a:cubicBezTo>
                <a:cubicBezTo>
                  <a:pt x="165100" y="322943"/>
                  <a:pt x="165100" y="386443"/>
                  <a:pt x="185057" y="435429"/>
                </a:cubicBezTo>
                <a:cubicBezTo>
                  <a:pt x="205014" y="484415"/>
                  <a:pt x="257629" y="527957"/>
                  <a:pt x="272143" y="566057"/>
                </a:cubicBezTo>
                <a:cubicBezTo>
                  <a:pt x="286657" y="604157"/>
                  <a:pt x="261257" y="616858"/>
                  <a:pt x="272143" y="664029"/>
                </a:cubicBezTo>
                <a:cubicBezTo>
                  <a:pt x="283029" y="711201"/>
                  <a:pt x="319314" y="812800"/>
                  <a:pt x="337457" y="849086"/>
                </a:cubicBezTo>
                <a:cubicBezTo>
                  <a:pt x="355600" y="885372"/>
                  <a:pt x="373743" y="872672"/>
                  <a:pt x="381000" y="881743"/>
                </a:cubicBezTo>
                <a:cubicBezTo>
                  <a:pt x="388257" y="890814"/>
                  <a:pt x="384628" y="897164"/>
                  <a:pt x="381000" y="903515"/>
                </a:cubicBez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496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42ADAC0-08FF-45F5-8B8C-C0523FA36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23528" y="1417340"/>
            <a:ext cx="5081415" cy="3439096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6FE6AC1-D83A-4938-9BEF-4C152733A519}"/>
              </a:ext>
            </a:extLst>
          </p:cNvPr>
          <p:cNvSpPr/>
          <p:nvPr/>
        </p:nvSpPr>
        <p:spPr>
          <a:xfrm>
            <a:off x="5508104" y="1470882"/>
            <a:ext cx="33123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севера на юг по всему полуострову проходят горы. Здесь 28 действующих вулканов! </a:t>
            </a:r>
            <a:endParaRPr lang="ru-RU" sz="2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Tx/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Вулканы Камчатки –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это Всемирное природное наследие России</a:t>
            </a:r>
            <a:r>
              <a:rPr lang="ru-RU" sz="2400" b="1" dirty="0">
                <a:latin typeface="Comic Sans MS" pitchFamily="66" charset="0"/>
              </a:rPr>
              <a:t>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A36D80C-309D-400F-AE56-0862897651BA}"/>
              </a:ext>
            </a:extLst>
          </p:cNvPr>
          <p:cNvSpPr txBox="1">
            <a:spLocks noChangeArrowheads="1"/>
          </p:cNvSpPr>
          <p:nvPr/>
        </p:nvSpPr>
        <p:spPr>
          <a:xfrm>
            <a:off x="1187624" y="517757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Горы на полуострове Камчатка</a:t>
            </a:r>
          </a:p>
        </p:txBody>
      </p:sp>
      <p:sp>
        <p:nvSpPr>
          <p:cNvPr id="8" name="Полилиния 7"/>
          <p:cNvSpPr/>
          <p:nvPr/>
        </p:nvSpPr>
        <p:spPr>
          <a:xfrm rot="21390218">
            <a:off x="4661575" y="2243022"/>
            <a:ext cx="289028" cy="584885"/>
          </a:xfrm>
          <a:custGeom>
            <a:avLst/>
            <a:gdLst>
              <a:gd name="connsiteX0" fmla="*/ 0 w 631371"/>
              <a:gd name="connsiteY0" fmla="*/ 0 h 1143000"/>
              <a:gd name="connsiteX1" fmla="*/ 65314 w 631371"/>
              <a:gd name="connsiteY1" fmla="*/ 283029 h 1143000"/>
              <a:gd name="connsiteX2" fmla="*/ 130629 w 631371"/>
              <a:gd name="connsiteY2" fmla="*/ 511629 h 1143000"/>
              <a:gd name="connsiteX3" fmla="*/ 239486 w 631371"/>
              <a:gd name="connsiteY3" fmla="*/ 740229 h 1143000"/>
              <a:gd name="connsiteX4" fmla="*/ 337457 w 631371"/>
              <a:gd name="connsiteY4" fmla="*/ 881743 h 1143000"/>
              <a:gd name="connsiteX5" fmla="*/ 500743 w 631371"/>
              <a:gd name="connsiteY5" fmla="*/ 1066800 h 1143000"/>
              <a:gd name="connsiteX6" fmla="*/ 631371 w 631371"/>
              <a:gd name="connsiteY6" fmla="*/ 1143000 h 1143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71" h="1143000">
                <a:moveTo>
                  <a:pt x="0" y="0"/>
                </a:moveTo>
                <a:cubicBezTo>
                  <a:pt x="21771" y="98879"/>
                  <a:pt x="43543" y="197758"/>
                  <a:pt x="65314" y="283029"/>
                </a:cubicBezTo>
                <a:cubicBezTo>
                  <a:pt x="87085" y="368300"/>
                  <a:pt x="101600" y="435429"/>
                  <a:pt x="130629" y="511629"/>
                </a:cubicBezTo>
                <a:cubicBezTo>
                  <a:pt x="159658" y="587829"/>
                  <a:pt x="205015" y="678543"/>
                  <a:pt x="239486" y="740229"/>
                </a:cubicBezTo>
                <a:cubicBezTo>
                  <a:pt x="273957" y="801915"/>
                  <a:pt x="293914" y="827315"/>
                  <a:pt x="337457" y="881743"/>
                </a:cubicBezTo>
                <a:cubicBezTo>
                  <a:pt x="381000" y="936171"/>
                  <a:pt x="451757" y="1023257"/>
                  <a:pt x="500743" y="1066800"/>
                </a:cubicBezTo>
                <a:cubicBezTo>
                  <a:pt x="549729" y="1110343"/>
                  <a:pt x="590550" y="1126671"/>
                  <a:pt x="631371" y="1143000"/>
                </a:cubicBez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577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F6B4C3D-8382-4B93-9207-B9B47DB64305}"/>
              </a:ext>
            </a:extLst>
          </p:cNvPr>
          <p:cNvSpPr/>
          <p:nvPr/>
        </p:nvSpPr>
        <p:spPr>
          <a:xfrm>
            <a:off x="106012" y="4225652"/>
            <a:ext cx="90164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>
                <a:latin typeface="Comic Sans MS" pitchFamily="66" charset="0"/>
              </a:rPr>
              <a:t>Вулкан Ключевская сопка имеет высоту 4750 м</a:t>
            </a:r>
            <a:r>
              <a:rPr lang="ru-RU" sz="2400" b="1" dirty="0" smtClean="0">
                <a:latin typeface="Comic Sans MS" pitchFamily="66" charset="0"/>
              </a:rPr>
              <a:t>.</a:t>
            </a:r>
          </a:p>
          <a:p>
            <a:pPr algn="ctr">
              <a:buFontTx/>
              <a:buNone/>
            </a:pPr>
            <a:r>
              <a:rPr lang="ru-RU" sz="2400" b="1" dirty="0" smtClean="0">
                <a:latin typeface="Comic Sans MS" pitchFamily="66" charset="0"/>
              </a:rPr>
              <a:t> </a:t>
            </a:r>
            <a:r>
              <a:rPr lang="ru-RU" sz="2400" b="1" dirty="0">
                <a:latin typeface="Comic Sans MS" pitchFamily="66" charset="0"/>
              </a:rPr>
              <a:t>Он извергается каждые 6-7 лет. Извержение продолжается по несколько месяцев. 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1BA7FB3-9C9B-4A18-B61C-73FA80D1A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86786" y="1921396"/>
            <a:ext cx="4133686" cy="3025364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>
            <a:extLst>
              <a:ext uri="{FF2B5EF4-FFF2-40B4-BE49-F238E27FC236}">
                <a16:creationId xmlns:a16="http://schemas.microsoft.com/office/drawing/2014/main" id="{31BA7FB3-9C9B-4A18-B61C-73FA80D1A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06012" y="1993404"/>
            <a:ext cx="4133686" cy="3025364"/>
          </a:xfrm>
          <a:prstGeom prst="rect">
            <a:avLst/>
          </a:prstGeom>
          <a:noFill/>
          <a:ln w="28575">
            <a:solidFill>
              <a:schemeClr val="accent5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CA36D80C-309D-400F-AE56-0862897651BA}"/>
              </a:ext>
            </a:extLst>
          </p:cNvPr>
          <p:cNvSpPr txBox="1">
            <a:spLocks noChangeArrowheads="1"/>
          </p:cNvSpPr>
          <p:nvPr/>
        </p:nvSpPr>
        <p:spPr>
          <a:xfrm>
            <a:off x="1115616" y="700228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Вулканы Камчатки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038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057300"/>
            <a:ext cx="849694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Домашнее задание</a:t>
            </a:r>
          </a:p>
          <a:p>
            <a:endParaRPr lang="ru-RU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32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Подготовить презентацию о рельефе Китая. Рассказать о горах и равнинах Китая.</a:t>
            </a:r>
          </a:p>
          <a:p>
            <a:endParaRPr lang="ru-RU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</a:rPr>
              <a:t>家庭作业 </a:t>
            </a:r>
            <a:endParaRPr lang="ru-RU" altLang="zh-CN" sz="3200" dirty="0" smtClean="0">
              <a:solidFill>
                <a:schemeClr val="bg1"/>
              </a:solidFill>
            </a:endParaRPr>
          </a:p>
          <a:p>
            <a:endParaRPr lang="ru-RU" altLang="zh-CN" sz="3200" dirty="0">
              <a:solidFill>
                <a:schemeClr val="bg1"/>
              </a:solidFill>
            </a:endParaRPr>
          </a:p>
          <a:p>
            <a:r>
              <a:rPr lang="zh-CN" altLang="en-US" sz="3200" dirty="0" smtClean="0">
                <a:solidFill>
                  <a:schemeClr val="bg1"/>
                </a:solidFill>
              </a:rPr>
              <a:t>准</a:t>
            </a:r>
            <a:r>
              <a:rPr lang="zh-CN" altLang="en-US" sz="3200" dirty="0">
                <a:solidFill>
                  <a:schemeClr val="bg1"/>
                </a:solidFill>
              </a:rPr>
              <a:t>备一份关于中国山区和平原的报告</a:t>
            </a:r>
            <a:endParaRPr lang="ru-RU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083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494753"/>
            <a:ext cx="7687244" cy="65707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Формы рельефа Земли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71600" y="1838553"/>
            <a:ext cx="2844576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ГОРЫ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402819" y="1948151"/>
            <a:ext cx="2844576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РАВНИНЫ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Line 6">
            <a:extLst>
              <a:ext uri="{FF2B5EF4-FFF2-40B4-BE49-F238E27FC236}">
                <a16:creationId xmlns:a16="http://schemas.microsoft.com/office/drawing/2014/main" id="{6939E742-C173-4C17-B40B-5858F82C4A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9792" y="1151823"/>
            <a:ext cx="362030" cy="5847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Line 6">
            <a:extLst>
              <a:ext uri="{FF2B5EF4-FFF2-40B4-BE49-F238E27FC236}">
                <a16:creationId xmlns:a16="http://schemas.microsoft.com/office/drawing/2014/main" id="{BBB90483-E14A-46D2-81FC-0CE0E05EA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84168" y="1211542"/>
            <a:ext cx="362030" cy="5847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49E6C751-7C4E-4001-9D50-0B0D9CA6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3285" y="2569468"/>
            <a:ext cx="3654475" cy="2417212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49E6C751-7C4E-4001-9D50-0B0D9CA6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5076056" y="2713484"/>
            <a:ext cx="3498103" cy="2417212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156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845456" y="1955358"/>
            <a:ext cx="2844576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ПЛОСКИЕ</a:t>
            </a:r>
            <a:endParaRPr 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580112" y="1961685"/>
            <a:ext cx="2592549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ХОЛМИСТЫЕ</a:t>
            </a:r>
            <a:endParaRPr 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F6B4C3D-8382-4B93-9207-B9B47DB64305}"/>
              </a:ext>
            </a:extLst>
          </p:cNvPr>
          <p:cNvSpPr/>
          <p:nvPr/>
        </p:nvSpPr>
        <p:spPr>
          <a:xfrm>
            <a:off x="683568" y="757599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Равнины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обширные участки с ровной </a:t>
            </a:r>
            <a:endParaRPr lang="ru-RU" sz="24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Tx/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или </a:t>
            </a: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холмистой поверхностью.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642020" y="2641476"/>
            <a:ext cx="4156305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Гораздо чаще встречаются холмистые равнины, где повышения чередуются с понижениями и рельеф более разнообразен.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07504" y="2641476"/>
            <a:ext cx="4320480" cy="267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Если на равнине нет возвышений и понижений, то её называют плоской. Можно ехать часами и не встретить на плоской равнине заметных спусков и подъёмов. Далеко видна линия горизонта. </a:t>
            </a:r>
            <a:endParaRPr lang="ru-RU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47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75856" y="404373"/>
            <a:ext cx="2592713" cy="65707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Равнины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15616" y="1216322"/>
            <a:ext cx="2844576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omic Sans MS" pitchFamily="66" charset="0"/>
              </a:rPr>
              <a:t>ПЛОСКИЕ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346441" y="1242211"/>
            <a:ext cx="2592549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omic Sans MS" pitchFamily="66" charset="0"/>
              </a:rPr>
              <a:t>ХОЛМИСТЫЕ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9" name="Line 6">
            <a:extLst>
              <a:ext uri="{FF2B5EF4-FFF2-40B4-BE49-F238E27FC236}">
                <a16:creationId xmlns:a16="http://schemas.microsoft.com/office/drawing/2014/main" id="{6939E742-C173-4C17-B40B-5858F82C4A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5736" y="769267"/>
            <a:ext cx="936551" cy="44705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Line 6">
            <a:extLst>
              <a:ext uri="{FF2B5EF4-FFF2-40B4-BE49-F238E27FC236}">
                <a16:creationId xmlns:a16="http://schemas.microsoft.com/office/drawing/2014/main" id="{BBB90483-E14A-46D2-81FC-0CE0E05EA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0153" y="769267"/>
            <a:ext cx="1032446" cy="47294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9E6C751-7C4E-4001-9D50-0B0D9CA6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281158" y="2065412"/>
            <a:ext cx="4238993" cy="2808312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49E6C751-7C4E-4001-9D50-0B0D9CA6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696727" y="2065412"/>
            <a:ext cx="4123323" cy="2808312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3771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42ADAC0-08FF-45F5-8B8C-C0523FA36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08204" y="1489348"/>
            <a:ext cx="5573510" cy="3655120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6FE6AC1-D83A-4938-9BEF-4C152733A519}"/>
              </a:ext>
            </a:extLst>
          </p:cNvPr>
          <p:cNvSpPr/>
          <p:nvPr/>
        </p:nvSpPr>
        <p:spPr>
          <a:xfrm>
            <a:off x="6012160" y="1273324"/>
            <a:ext cx="301076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Это холмистая равнина. На карте она </a:t>
            </a:r>
            <a:r>
              <a:rPr lang="ru-RU" sz="24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изображена 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светло-зелёным цветом. И на ней, как заплатки, пятна жёлтого цвета. Это возвышенности. Эту равнину ещё называют </a:t>
            </a:r>
            <a:r>
              <a:rPr lang="ru-RU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Русской равниной</a:t>
            </a: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A36D80C-309D-400F-AE56-0862897651BA}"/>
              </a:ext>
            </a:extLst>
          </p:cNvPr>
          <p:cNvSpPr txBox="1">
            <a:spLocks noChangeArrowheads="1"/>
          </p:cNvSpPr>
          <p:nvPr/>
        </p:nvSpPr>
        <p:spPr>
          <a:xfrm>
            <a:off x="1240590" y="445749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Восточно-Европейская равнина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791629" y="2353444"/>
            <a:ext cx="93610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791629" y="2713484"/>
            <a:ext cx="108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791629" y="3001516"/>
            <a:ext cx="64807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713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42ADAC0-08FF-45F5-8B8C-C0523FA36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18547" y="1273324"/>
            <a:ext cx="5573510" cy="3655120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6FE6AC1-D83A-4938-9BEF-4C152733A519}"/>
              </a:ext>
            </a:extLst>
          </p:cNvPr>
          <p:cNvSpPr/>
          <p:nvPr/>
        </p:nvSpPr>
        <p:spPr>
          <a:xfrm>
            <a:off x="5897038" y="1002580"/>
            <a:ext cx="30107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ru-RU" sz="2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Это плоская  равнина. На карте она окрашена в зелёный цвет. Значит, это низменность. Большая часть территории – это болота. По равнине течёт много рек.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CA36D80C-309D-400F-AE56-0862897651BA}"/>
              </a:ext>
            </a:extLst>
          </p:cNvPr>
          <p:cNvSpPr txBox="1">
            <a:spLocks noChangeArrowheads="1"/>
          </p:cNvSpPr>
          <p:nvPr/>
        </p:nvSpPr>
        <p:spPr>
          <a:xfrm>
            <a:off x="1259632" y="417417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Западно-Сибирская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равнина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051720" y="2857500"/>
            <a:ext cx="936104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907704" y="3217540"/>
            <a:ext cx="10801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123728" y="3505572"/>
            <a:ext cx="648072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667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F6B4C3D-8382-4B93-9207-B9B47DB64305}"/>
              </a:ext>
            </a:extLst>
          </p:cNvPr>
          <p:cNvSpPr/>
          <p:nvPr/>
        </p:nvSpPr>
        <p:spPr>
          <a:xfrm>
            <a:off x="134385" y="3865612"/>
            <a:ext cx="868608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Равнины составляют большую часть территории России. Однако наша страна славится и своими величественными горами. Горы расположены в основном на юге и востоке России</a:t>
            </a:r>
            <a:r>
              <a:rPr lang="ru-RU" sz="2400" b="1" dirty="0">
                <a:latin typeface="Comic Sans MS" pitchFamily="66" charset="0"/>
              </a:rPr>
              <a:t>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42ADAC0-08FF-45F5-8B8C-C0523FA36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95536" y="1077410"/>
            <a:ext cx="3998636" cy="2665106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EA3D7777-0BE5-4DD7-8AE6-0DC16ECCEDAD}"/>
              </a:ext>
            </a:extLst>
          </p:cNvPr>
          <p:cNvSpPr txBox="1">
            <a:spLocks noChangeArrowheads="1"/>
          </p:cNvSpPr>
          <p:nvPr/>
        </p:nvSpPr>
        <p:spPr>
          <a:xfrm>
            <a:off x="1295685" y="337220"/>
            <a:ext cx="6624638" cy="89958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Горы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42ADAC0-08FF-45F5-8B8C-C0523FA36F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821836" y="1138958"/>
            <a:ext cx="3998636" cy="2665106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2515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78728" y="358082"/>
            <a:ext cx="7687244" cy="65707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Горы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253035" y="1165225"/>
            <a:ext cx="2844576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omic Sans MS" pitchFamily="66" charset="0"/>
              </a:rPr>
              <a:t>СТАРЫЕ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888071" y="1110500"/>
            <a:ext cx="2844576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omic Sans MS" pitchFamily="66" charset="0"/>
              </a:rPr>
              <a:t>МОЛОДЫЕ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9" name="Line 6">
            <a:extLst>
              <a:ext uri="{FF2B5EF4-FFF2-40B4-BE49-F238E27FC236}">
                <a16:creationId xmlns:a16="http://schemas.microsoft.com/office/drawing/2014/main" id="{6939E742-C173-4C17-B40B-5858F82C4A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13750" y="769268"/>
            <a:ext cx="646082" cy="34171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4" name="Line 6">
            <a:extLst>
              <a:ext uri="{FF2B5EF4-FFF2-40B4-BE49-F238E27FC236}">
                <a16:creationId xmlns:a16="http://schemas.microsoft.com/office/drawing/2014/main" id="{BBB90483-E14A-46D2-81FC-0CE0E05EA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104" y="769268"/>
            <a:ext cx="923553" cy="36686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49E6C751-7C4E-4001-9D50-0B0D9CA6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1352" y="1833586"/>
            <a:ext cx="3654475" cy="175022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xtLst/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49E6C751-7C4E-4001-9D50-0B0D9CA6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2606" y="1833586"/>
            <a:ext cx="3498103" cy="17502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xtLst/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EA30C626-89A9-43AC-91A9-29362FCF7E9D}"/>
              </a:ext>
            </a:extLst>
          </p:cNvPr>
          <p:cNvSpPr/>
          <p:nvPr/>
        </p:nvSpPr>
        <p:spPr>
          <a:xfrm>
            <a:off x="513794" y="3721596"/>
            <a:ext cx="35838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>
                <a:solidFill>
                  <a:schemeClr val="bg1"/>
                </a:solidFill>
                <a:latin typeface="Comic Sans MS" pitchFamily="66" charset="0"/>
              </a:rPr>
              <a:t>Вершины гор невысокие и неострые, склоны </a:t>
            </a:r>
            <a:r>
              <a:rPr lang="ru-RU" sz="2400" b="1" dirty="0">
                <a:latin typeface="Comic Sans MS" pitchFamily="66" charset="0"/>
              </a:rPr>
              <a:t>пологие.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A30C626-89A9-43AC-91A9-29362FCF7E9D}"/>
              </a:ext>
            </a:extLst>
          </p:cNvPr>
          <p:cNvSpPr/>
          <p:nvPr/>
        </p:nvSpPr>
        <p:spPr>
          <a:xfrm>
            <a:off x="4605260" y="3615962"/>
            <a:ext cx="37329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>
                <a:solidFill>
                  <a:schemeClr val="bg1"/>
                </a:solidFill>
                <a:latin typeface="Comic Sans MS" pitchFamily="66" charset="0"/>
              </a:rPr>
              <a:t>Это высокие и </a:t>
            </a:r>
            <a:r>
              <a:rPr lang="ru-RU" sz="2400" b="1" dirty="0" smtClean="0">
                <a:solidFill>
                  <a:schemeClr val="bg1"/>
                </a:solidFill>
                <a:latin typeface="Comic Sans MS" pitchFamily="66" charset="0"/>
              </a:rPr>
              <a:t>острые </a:t>
            </a:r>
            <a:r>
              <a:rPr lang="ru-RU" sz="2400" b="1" dirty="0">
                <a:solidFill>
                  <a:schemeClr val="bg1"/>
                </a:solidFill>
                <a:latin typeface="Comic Sans MS" pitchFamily="66" charset="0"/>
              </a:rPr>
              <a:t>горы, склоны крутые, вершины покрыты снегом.</a:t>
            </a:r>
          </a:p>
        </p:txBody>
      </p:sp>
    </p:spTree>
    <p:extLst>
      <p:ext uri="{BB962C8B-B14F-4D97-AF65-F5344CB8AC3E}">
        <p14:creationId xmlns:p14="http://schemas.microsoft.com/office/powerpoint/2010/main" val="2479006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44985" y="740272"/>
            <a:ext cx="7687244" cy="65707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Горы</a:t>
            </a:r>
            <a:endParaRPr lang="ru-RU" sz="32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7121" y="1654646"/>
            <a:ext cx="2844576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omic Sans MS" pitchFamily="66" charset="0"/>
              </a:rPr>
              <a:t>СТАРЫЕ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92080" y="1666768"/>
            <a:ext cx="2844576" cy="46166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ru-RU" sz="2400" b="1" dirty="0" smtClean="0">
                <a:latin typeface="Comic Sans MS" pitchFamily="66" charset="0"/>
              </a:rPr>
              <a:t>МОЛОДЫЕ</a:t>
            </a:r>
            <a:endParaRPr lang="ru-RU" sz="2400" b="1" dirty="0">
              <a:latin typeface="Comic Sans MS" pitchFamily="66" charset="0"/>
            </a:endParaRP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49E6C751-7C4E-4001-9D50-0B0D9CA6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79512" y="2353444"/>
            <a:ext cx="4137966" cy="258501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xtLst/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49E6C751-7C4E-4001-9D50-0B0D9CA67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4912597" y="2425452"/>
            <a:ext cx="4140053" cy="25918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xtLst/>
        </p:spPr>
      </p:pic>
    </p:spTree>
    <p:extLst>
      <p:ext uri="{BB962C8B-B14F-4D97-AF65-F5344CB8AC3E}">
        <p14:creationId xmlns:p14="http://schemas.microsoft.com/office/powerpoint/2010/main" val="109969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2322</TotalTime>
  <Words>389</Words>
  <Application>Microsoft Office PowerPoint</Application>
  <PresentationFormat>Экран (16:10)</PresentationFormat>
  <Paragraphs>49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7" baseType="lpstr">
      <vt:lpstr>宋体</vt:lpstr>
      <vt:lpstr>Arial</vt:lpstr>
      <vt:lpstr>Book Antiqua</vt:lpstr>
      <vt:lpstr>Calibri</vt:lpstr>
      <vt:lpstr>Calibri Light</vt:lpstr>
      <vt:lpstr>Comic Sans MS</vt:lpstr>
      <vt:lpstr>Lucida Sans</vt:lpstr>
      <vt:lpstr>Monotype Corsiva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Формы рельефа Земли</vt:lpstr>
      <vt:lpstr>Презентация PowerPoint</vt:lpstr>
      <vt:lpstr>Равнины</vt:lpstr>
      <vt:lpstr>Презентация PowerPoint</vt:lpstr>
      <vt:lpstr>Презентация PowerPoint</vt:lpstr>
      <vt:lpstr>Презентация PowerPoint</vt:lpstr>
      <vt:lpstr>Горы</vt:lpstr>
      <vt:lpstr>Горы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Равнины и горы. Никифорова Н.В.</dc:title>
  <dc:creator>Наталья Никифорова</dc:creator>
  <cp:lastModifiedBy>Student</cp:lastModifiedBy>
  <cp:revision>272</cp:revision>
  <dcterms:created xsi:type="dcterms:W3CDTF">2017-12-24T16:16:52Z</dcterms:created>
  <dcterms:modified xsi:type="dcterms:W3CDTF">2025-11-19T12:57:30Z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1181513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