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6" r:id="rId5"/>
    <p:sldId id="379" r:id="rId6"/>
    <p:sldId id="300" r:id="rId7"/>
    <p:sldId id="398" r:id="rId8"/>
    <p:sldId id="405" r:id="rId9"/>
    <p:sldId id="402" r:id="rId10"/>
    <p:sldId id="406" r:id="rId11"/>
    <p:sldId id="407" r:id="rId12"/>
    <p:sldId id="414" r:id="rId13"/>
    <p:sldId id="409" r:id="rId14"/>
    <p:sldId id="410" r:id="rId15"/>
    <p:sldId id="411" r:id="rId16"/>
    <p:sldId id="412" r:id="rId17"/>
    <p:sldId id="413" r:id="rId18"/>
    <p:sldId id="408" r:id="rId19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ro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D55"/>
    <a:srgbClr val="FFDC97"/>
    <a:srgbClr val="99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50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ru-RU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7895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8" tIns="46214" rIns="92428" bIns="46214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6D0195B4-3A54-42A0-9A28-26A7D0BD3CD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376A0A-9CA1-48AA-AD24-60B886C0EC45}" type="slidenum">
              <a:rPr lang="ru-RU"/>
              <a:pPr/>
              <a:t>4</a:t>
            </a:fld>
            <a:endParaRPr lang="ru-RU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376A0A-9CA1-48AA-AD24-60B886C0EC45}" type="slidenum">
              <a:rPr lang="ru-RU"/>
              <a:pPr/>
              <a:t>5</a:t>
            </a:fld>
            <a:endParaRPr lang="ru-RU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6C9CA8-D9B6-4963-AEA0-780E8682488E}" type="slidenum">
              <a:rPr lang="ru-RU"/>
              <a:pPr/>
              <a:t>7</a:t>
            </a:fld>
            <a:endParaRPr lang="ru-RU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1E2617-AD0F-4D65-B3DD-680EF9AEE22A}" type="slidenum">
              <a:rPr lang="ru-RU"/>
              <a:pPr/>
              <a:t>8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39DABE-E49F-40C1-B49C-8157ED303D4B}" type="slidenum">
              <a:rPr lang="ru-RU"/>
              <a:pPr/>
              <a:t>9</a:t>
            </a:fld>
            <a:endParaRPr lang="ru-RU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8EF94-4056-477D-BC4E-0107EAD97F74}" type="slidenum">
              <a:rPr lang="ru-RU"/>
              <a:pPr/>
              <a:t>11</a:t>
            </a:fld>
            <a:endParaRPr lang="ru-RU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1F3446-7713-47E7-98D4-DCBCBC4759FD}" type="slidenum">
              <a:rPr lang="ru-RU"/>
              <a:pPr/>
              <a:t>12</a:t>
            </a:fld>
            <a:endParaRPr lang="ru-RU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1F3446-7713-47E7-98D4-DCBCBC4759FD}" type="slidenum">
              <a:rPr lang="ru-RU"/>
              <a:pPr/>
              <a:t>13</a:t>
            </a:fld>
            <a:endParaRPr lang="ru-RU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1F3446-7713-47E7-98D4-DCBCBC4759FD}" type="slidenum">
              <a:rPr lang="ru-RU"/>
              <a:pPr/>
              <a:t>14</a:t>
            </a:fld>
            <a:endParaRPr lang="ru-RU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E6A7AA-483E-4396-9EAE-D26829A20D2B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8D817-3DED-4200-A978-6A93C50194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DBD50C-FF3C-4F54-A8FB-5AA2FCCFAD7D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45C18-D2C1-42B8-929E-BEE62849C5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21F5D5-FC79-4CA1-B5A8-03D6743016CA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4F103-1500-4079-A827-25B425E337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EAE069-B3F1-4DCA-8475-962232E48456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79B13E4-3169-4AF1-AA05-2805CCDBF0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5E9A65-AD8A-4953-8385-4D2F947BB263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EA5C51-D1C9-41C0-855C-B4DEC78C80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4A9AC3-B026-4ED1-83E3-755BD5B0D190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E4C8069-F3A5-471C-BC5E-40C6A5B523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F1F7B6B-47E6-4CFB-B608-ED3321AF3507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7E7C041-3BAA-432F-B3E5-E2731414B3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34FDF5-CABD-4127-939E-F5F6D471FFA3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0C265-856C-4BF5-90BC-09FCB15705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BB95FA-3054-440F-8301-5D92A53FB557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85B91-1C26-4495-A09F-4CC5AFF2AE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50E22D-0994-41C1-8B4C-85B2A2F0CD16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C2433-7999-4190-BEC7-2850C442C8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BAC792-B55E-46D0-A927-EBEC77D5F927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FF906-36AE-4C1B-B894-D0B69C517D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33639C-3B18-4961-BDAB-0088C366F900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A7D1E-EC6C-4DB4-BC0C-E4F9117B9F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C7F7A4-39C0-4619-9664-E2C3AE5FB93D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6D1A8-8974-443E-856C-555498C0BE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C0F510-C4EF-4819-A1D4-4C66BE260275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D5066-1963-4294-8BFD-52AFE24078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0AAAB4-4DBD-4D65-855D-E69A5AA9C9CC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00F18-63BB-4C54-AC83-CAD0F3BC5E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3D07878-BF07-4BE4-98C7-8FFE0D50911F}" type="datetime1">
              <a:rPr lang="ru-RU"/>
              <a:pPr/>
              <a:t>24.08.2020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Тел.(863)2637818                         e-mail: rector@sfedu.ru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4C79B2-7E47-47CE-BD38-FF67B48400B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21" y="1656578"/>
            <a:ext cx="8135937" cy="1439862"/>
          </a:xfrm>
        </p:spPr>
        <p:txBody>
          <a:bodyPr/>
          <a:lstStyle/>
          <a:p>
            <a:r>
              <a:rPr lang="ru-RU" sz="3600" b="1" dirty="0">
                <a:solidFill>
                  <a:schemeClr val="accent2"/>
                </a:solidFill>
              </a:rPr>
              <a:t/>
            </a:r>
            <a:br>
              <a:rPr lang="ru-RU" sz="3600" b="1" dirty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ТЕМА </a:t>
            </a:r>
            <a:r>
              <a:rPr lang="ru-RU" sz="3200" b="1" dirty="0">
                <a:solidFill>
                  <a:schemeClr val="tx1"/>
                </a:solidFill>
              </a:rPr>
              <a:t>1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  <a:r>
              <a:rPr lang="ru-RU" sz="3600" b="1" dirty="0">
                <a:solidFill>
                  <a:schemeClr val="accent2"/>
                </a:solidFill>
              </a:rPr>
              <a:t/>
            </a:r>
            <a:br>
              <a:rPr lang="ru-RU" sz="3600" b="1" dirty="0">
                <a:solidFill>
                  <a:schemeClr val="accent2"/>
                </a:solidFill>
              </a:rPr>
            </a:br>
            <a:r>
              <a:rPr lang="ru-RU" sz="3600" b="1" dirty="0" smtClean="0">
                <a:solidFill>
                  <a:schemeClr val="accent2"/>
                </a:solidFill>
              </a:rPr>
              <a:t>ОБЩИЕ ПРОБЛЕМЫ СТИЛИСТИКИ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85728"/>
            <a:ext cx="6084887" cy="1116012"/>
          </a:xfrm>
          <a:prstGeom prst="rect">
            <a:avLst/>
          </a:prstGeom>
          <a:noFill/>
        </p:spPr>
      </p:pic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28596" y="1500174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987675" y="5459413"/>
            <a:ext cx="5749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endParaRPr lang="ru-RU" i="1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85728"/>
            <a:ext cx="1214446" cy="112691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15616" y="3429000"/>
            <a:ext cx="74295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Екатерина Анатольевна </a:t>
            </a:r>
            <a:r>
              <a:rPr lang="ru-RU" b="1" dirty="0" err="1" smtClean="0">
                <a:solidFill>
                  <a:schemeClr val="tx1"/>
                </a:solidFill>
              </a:rPr>
              <a:t>Корман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кандидат филологических наук, доцент </a:t>
            </a:r>
            <a:r>
              <a:rPr lang="ru-RU" dirty="0" smtClean="0">
                <a:solidFill>
                  <a:schemeClr val="tx1"/>
                </a:solidFill>
              </a:rPr>
              <a:t> Международный институт междисциплинарного образования </a:t>
            </a:r>
            <a:r>
              <a:rPr lang="ru-RU" dirty="0" smtClean="0">
                <a:solidFill>
                  <a:schemeClr val="tx1"/>
                </a:solidFill>
              </a:rPr>
              <a:t>и иберо-американских исследований Южного федерального </a:t>
            </a:r>
            <a:r>
              <a:rPr lang="ru-RU" dirty="0" smtClean="0">
                <a:solidFill>
                  <a:schemeClr val="tx1"/>
                </a:solidFill>
              </a:rPr>
              <a:t>университета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500306"/>
            <a:ext cx="7848600" cy="3786214"/>
          </a:xfrm>
        </p:spPr>
        <p:txBody>
          <a:bodyPr/>
          <a:lstStyle/>
          <a:p>
            <a:pPr marL="0" indent="0" algn="just">
              <a:buFontTx/>
              <a:buNone/>
              <a:tabLst>
                <a:tab pos="268288" algn="l"/>
              </a:tabLst>
            </a:pPr>
            <a:r>
              <a:rPr lang="ru-RU" sz="2800" b="1" dirty="0" smtClean="0">
                <a:solidFill>
                  <a:srgbClr val="C00000"/>
                </a:solidFill>
              </a:rPr>
              <a:t>Стилистическая </a:t>
            </a:r>
            <a:r>
              <a:rPr lang="ru-RU" sz="2800" b="1" dirty="0" err="1" smtClean="0">
                <a:solidFill>
                  <a:srgbClr val="C00000"/>
                </a:solidFill>
              </a:rPr>
              <a:t>маркированность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chemeClr val="accent2"/>
                </a:solidFill>
              </a:rPr>
              <a:t>- </a:t>
            </a:r>
            <a:r>
              <a:rPr lang="ru-RU" sz="2800" dirty="0" smtClean="0"/>
              <a:t>понимание где, в какой сфере коммуникации чаще всего используется данная единица</a:t>
            </a:r>
            <a:r>
              <a:rPr lang="es-ES" sz="2800" dirty="0" smtClean="0"/>
              <a:t>. </a:t>
            </a:r>
            <a:endParaRPr lang="es-ES" sz="2800" dirty="0"/>
          </a:p>
          <a:p>
            <a:pPr marL="0" indent="0">
              <a:buFontTx/>
              <a:buNone/>
              <a:tabLst>
                <a:tab pos="268288" algn="l"/>
              </a:tabLst>
            </a:pPr>
            <a:r>
              <a:rPr lang="ru-RU" sz="2800" b="1" dirty="0" smtClean="0"/>
              <a:t>Нейтральность </a:t>
            </a:r>
            <a:r>
              <a:rPr lang="ru-RU" sz="2800" dirty="0" smtClean="0"/>
              <a:t>и</a:t>
            </a:r>
            <a:r>
              <a:rPr lang="ru-RU" sz="2800" b="1" dirty="0" smtClean="0"/>
              <a:t> стилистическая </a:t>
            </a:r>
            <a:r>
              <a:rPr lang="ru-RU" sz="2800" b="1" dirty="0" err="1" smtClean="0"/>
              <a:t>маркированность</a:t>
            </a:r>
            <a:r>
              <a:rPr lang="ru-RU" sz="2800" b="1" dirty="0" smtClean="0"/>
              <a:t> </a:t>
            </a:r>
            <a:r>
              <a:rPr lang="ru-RU" sz="2800" dirty="0" smtClean="0"/>
              <a:t>– отражение </a:t>
            </a:r>
            <a:r>
              <a:rPr lang="ru-RU" sz="2800" b="1" dirty="0" smtClean="0"/>
              <a:t>дистрибутивных способностей лексемы </a:t>
            </a:r>
            <a:r>
              <a:rPr lang="es-ES" sz="2800" dirty="0" smtClean="0"/>
              <a:t>(</a:t>
            </a:r>
            <a:r>
              <a:rPr lang="ru-RU" sz="2800" dirty="0" smtClean="0"/>
              <a:t>способности естественно использоваться в данном контексте</a:t>
            </a:r>
            <a:r>
              <a:rPr lang="es-ES" sz="2800" dirty="0" smtClean="0"/>
              <a:t>).</a:t>
            </a:r>
            <a:endParaRPr lang="es-ES" sz="2800" dirty="0"/>
          </a:p>
        </p:txBody>
      </p:sp>
      <p:pic>
        <p:nvPicPr>
          <p:cNvPr id="16589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115888"/>
            <a:ext cx="6084887" cy="1116012"/>
          </a:xfrm>
          <a:prstGeom prst="rect">
            <a:avLst/>
          </a:prstGeom>
          <a:noFill/>
        </p:spPr>
      </p:pic>
      <p:sp>
        <p:nvSpPr>
          <p:cNvPr id="165894" name="Line 6"/>
          <p:cNvSpPr>
            <a:spLocks noChangeShapeType="1"/>
          </p:cNvSpPr>
          <p:nvPr/>
        </p:nvSpPr>
        <p:spPr bwMode="auto">
          <a:xfrm>
            <a:off x="468313" y="1268413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857224" y="1428736"/>
            <a:ext cx="8001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cs typeface="Arial" charset="0"/>
              </a:rPr>
              <a:t>НЕЙТРАЛЬНОСТЬ, НОРМА И СТИЛИСТИЧЕСКАЯ МАРКИРОВАННОСТЬ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4000" b="1">
                <a:solidFill>
                  <a:schemeClr val="accent2"/>
                </a:solidFill>
              </a:rPr>
              <a:t>Estilo</a:t>
            </a:r>
            <a:endParaRPr lang="ru-RU" sz="4000" b="1">
              <a:solidFill>
                <a:schemeClr val="accent2"/>
              </a:solidFill>
            </a:endParaRPr>
          </a:p>
        </p:txBody>
      </p:sp>
      <p:sp>
        <p:nvSpPr>
          <p:cNvPr id="227335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285720" y="1600200"/>
            <a:ext cx="5715040" cy="4525963"/>
          </a:xfrm>
        </p:spPr>
        <p:txBody>
          <a:bodyPr/>
          <a:lstStyle/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b="1" dirty="0" smtClean="0"/>
              <a:t>Ю.М. </a:t>
            </a:r>
            <a:r>
              <a:rPr lang="ru-RU" b="1" dirty="0" err="1" smtClean="0"/>
              <a:t>Скребнев</a:t>
            </a:r>
            <a:r>
              <a:rPr lang="ru-RU" b="1" dirty="0" smtClean="0"/>
              <a:t>: </a:t>
            </a:r>
            <a:r>
              <a:rPr lang="ru-RU" dirty="0" smtClean="0"/>
              <a:t>множественность (</a:t>
            </a:r>
            <a:r>
              <a:rPr lang="ru-RU" dirty="0" err="1" smtClean="0"/>
              <a:t>плюралистичность</a:t>
            </a:r>
            <a:r>
              <a:rPr lang="ru-RU" dirty="0" smtClean="0"/>
              <a:t>) - одна из базовых характеристик нормы.</a:t>
            </a:r>
          </a:p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b="1" dirty="0" smtClean="0">
                <a:solidFill>
                  <a:srgbClr val="002060"/>
                </a:solidFill>
              </a:rPr>
              <a:t>Норма</a:t>
            </a:r>
            <a:r>
              <a:rPr lang="ru-RU" b="1" dirty="0" smtClean="0"/>
              <a:t>: </a:t>
            </a:r>
            <a:r>
              <a:rPr lang="ru-RU" dirty="0" smtClean="0"/>
              <a:t>языковая,  литературная,  стилистическая.</a:t>
            </a:r>
          </a:p>
          <a:p>
            <a:pPr marL="0" indent="0">
              <a:buNone/>
              <a:tabLst>
                <a:tab pos="88900" algn="l"/>
              </a:tabLst>
            </a:pPr>
            <a:r>
              <a:rPr lang="ru-RU" dirty="0" smtClean="0">
                <a:solidFill>
                  <a:srgbClr val="C00000"/>
                </a:solidFill>
              </a:rPr>
              <a:t>Норма:</a:t>
            </a:r>
            <a:r>
              <a:rPr lang="ru-RU" dirty="0" smtClean="0"/>
              <a:t> объективный аспект и  </a:t>
            </a:r>
            <a:r>
              <a:rPr lang="ru-RU" dirty="0" err="1" smtClean="0"/>
              <a:t>аксиологический</a:t>
            </a:r>
            <a:r>
              <a:rPr lang="ru-RU" dirty="0" smtClean="0"/>
              <a:t> (оценочный) аспект. </a:t>
            </a:r>
            <a:endParaRPr lang="ru-RU" dirty="0"/>
          </a:p>
        </p:txBody>
      </p:sp>
      <p:pic>
        <p:nvPicPr>
          <p:cNvPr id="2273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27333" name="Line 5"/>
          <p:cNvSpPr>
            <a:spLocks noChangeShapeType="1"/>
          </p:cNvSpPr>
          <p:nvPr/>
        </p:nvSpPr>
        <p:spPr bwMode="auto">
          <a:xfrm>
            <a:off x="428596" y="1500174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27337" name="Picture 9" descr="image00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857884" y="1785926"/>
            <a:ext cx="2538413" cy="3600450"/>
          </a:xfrm>
          <a:noFill/>
          <a:ln/>
        </p:spPr>
      </p:pic>
      <p:pic>
        <p:nvPicPr>
          <p:cNvPr id="8" name="Picture 2" descr="http://sfedu.ru/index2015/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424863" cy="7207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ЛИТЕРАТУРНАЯ НОРМА </a:t>
            </a:r>
            <a:r>
              <a:rPr lang="es-ES_tradnl" sz="2800" b="1" dirty="0" smtClean="0">
                <a:solidFill>
                  <a:schemeClr val="accent2"/>
                </a:solidFill>
              </a:rPr>
              <a:t>VS </a:t>
            </a:r>
            <a:r>
              <a:rPr lang="ru-RU" sz="2800" b="1" dirty="0" smtClean="0">
                <a:solidFill>
                  <a:schemeClr val="accent2"/>
                </a:solidFill>
              </a:rPr>
              <a:t>СТИЛИСТИЧЕСКАЯ НОРМА 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258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58053" name="Line 5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8054" name="Rectangle 6"/>
          <p:cNvSpPr>
            <a:spLocks noGrp="1" noChangeArrowheads="1"/>
          </p:cNvSpPr>
          <p:nvPr>
            <p:ph idx="1"/>
          </p:nvPr>
        </p:nvSpPr>
        <p:spPr>
          <a:xfrm>
            <a:off x="539750" y="2349500"/>
            <a:ext cx="8229600" cy="4079896"/>
          </a:xfrm>
        </p:spPr>
        <p:txBody>
          <a:bodyPr/>
          <a:lstStyle/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sz="2800" b="1" u="sng" dirty="0" smtClean="0"/>
              <a:t>Литературная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совокупность коллективных реализаций языка, принимаемых обществом на определенном этапе его исторического развития</a:t>
            </a:r>
            <a:r>
              <a:rPr lang="es-ES" sz="2800" dirty="0" smtClean="0"/>
              <a:t>.</a:t>
            </a:r>
            <a:endParaRPr lang="es-ES" sz="2800" dirty="0"/>
          </a:p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sz="2800" b="1" u="sng" dirty="0" smtClean="0"/>
              <a:t>Стилистическая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совокупность стилистических реализаций языка, принимаемых обществом и обусловленных целями, задачами и особенностями той или иной сферы коммуникации</a:t>
            </a:r>
            <a:r>
              <a:rPr lang="es-ES" sz="2800" dirty="0" smtClean="0"/>
              <a:t>.</a:t>
            </a:r>
            <a:endParaRPr lang="ru-RU" sz="2800" dirty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424863" cy="7207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ЛИТЕРАТУРНАЯ НОРМА </a:t>
            </a:r>
            <a:r>
              <a:rPr lang="es-ES_tradnl" sz="2800" b="1" dirty="0" smtClean="0">
                <a:solidFill>
                  <a:schemeClr val="accent2"/>
                </a:solidFill>
              </a:rPr>
              <a:t>VS </a:t>
            </a:r>
            <a:r>
              <a:rPr lang="ru-RU" sz="2800" b="1" dirty="0" smtClean="0">
                <a:solidFill>
                  <a:schemeClr val="accent2"/>
                </a:solidFill>
              </a:rPr>
              <a:t>СТИЛИСТИЧЕСКАЯ НОРМА 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258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58053" name="Line 5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8054" name="Rectangle 6"/>
          <p:cNvSpPr>
            <a:spLocks noGrp="1" noChangeArrowheads="1"/>
          </p:cNvSpPr>
          <p:nvPr>
            <p:ph idx="1"/>
          </p:nvPr>
        </p:nvSpPr>
        <p:spPr>
          <a:xfrm>
            <a:off x="539750" y="2349500"/>
            <a:ext cx="8229600" cy="4079896"/>
          </a:xfrm>
        </p:spPr>
        <p:txBody>
          <a:bodyPr/>
          <a:lstStyle/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sz="2800" b="1" u="sng" dirty="0" smtClean="0"/>
              <a:t>Литературная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идеальный фон, отправная точка </a:t>
            </a:r>
            <a:r>
              <a:rPr lang="ru-RU" sz="2800" smtClean="0"/>
              <a:t>для сравнения. </a:t>
            </a:r>
            <a:endParaRPr lang="ru-RU" sz="2800" dirty="0" smtClean="0"/>
          </a:p>
          <a:p>
            <a:pPr marL="0" indent="0">
              <a:buNone/>
              <a:tabLst>
                <a:tab pos="88900" algn="l"/>
              </a:tabLst>
            </a:pPr>
            <a:r>
              <a:rPr lang="ru-RU" sz="2800" b="1" u="sng" dirty="0" smtClean="0"/>
              <a:t>Стилистическая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выявляется при сравнении с литературной нормой. </a:t>
            </a:r>
          </a:p>
          <a:p>
            <a:pPr marL="0" indent="0">
              <a:buFontTx/>
              <a:buNone/>
              <a:tabLst>
                <a:tab pos="88900" algn="l"/>
              </a:tabLst>
            </a:pPr>
            <a:r>
              <a:rPr lang="ru-RU" sz="2800" b="1" u="sng" dirty="0" smtClean="0"/>
              <a:t>Литературная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нейтральна с экспрессивной точки зрения.</a:t>
            </a:r>
          </a:p>
          <a:p>
            <a:pPr marL="0" indent="0">
              <a:buNone/>
              <a:tabLst>
                <a:tab pos="88900" algn="l"/>
              </a:tabLst>
            </a:pPr>
            <a:r>
              <a:rPr lang="ru-RU" sz="2800" b="1" u="sng" dirty="0" smtClean="0"/>
              <a:t>Стилистическая норма </a:t>
            </a:r>
            <a:r>
              <a:rPr lang="es-ES" sz="2800" dirty="0" smtClean="0"/>
              <a:t>– </a:t>
            </a:r>
            <a:r>
              <a:rPr lang="ru-RU" sz="2800" dirty="0" smtClean="0"/>
              <a:t>стилистически маркирована. </a:t>
            </a:r>
            <a:endParaRPr lang="es-ES" sz="1400" dirty="0" smtClean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500174"/>
            <a:ext cx="8858280" cy="7207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ЗАДАНИЯ ДЛЯ САМОСТОЯТЕЛЬНОЙ РАБОТЫ 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258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58053" name="Line 5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8054" name="Rectangle 6"/>
          <p:cNvSpPr>
            <a:spLocks noGrp="1" noChangeArrowheads="1"/>
          </p:cNvSpPr>
          <p:nvPr>
            <p:ph idx="1"/>
          </p:nvPr>
        </p:nvSpPr>
        <p:spPr>
          <a:xfrm>
            <a:off x="500034" y="2143116"/>
            <a:ext cx="8229600" cy="4500594"/>
          </a:xfrm>
        </p:spPr>
        <p:txBody>
          <a:bodyPr/>
          <a:lstStyle/>
          <a:p>
            <a:pPr lvl="0"/>
            <a:r>
              <a:rPr lang="ru-RU" sz="2800" dirty="0" smtClean="0"/>
              <a:t>Изучите различные определения понятия «стиль». Приведите 2-3 наиболее удачных, на Ваш взгляд, определения применительно к науке о языке. Поясните свое решение.</a:t>
            </a:r>
          </a:p>
          <a:p>
            <a:pPr lvl="0"/>
            <a:r>
              <a:rPr lang="ru-RU" sz="2800" dirty="0" smtClean="0"/>
              <a:t>Какие отечественные и зарубежные ученые занимались изучением стилистики в целом? А стилистики испанского языка? Какие аспекты изучали?</a:t>
            </a:r>
          </a:p>
          <a:p>
            <a:pPr lvl="0"/>
            <a:r>
              <a:rPr lang="ru-RU" sz="2800" dirty="0" smtClean="0"/>
              <a:t>Объясните суть методов исследования в стилистике.</a:t>
            </a:r>
            <a:endParaRPr lang="ru-RU" sz="2800" dirty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tabLst>
                <a:tab pos="0" algn="l"/>
              </a:tabLst>
              <a:defRPr/>
            </a:pP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  <a:endParaRPr lang="ru-RU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95288" y="1268413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5366" name="Picture 6" descr="CHOQUE+CULTURA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48238" y="2281238"/>
            <a:ext cx="3438525" cy="3162300"/>
          </a:xfrm>
          <a:noFill/>
        </p:spPr>
      </p:pic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154799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115888"/>
            <a:ext cx="6084887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868" name="Line 4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>
            <a:off x="900113" y="1557338"/>
            <a:ext cx="33845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75000"/>
              </a:lnSpc>
            </a:pPr>
            <a:endParaRPr lang="ru-RU" sz="4400">
              <a:solidFill>
                <a:schemeClr val="tx2"/>
              </a:solidFill>
            </a:endParaRPr>
          </a:p>
        </p:txBody>
      </p:sp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2484438" y="4724400"/>
            <a:ext cx="6337300" cy="10795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58775" indent="-1588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sz="2000"/>
          </a:p>
        </p:txBody>
      </p:sp>
      <p:grpSp>
        <p:nvGrpSpPr>
          <p:cNvPr id="11" name="Organization Chart 26"/>
          <p:cNvGrpSpPr>
            <a:grpSpLocks noChangeAspect="1"/>
          </p:cNvGrpSpPr>
          <p:nvPr/>
        </p:nvGrpSpPr>
        <p:grpSpPr bwMode="auto">
          <a:xfrm>
            <a:off x="1000100" y="4357694"/>
            <a:ext cx="7501702" cy="2071701"/>
            <a:chOff x="410" y="2152"/>
            <a:chExt cx="4055" cy="1606"/>
          </a:xfrm>
        </p:grpSpPr>
        <p:cxnSp>
          <p:nvCxnSpPr>
            <p:cNvPr id="164901" name="_s164901"/>
            <p:cNvCxnSpPr>
              <a:cxnSpLocks noChangeShapeType="1"/>
              <a:stCxn id="22" idx="0"/>
              <a:endCxn id="20" idx="2"/>
            </p:cNvCxnSpPr>
            <p:nvPr/>
          </p:nvCxnSpPr>
          <p:spPr bwMode="auto">
            <a:xfrm rot="16200000" flipV="1">
              <a:off x="3689" y="3027"/>
              <a:ext cx="124" cy="52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64899" name="_s164899"/>
            <p:cNvCxnSpPr>
              <a:cxnSpLocks noChangeShapeType="1"/>
              <a:stCxn id="21" idx="0"/>
              <a:endCxn id="20" idx="2"/>
            </p:cNvCxnSpPr>
            <p:nvPr/>
          </p:nvCxnSpPr>
          <p:spPr bwMode="auto">
            <a:xfrm rot="5400000" flipH="1" flipV="1">
              <a:off x="3122" y="2984"/>
              <a:ext cx="124" cy="61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64897" name="_s164897"/>
            <p:cNvCxnSpPr>
              <a:cxnSpLocks noChangeShapeType="1"/>
              <a:stCxn id="20" idx="0"/>
              <a:endCxn id="17" idx="2"/>
            </p:cNvCxnSpPr>
            <p:nvPr/>
          </p:nvCxnSpPr>
          <p:spPr bwMode="auto">
            <a:xfrm rot="16200000" flipV="1">
              <a:off x="2773" y="2171"/>
              <a:ext cx="266" cy="11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64896" name="_s164896"/>
            <p:cNvCxnSpPr>
              <a:cxnSpLocks noChangeShapeType="1"/>
              <a:stCxn id="19" idx="0"/>
              <a:endCxn id="17" idx="2"/>
            </p:cNvCxnSpPr>
            <p:nvPr/>
          </p:nvCxnSpPr>
          <p:spPr bwMode="auto">
            <a:xfrm rot="5400000" flipH="1" flipV="1">
              <a:off x="2138" y="2704"/>
              <a:ext cx="266" cy="10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64895" name="_s164895"/>
            <p:cNvCxnSpPr>
              <a:cxnSpLocks noChangeShapeType="1"/>
              <a:stCxn id="18" idx="0"/>
              <a:endCxn id="17" idx="2"/>
            </p:cNvCxnSpPr>
            <p:nvPr/>
          </p:nvCxnSpPr>
          <p:spPr bwMode="auto">
            <a:xfrm rot="5400000" flipH="1" flipV="1">
              <a:off x="1518" y="2084"/>
              <a:ext cx="266" cy="134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7" name="_s164891"/>
            <p:cNvSpPr>
              <a:spLocks noChangeArrowheads="1"/>
            </p:cNvSpPr>
            <p:nvPr/>
          </p:nvSpPr>
          <p:spPr bwMode="auto">
            <a:xfrm>
              <a:off x="1607" y="2152"/>
              <a:ext cx="1429" cy="47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3100" dirty="0" smtClean="0"/>
                <a:t>Стилистика</a:t>
              </a:r>
              <a:endParaRPr kumimoji="0" lang="ru-RU" sz="31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18" name="_s164892"/>
            <p:cNvSpPr>
              <a:spLocks noChangeArrowheads="1"/>
            </p:cNvSpPr>
            <p:nvPr/>
          </p:nvSpPr>
          <p:spPr bwMode="auto">
            <a:xfrm>
              <a:off x="410" y="2888"/>
              <a:ext cx="1140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600" dirty="0" smtClean="0"/>
                <a:t>Фонетика</a:t>
              </a:r>
              <a:endPara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_s164893"/>
            <p:cNvSpPr>
              <a:spLocks noChangeArrowheads="1"/>
            </p:cNvSpPr>
            <p:nvPr/>
          </p:nvSpPr>
          <p:spPr bwMode="auto">
            <a:xfrm>
              <a:off x="1646" y="2888"/>
              <a:ext cx="1149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600" dirty="0"/>
                <a:t>Л</a:t>
              </a:r>
              <a:r>
                <a:rPr kumimoji="0" lang="ru-RU" sz="2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ексикология </a:t>
              </a:r>
            </a:p>
          </p:txBody>
        </p:sp>
        <p:sp>
          <p:nvSpPr>
            <p:cNvPr id="20" name="_s164894"/>
            <p:cNvSpPr>
              <a:spLocks noChangeArrowheads="1"/>
            </p:cNvSpPr>
            <p:nvPr/>
          </p:nvSpPr>
          <p:spPr bwMode="auto">
            <a:xfrm>
              <a:off x="2939" y="2888"/>
              <a:ext cx="1101" cy="33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Грамматика</a:t>
              </a:r>
              <a:r>
                <a: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</a:p>
          </p:txBody>
        </p:sp>
        <p:sp>
          <p:nvSpPr>
            <p:cNvPr id="21" name="_s164898"/>
            <p:cNvSpPr>
              <a:spLocks noChangeArrowheads="1"/>
            </p:cNvSpPr>
            <p:nvPr/>
          </p:nvSpPr>
          <p:spPr bwMode="auto">
            <a:xfrm>
              <a:off x="2341" y="3351"/>
              <a:ext cx="1076" cy="40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Морфология </a:t>
              </a:r>
            </a:p>
          </p:txBody>
        </p:sp>
        <p:sp>
          <p:nvSpPr>
            <p:cNvPr id="22" name="_s164900"/>
            <p:cNvSpPr>
              <a:spLocks noChangeArrowheads="1"/>
            </p:cNvSpPr>
            <p:nvPr/>
          </p:nvSpPr>
          <p:spPr bwMode="auto">
            <a:xfrm>
              <a:off x="3561" y="3351"/>
              <a:ext cx="904" cy="40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46414" tIns="23206" rIns="46414" bIns="2320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400" dirty="0" smtClean="0"/>
                <a:t>Синтаксис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64904" name="Rectangle 40"/>
          <p:cNvSpPr>
            <a:spLocks noChangeArrowheads="1"/>
          </p:cNvSpPr>
          <p:nvPr/>
        </p:nvSpPr>
        <p:spPr bwMode="auto">
          <a:xfrm>
            <a:off x="571472" y="1557338"/>
            <a:ext cx="828680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Стилистика</a:t>
            </a:r>
            <a:r>
              <a:rPr lang="ru-RU" dirty="0" smtClean="0"/>
              <a:t> – наука об употреблении языка, отрасль лингвистики, исследующая принципы и эффект выбора и использования лексических, грамматических, фонетических языковых средств для передачи мыслей и эмоций в различных коммуникативных ситуациях. </a:t>
            </a:r>
            <a:endParaRPr lang="en-US" dirty="0"/>
          </a:p>
        </p:txBody>
      </p:sp>
      <p:pic>
        <p:nvPicPr>
          <p:cNvPr id="9" name="Picture 2" descr="http://sfedu.ru/index2015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85728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solidFill>
                  <a:schemeClr val="accent2"/>
                </a:solidFill>
              </a:rPr>
              <a:t>CHIVA / CABRA</a:t>
            </a:r>
            <a:endParaRPr lang="ru-RU" sz="2800" b="1">
              <a:solidFill>
                <a:schemeClr val="accent2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0034" y="2143116"/>
            <a:ext cx="4357718" cy="4286280"/>
          </a:xfrm>
        </p:spPr>
        <p:txBody>
          <a:bodyPr/>
          <a:lstStyle/>
          <a:p>
            <a:pPr marL="0" indent="0">
              <a:spcBef>
                <a:spcPct val="0"/>
              </a:spcBef>
              <a:tabLst>
                <a:tab pos="268288" algn="l"/>
              </a:tabLst>
            </a:pPr>
            <a:r>
              <a:rPr lang="ru-RU" sz="2800" b="1" dirty="0" smtClean="0"/>
              <a:t>  Античность </a:t>
            </a:r>
          </a:p>
          <a:p>
            <a:pPr marL="0" indent="0">
              <a:spcBef>
                <a:spcPct val="0"/>
              </a:spcBef>
              <a:tabLst>
                <a:tab pos="268288" algn="l"/>
              </a:tabLst>
            </a:pPr>
            <a:r>
              <a:rPr lang="ru-RU" sz="2800" b="1" dirty="0"/>
              <a:t> </a:t>
            </a:r>
            <a:r>
              <a:rPr lang="ru-RU" sz="2800" b="1" dirty="0" smtClean="0"/>
              <a:t> Средневековье</a:t>
            </a:r>
          </a:p>
          <a:p>
            <a:pPr marL="0" indent="0">
              <a:spcBef>
                <a:spcPct val="0"/>
              </a:spcBef>
              <a:tabLst>
                <a:tab pos="357188" algn="l"/>
              </a:tabLst>
            </a:pPr>
            <a:r>
              <a:rPr lang="ru-RU" sz="2800" b="1" dirty="0" smtClean="0"/>
              <a:t>  Эпоха Возрождения</a:t>
            </a:r>
          </a:p>
          <a:p>
            <a:pPr marL="0" indent="0">
              <a:spcBef>
                <a:spcPct val="0"/>
              </a:spcBef>
              <a:tabLst>
                <a:tab pos="268288" algn="l"/>
              </a:tabLst>
            </a:pPr>
            <a:r>
              <a:rPr lang="ru-RU" sz="2800" b="1" dirty="0" smtClean="0"/>
              <a:t>  </a:t>
            </a:r>
            <a:r>
              <a:rPr lang="es-ES" sz="2800" b="1" dirty="0" smtClean="0"/>
              <a:t>XIX </a:t>
            </a:r>
            <a:r>
              <a:rPr lang="ru-RU" sz="2800" b="1" dirty="0" smtClean="0"/>
              <a:t>в. </a:t>
            </a:r>
          </a:p>
          <a:p>
            <a:pPr marL="0" indent="0">
              <a:spcBef>
                <a:spcPct val="0"/>
              </a:spcBef>
              <a:tabLst>
                <a:tab pos="268288" algn="l"/>
              </a:tabLst>
            </a:pPr>
            <a:r>
              <a:rPr lang="ru-RU" sz="2800" b="1" dirty="0" smtClean="0"/>
              <a:t>  начало </a:t>
            </a:r>
            <a:r>
              <a:rPr lang="es-ES" sz="2800" b="1" dirty="0" smtClean="0"/>
              <a:t>XX</a:t>
            </a:r>
            <a:r>
              <a:rPr lang="ru-RU" sz="2800" b="1" dirty="0" smtClean="0"/>
              <a:t> в.</a:t>
            </a:r>
            <a:r>
              <a:rPr lang="es-ES" sz="2800" dirty="0" smtClean="0"/>
              <a:t> </a:t>
            </a:r>
            <a:r>
              <a:rPr lang="ru-RU" sz="2800" dirty="0" smtClean="0"/>
              <a:t>(Пражский кружок, русский формализм).</a:t>
            </a:r>
          </a:p>
          <a:p>
            <a:pPr marL="0" indent="0">
              <a:spcBef>
                <a:spcPct val="0"/>
              </a:spcBef>
              <a:tabLst>
                <a:tab pos="268288" algn="l"/>
              </a:tabLst>
            </a:pPr>
            <a:endParaRPr lang="ru-RU" sz="800" dirty="0" smtClean="0"/>
          </a:p>
          <a:p>
            <a:pPr marL="0" indent="0">
              <a:spcBef>
                <a:spcPct val="0"/>
              </a:spcBef>
              <a:buNone/>
              <a:tabLst>
                <a:tab pos="268288" algn="l"/>
              </a:tabLst>
            </a:pPr>
            <a:r>
              <a:rPr lang="ru-RU" sz="2800" b="1" dirty="0" smtClean="0"/>
              <a:t>Шарль </a:t>
            </a:r>
            <a:r>
              <a:rPr lang="ru-RU" sz="2800" b="1" dirty="0" err="1" smtClean="0"/>
              <a:t>Балли</a:t>
            </a:r>
            <a:r>
              <a:rPr lang="ru-RU" sz="2800" b="1" dirty="0" smtClean="0"/>
              <a:t> </a:t>
            </a:r>
            <a:r>
              <a:rPr lang="ru-RU" sz="2800" dirty="0" smtClean="0"/>
              <a:t>– основоположник науки.</a:t>
            </a:r>
          </a:p>
        </p:txBody>
      </p:sp>
      <p:pic>
        <p:nvPicPr>
          <p:cNvPr id="55337" name="Picture 41" descr="bronzestyli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526341" y="2285992"/>
            <a:ext cx="2296221" cy="857255"/>
          </a:xfrm>
          <a:noFill/>
          <a:ln/>
        </p:spPr>
      </p:pic>
      <p:pic>
        <p:nvPicPr>
          <p:cNvPr id="553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115888"/>
            <a:ext cx="6084887" cy="1116012"/>
          </a:xfrm>
          <a:prstGeom prst="rect">
            <a:avLst/>
          </a:prstGeom>
          <a:noFill/>
        </p:spPr>
      </p:pic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500034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5327" name="Rectangle 31"/>
          <p:cNvSpPr>
            <a:spLocks noChangeArrowheads="1"/>
          </p:cNvSpPr>
          <p:nvPr/>
        </p:nvSpPr>
        <p:spPr bwMode="auto">
          <a:xfrm>
            <a:off x="539750" y="1484313"/>
            <a:ext cx="7991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accent2"/>
                </a:solidFill>
              </a:rPr>
              <a:t>ВОЗНИКНОВЕНИЕ СТИЛИСТИКИ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55333" name="AutoShape 37" descr="2Q=="/>
          <p:cNvSpPr>
            <a:spLocks noChangeAspect="1" noChangeArrowheads="1"/>
          </p:cNvSpPr>
          <p:nvPr/>
        </p:nvSpPr>
        <p:spPr bwMode="auto">
          <a:xfrm>
            <a:off x="3143250" y="2895600"/>
            <a:ext cx="2857500" cy="1066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55335" name="AutoShape 39" descr="2Q=="/>
          <p:cNvSpPr>
            <a:spLocks noChangeAspect="1" noChangeArrowheads="1"/>
          </p:cNvSpPr>
          <p:nvPr/>
        </p:nvSpPr>
        <p:spPr bwMode="auto">
          <a:xfrm>
            <a:off x="3143250" y="2895600"/>
            <a:ext cx="2857500" cy="1066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pic>
        <p:nvPicPr>
          <p:cNvPr id="55340" name="Picture 44" descr="5362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6643702" y="3357562"/>
            <a:ext cx="2196924" cy="1711340"/>
          </a:xfrm>
          <a:noFill/>
          <a:ln/>
        </p:spPr>
      </p:pic>
      <p:pic>
        <p:nvPicPr>
          <p:cNvPr id="12" name="Picture 2" descr="http://sfedu.ru/index2015/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214290"/>
            <a:ext cx="1214446" cy="1126918"/>
          </a:xfrm>
          <a:prstGeom prst="rect">
            <a:avLst/>
          </a:prstGeom>
          <a:noFill/>
        </p:spPr>
      </p:pic>
      <p:pic>
        <p:nvPicPr>
          <p:cNvPr id="13" name="Picture 42" descr="charles_ball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2285992"/>
            <a:ext cx="1820475" cy="2556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428737"/>
            <a:ext cx="8424863" cy="571504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ЛИНГВИСТИЧЕСКАЯ СТИЛИСТИКА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pic>
        <p:nvPicPr>
          <p:cNvPr id="2345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34501" name="Line 5"/>
          <p:cNvSpPr>
            <a:spLocks noChangeShapeType="1"/>
          </p:cNvSpPr>
          <p:nvPr/>
        </p:nvSpPr>
        <p:spPr bwMode="auto">
          <a:xfrm>
            <a:off x="428596" y="1357298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4502" name="Rectangle 6"/>
          <p:cNvSpPr>
            <a:spLocks noGrp="1" noChangeArrowheads="1"/>
          </p:cNvSpPr>
          <p:nvPr>
            <p:ph idx="1"/>
          </p:nvPr>
        </p:nvSpPr>
        <p:spPr>
          <a:xfrm>
            <a:off x="428596" y="1928802"/>
            <a:ext cx="8389968" cy="2079632"/>
          </a:xfrm>
        </p:spPr>
        <p:txBody>
          <a:bodyPr/>
          <a:lstStyle/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es-ES_tradnl" sz="2800" dirty="0"/>
              <a:t> </a:t>
            </a:r>
            <a:r>
              <a:rPr lang="ru-RU" sz="2600" dirty="0" smtClean="0"/>
              <a:t>стили литературного языка, их становление и развитие</a:t>
            </a:r>
            <a:r>
              <a:rPr lang="es-ES_tradnl" sz="2600" dirty="0" smtClean="0"/>
              <a:t>;</a:t>
            </a:r>
            <a:endParaRPr lang="es-ES_tradnl" sz="2600" dirty="0"/>
          </a:p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es-ES_tradnl" sz="2600" dirty="0"/>
              <a:t> </a:t>
            </a:r>
            <a:r>
              <a:rPr lang="ru-RU" sz="2600" dirty="0" smtClean="0"/>
              <a:t>психологическая природа стилистических средств; </a:t>
            </a:r>
            <a:endParaRPr lang="es-ES_tradnl" sz="2600" dirty="0"/>
          </a:p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es-ES_tradnl" sz="2600" dirty="0"/>
              <a:t> </a:t>
            </a:r>
            <a:r>
              <a:rPr lang="ru-RU" sz="2600" dirty="0" smtClean="0"/>
              <a:t>основные разновидности языка</a:t>
            </a:r>
            <a:r>
              <a:rPr lang="es-ES_tradnl" sz="2600" dirty="0" smtClean="0"/>
              <a:t>. </a:t>
            </a:r>
            <a:endParaRPr lang="ru-RU" sz="2600" dirty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14290"/>
            <a:ext cx="1214446" cy="1126918"/>
          </a:xfrm>
          <a:prstGeom prst="rect">
            <a:avLst/>
          </a:prstGeom>
          <a:noFill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57158" y="3643314"/>
            <a:ext cx="84248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ЛИТЕРАТУРОВЕДЧЕСКАЯ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ТИЛИСТИКА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286256"/>
            <a:ext cx="835824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ru-RU" sz="2600" dirty="0" smtClean="0"/>
              <a:t> индивидуальное видение автора, </a:t>
            </a:r>
            <a:r>
              <a:rPr lang="ru-RU" sz="2600" dirty="0" err="1" smtClean="0"/>
              <a:t>идеостиль</a:t>
            </a:r>
            <a:r>
              <a:rPr lang="es-ES_tradnl" sz="2600" dirty="0" smtClean="0"/>
              <a:t>;</a:t>
            </a:r>
          </a:p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es-ES_tradnl" sz="2600" dirty="0" smtClean="0"/>
              <a:t> </a:t>
            </a:r>
            <a:r>
              <a:rPr lang="ru-RU" sz="2600" dirty="0" smtClean="0"/>
              <a:t>литературные жанры</a:t>
            </a:r>
            <a:r>
              <a:rPr lang="es-ES_tradnl" sz="2600" dirty="0" smtClean="0"/>
              <a:t>;</a:t>
            </a:r>
          </a:p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es-ES_tradnl" sz="2600" dirty="0" smtClean="0"/>
              <a:t> </a:t>
            </a:r>
            <a:r>
              <a:rPr lang="ru-RU" sz="2600" dirty="0" smtClean="0"/>
              <a:t>композиция художественных произведений;</a:t>
            </a:r>
          </a:p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ru-RU" sz="2600" dirty="0"/>
              <a:t> </a:t>
            </a:r>
            <a:r>
              <a:rPr lang="ru-RU" sz="2600" dirty="0" smtClean="0"/>
              <a:t>совокупность средств выразительности, характерных для произведения, автора, эпохи и </a:t>
            </a:r>
            <a:r>
              <a:rPr lang="ru-RU" sz="2600" dirty="0" err="1" smtClean="0"/>
              <a:t>др</a:t>
            </a:r>
            <a:r>
              <a:rPr lang="es-ES_tradnl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424863" cy="7207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ЛИНГВОСТИЛИСТИКА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pic>
        <p:nvPicPr>
          <p:cNvPr id="2345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34501" name="Line 5"/>
          <p:cNvSpPr>
            <a:spLocks noChangeShapeType="1"/>
          </p:cNvSpPr>
          <p:nvPr/>
        </p:nvSpPr>
        <p:spPr bwMode="auto">
          <a:xfrm>
            <a:off x="428596" y="1357298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4502" name="Rectangle 6"/>
          <p:cNvSpPr>
            <a:spLocks noGrp="1" noChangeArrowheads="1"/>
          </p:cNvSpPr>
          <p:nvPr>
            <p:ph idx="1"/>
          </p:nvPr>
        </p:nvSpPr>
        <p:spPr>
          <a:xfrm>
            <a:off x="571472" y="2071678"/>
            <a:ext cx="8247092" cy="2079632"/>
          </a:xfrm>
        </p:spPr>
        <p:txBody>
          <a:bodyPr/>
          <a:lstStyle/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ru-RU" sz="2600" dirty="0" smtClean="0"/>
              <a:t> </a:t>
            </a:r>
            <a:r>
              <a:rPr lang="ru-RU" sz="2600" dirty="0" err="1" smtClean="0"/>
              <a:t>фоностилистика</a:t>
            </a:r>
            <a:r>
              <a:rPr lang="ru-RU" sz="2600" dirty="0" smtClean="0"/>
              <a:t>, стилистика звуков</a:t>
            </a:r>
            <a:r>
              <a:rPr lang="es-ES_tradnl" sz="2600" dirty="0" smtClean="0"/>
              <a:t>;</a:t>
            </a:r>
            <a:endParaRPr lang="es-ES_tradnl" sz="2600" dirty="0"/>
          </a:p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es-ES_tradnl" sz="2600" dirty="0"/>
              <a:t> </a:t>
            </a:r>
            <a:r>
              <a:rPr lang="ru-RU" sz="2600" dirty="0" smtClean="0"/>
              <a:t>лексическая стилистика; </a:t>
            </a:r>
            <a:endParaRPr lang="es-ES_tradnl" sz="2600" dirty="0"/>
          </a:p>
          <a:p>
            <a:pPr marL="0" indent="0">
              <a:spcBef>
                <a:spcPts val="0"/>
              </a:spcBef>
              <a:tabLst>
                <a:tab pos="88900" algn="l"/>
              </a:tabLst>
            </a:pPr>
            <a:r>
              <a:rPr lang="ru-RU" sz="2600" dirty="0" smtClean="0"/>
              <a:t> грамматическая стилистика (морфологическая и синтаксическая). </a:t>
            </a:r>
            <a:r>
              <a:rPr lang="es-ES_tradnl" sz="2600" dirty="0" smtClean="0"/>
              <a:t> </a:t>
            </a:r>
            <a:endParaRPr lang="ru-RU" sz="2600" dirty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14290"/>
            <a:ext cx="1214446" cy="1126918"/>
          </a:xfrm>
          <a:prstGeom prst="rect">
            <a:avLst/>
          </a:prstGeom>
          <a:noFill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2910" y="4000504"/>
            <a:ext cx="799626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b="1" dirty="0" smtClean="0">
                <a:solidFill>
                  <a:schemeClr val="accent2"/>
                </a:solidFill>
              </a:rPr>
              <a:t>ЛИНГВОСТИЛИСТИКА КАК ДИСЦИПЛИНА</a:t>
            </a: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4786322"/>
            <a:ext cx="81439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ru-RU" sz="2600" dirty="0" smtClean="0"/>
              <a:t> теоретическая</a:t>
            </a:r>
          </a:p>
          <a:p>
            <a:pPr marL="0" indent="0">
              <a:buFont typeface="Arial" pitchFamily="34" charset="0"/>
              <a:buChar char="•"/>
              <a:tabLst>
                <a:tab pos="88900" algn="l"/>
              </a:tabLst>
            </a:pPr>
            <a:r>
              <a:rPr lang="ru-RU" sz="2600" dirty="0" smtClean="0"/>
              <a:t> практическая</a:t>
            </a:r>
            <a:endParaRPr lang="ru-RU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solidFill>
                  <a:schemeClr val="accent2"/>
                </a:solidFill>
              </a:rPr>
              <a:t>CHIVA / CABRA</a:t>
            </a:r>
            <a:endParaRPr lang="ru-RU" sz="2800" b="1">
              <a:solidFill>
                <a:schemeClr val="accent2"/>
              </a:solidFill>
            </a:endParaRPr>
          </a:p>
        </p:txBody>
      </p:sp>
      <p:pic>
        <p:nvPicPr>
          <p:cNvPr id="24269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57166"/>
            <a:ext cx="6084887" cy="1116012"/>
          </a:xfrm>
          <a:prstGeom prst="rect">
            <a:avLst/>
          </a:prstGeom>
          <a:noFill/>
        </p:spPr>
      </p:pic>
      <p:sp>
        <p:nvSpPr>
          <p:cNvPr id="242694" name="Line 6"/>
          <p:cNvSpPr>
            <a:spLocks noChangeShapeType="1"/>
          </p:cNvSpPr>
          <p:nvPr/>
        </p:nvSpPr>
        <p:spPr bwMode="auto">
          <a:xfrm>
            <a:off x="428596" y="1571612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8" name="Organization Chart 8"/>
          <p:cNvGrpSpPr>
            <a:grpSpLocks noChangeAspect="1"/>
          </p:cNvGrpSpPr>
          <p:nvPr/>
        </p:nvGrpSpPr>
        <p:grpSpPr bwMode="auto">
          <a:xfrm>
            <a:off x="427356" y="1643198"/>
            <a:ext cx="8429277" cy="4929226"/>
            <a:chOff x="12247" y="1827"/>
            <a:chExt cx="2983" cy="12733"/>
          </a:xfrm>
        </p:grpSpPr>
        <p:cxnSp>
          <p:nvCxnSpPr>
            <p:cNvPr id="242720" name="_s242720"/>
            <p:cNvCxnSpPr>
              <a:cxnSpLocks noChangeShapeType="1"/>
              <a:stCxn id="27" idx="1"/>
              <a:endCxn id="22" idx="2"/>
            </p:cNvCxnSpPr>
            <p:nvPr/>
          </p:nvCxnSpPr>
          <p:spPr bwMode="auto">
            <a:xfrm rot="10800000">
              <a:off x="14094" y="7696"/>
              <a:ext cx="158" cy="605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18" name="_s242718"/>
            <p:cNvCxnSpPr>
              <a:cxnSpLocks noChangeShapeType="1"/>
              <a:stCxn id="26" idx="1"/>
              <a:endCxn id="22" idx="2"/>
            </p:cNvCxnSpPr>
            <p:nvPr/>
          </p:nvCxnSpPr>
          <p:spPr bwMode="auto">
            <a:xfrm rot="10800000">
              <a:off x="14094" y="7696"/>
              <a:ext cx="158" cy="451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16" name="_s242716"/>
            <p:cNvCxnSpPr>
              <a:cxnSpLocks noChangeShapeType="1"/>
              <a:stCxn id="25" idx="1"/>
              <a:endCxn id="22" idx="2"/>
            </p:cNvCxnSpPr>
            <p:nvPr/>
          </p:nvCxnSpPr>
          <p:spPr bwMode="auto">
            <a:xfrm rot="10800000">
              <a:off x="14094" y="7696"/>
              <a:ext cx="158" cy="324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14" name="_s242714"/>
            <p:cNvCxnSpPr>
              <a:cxnSpLocks noChangeShapeType="1"/>
              <a:stCxn id="24" idx="1"/>
              <a:endCxn id="22" idx="2"/>
            </p:cNvCxnSpPr>
            <p:nvPr/>
          </p:nvCxnSpPr>
          <p:spPr bwMode="auto">
            <a:xfrm rot="10800000">
              <a:off x="14094" y="7696"/>
              <a:ext cx="158" cy="198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12" name="_s242712"/>
            <p:cNvCxnSpPr>
              <a:cxnSpLocks noChangeShapeType="1"/>
              <a:stCxn id="23" idx="1"/>
              <a:endCxn id="22" idx="2"/>
            </p:cNvCxnSpPr>
            <p:nvPr/>
          </p:nvCxnSpPr>
          <p:spPr bwMode="auto">
            <a:xfrm rot="10800000">
              <a:off x="14094" y="7696"/>
              <a:ext cx="158" cy="72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10" name="_s242710"/>
            <p:cNvCxnSpPr>
              <a:cxnSpLocks noChangeShapeType="1"/>
              <a:stCxn id="22" idx="0"/>
              <a:endCxn id="20" idx="2"/>
            </p:cNvCxnSpPr>
            <p:nvPr/>
          </p:nvCxnSpPr>
          <p:spPr bwMode="auto">
            <a:xfrm rot="5400000" flipH="1" flipV="1">
              <a:off x="14063" y="5733"/>
              <a:ext cx="554" cy="4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08" name="_s242708"/>
            <p:cNvCxnSpPr>
              <a:cxnSpLocks noChangeShapeType="1"/>
              <a:stCxn id="21" idx="0"/>
              <a:endCxn id="19" idx="2"/>
            </p:cNvCxnSpPr>
            <p:nvPr/>
          </p:nvCxnSpPr>
          <p:spPr bwMode="auto">
            <a:xfrm rot="16200000" flipV="1">
              <a:off x="12378" y="6610"/>
              <a:ext cx="892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2702" name="_s242702"/>
            <p:cNvCxnSpPr>
              <a:cxnSpLocks noChangeShapeType="1"/>
              <a:stCxn id="20" idx="0"/>
              <a:endCxn id="18" idx="2"/>
            </p:cNvCxnSpPr>
            <p:nvPr/>
          </p:nvCxnSpPr>
          <p:spPr bwMode="auto">
            <a:xfrm rot="16200000" flipV="1">
              <a:off x="13865" y="3504"/>
              <a:ext cx="605" cy="83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42701" name="_s242701"/>
            <p:cNvCxnSpPr>
              <a:cxnSpLocks noChangeShapeType="1"/>
              <a:stCxn id="19" idx="0"/>
              <a:endCxn id="18" idx="2"/>
            </p:cNvCxnSpPr>
            <p:nvPr/>
          </p:nvCxnSpPr>
          <p:spPr bwMode="auto">
            <a:xfrm rot="5400000" flipH="1" flipV="1">
              <a:off x="12984" y="3460"/>
              <a:ext cx="604" cy="92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8" name="_s242697"/>
            <p:cNvSpPr>
              <a:spLocks noChangeArrowheads="1"/>
            </p:cNvSpPr>
            <p:nvPr/>
          </p:nvSpPr>
          <p:spPr bwMode="auto">
            <a:xfrm>
              <a:off x="13259" y="1827"/>
              <a:ext cx="978" cy="179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12275" tIns="6136" rIns="12275" bIns="613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СТИЛИСТИКА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</a:p>
          </p:txBody>
        </p:sp>
        <p:sp>
          <p:nvSpPr>
            <p:cNvPr id="19" name="_s242698"/>
            <p:cNvSpPr>
              <a:spLocks noChangeArrowheads="1"/>
            </p:cNvSpPr>
            <p:nvPr/>
          </p:nvSpPr>
          <p:spPr bwMode="auto">
            <a:xfrm>
              <a:off x="12247" y="4224"/>
              <a:ext cx="1151" cy="19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12275" tIns="6136" rIns="12275" bIns="613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/>
                <a:t>экспрессивная</a:t>
              </a: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</a:p>
          </p:txBody>
        </p:sp>
        <p:sp>
          <p:nvSpPr>
            <p:cNvPr id="20" name="_s242699"/>
            <p:cNvSpPr>
              <a:spLocks noChangeArrowheads="1"/>
            </p:cNvSpPr>
            <p:nvPr/>
          </p:nvSpPr>
          <p:spPr bwMode="auto">
            <a:xfrm>
              <a:off x="13941" y="4226"/>
              <a:ext cx="1289" cy="14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12275" tIns="6136" rIns="12275" bIns="613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b="1" dirty="0" smtClean="0"/>
                <a:t>функциональная</a:t>
              </a:r>
              <a:endPara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_s242707"/>
            <p:cNvSpPr>
              <a:spLocks noChangeArrowheads="1"/>
            </p:cNvSpPr>
            <p:nvPr/>
          </p:nvSpPr>
          <p:spPr bwMode="auto">
            <a:xfrm>
              <a:off x="12298" y="7057"/>
              <a:ext cx="1052" cy="386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12917" tIns="6459" rIns="12917" bIns="6459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стилистические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средства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_s242709"/>
            <p:cNvSpPr>
              <a:spLocks noChangeArrowheads="1"/>
            </p:cNvSpPr>
            <p:nvPr/>
          </p:nvSpPr>
          <p:spPr bwMode="auto">
            <a:xfrm>
              <a:off x="13436" y="6255"/>
              <a:ext cx="1315" cy="144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12917" tIns="6459" rIns="12917" bIns="6459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400" dirty="0"/>
                <a:t>ф</a:t>
              </a: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ункциональные стили </a:t>
              </a:r>
            </a:p>
          </p:txBody>
        </p:sp>
        <p:sp>
          <p:nvSpPr>
            <p:cNvPr id="23" name="_s242711"/>
            <p:cNvSpPr>
              <a:spLocks noChangeArrowheads="1"/>
            </p:cNvSpPr>
            <p:nvPr/>
          </p:nvSpPr>
          <p:spPr bwMode="auto">
            <a:xfrm>
              <a:off x="14252" y="7884"/>
              <a:ext cx="978" cy="107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1967" tIns="10984" rIns="21967" bIns="109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dirty="0"/>
                <a:t>н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аучная проза</a:t>
              </a:r>
            </a:p>
          </p:txBody>
        </p:sp>
        <p:sp>
          <p:nvSpPr>
            <p:cNvPr id="24" name="_s242713"/>
            <p:cNvSpPr>
              <a:spLocks noChangeArrowheads="1"/>
            </p:cNvSpPr>
            <p:nvPr/>
          </p:nvSpPr>
          <p:spPr bwMode="auto">
            <a:xfrm>
              <a:off x="14252" y="9146"/>
              <a:ext cx="978" cy="107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1967" tIns="10984" rIns="21967" bIns="109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dirty="0"/>
                <a:t>о</a:t>
              </a:r>
              <a:r>
                <a:rPr lang="ru-RU" sz="2000" dirty="0" smtClean="0"/>
                <a:t>фициально-деловой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_s242715"/>
            <p:cNvSpPr>
              <a:spLocks noChangeArrowheads="1"/>
            </p:cNvSpPr>
            <p:nvPr/>
          </p:nvSpPr>
          <p:spPr bwMode="auto">
            <a:xfrm>
              <a:off x="14252" y="10408"/>
              <a:ext cx="978" cy="107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1967" tIns="10984" rIns="21967" bIns="10984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/>
                <a:t>публицистический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_s242717"/>
            <p:cNvSpPr>
              <a:spLocks noChangeArrowheads="1"/>
            </p:cNvSpPr>
            <p:nvPr/>
          </p:nvSpPr>
          <p:spPr bwMode="auto">
            <a:xfrm>
              <a:off x="14252" y="11670"/>
              <a:ext cx="978" cy="107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5439" tIns="12722" rIns="25439" bIns="1272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dirty="0" smtClean="0"/>
                <a:t>газетный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_s242719"/>
            <p:cNvSpPr>
              <a:spLocks noChangeArrowheads="1"/>
            </p:cNvSpPr>
            <p:nvPr/>
          </p:nvSpPr>
          <p:spPr bwMode="auto">
            <a:xfrm>
              <a:off x="14252" y="12932"/>
              <a:ext cx="978" cy="162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8872" tIns="14436" rIns="28872" bIns="1443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000" dirty="0"/>
                <a:t>х</a:t>
              </a: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удожественная</a:t>
              </a:r>
              <a:r>
                <a:rPr kumimoji="0" lang="ru-RU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литература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57166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424863" cy="1087431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  <a:cs typeface="Arial" charset="0"/>
              </a:rPr>
              <a:t>ПАРАДИГМАТИЧЕСКАЯ СТИЛИСТИКА И СИНТАГМАТИЧЕСКАЯ СТИЛИСТИКА </a:t>
            </a:r>
            <a:endParaRPr lang="en-US" sz="2800" b="1" dirty="0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260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</p:spPr>
      </p:pic>
      <p:sp>
        <p:nvSpPr>
          <p:cNvPr id="260101" name="Line 5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0102" name="Rectangle 6"/>
          <p:cNvSpPr>
            <a:spLocks noGrp="1" noChangeArrowheads="1"/>
          </p:cNvSpPr>
          <p:nvPr>
            <p:ph idx="1"/>
          </p:nvPr>
        </p:nvSpPr>
        <p:spPr>
          <a:xfrm>
            <a:off x="500034" y="2714620"/>
            <a:ext cx="8229600" cy="3341692"/>
          </a:xfrm>
        </p:spPr>
        <p:txBody>
          <a:bodyPr/>
          <a:lstStyle/>
          <a:p>
            <a:pPr marL="0" indent="0">
              <a:tabLst>
                <a:tab pos="88900" algn="l"/>
              </a:tabLst>
            </a:pPr>
            <a:r>
              <a:rPr lang="es-ES" dirty="0"/>
              <a:t> </a:t>
            </a:r>
            <a:r>
              <a:rPr lang="ru-RU" sz="2800" b="1" dirty="0" smtClean="0"/>
              <a:t>парадигматическая стилистика </a:t>
            </a:r>
            <a:r>
              <a:rPr lang="ru-RU" sz="2800" dirty="0" smtClean="0"/>
              <a:t>(</a:t>
            </a:r>
            <a:r>
              <a:rPr lang="ru-RU" sz="2800" dirty="0" err="1" smtClean="0"/>
              <a:t>стилистика</a:t>
            </a:r>
            <a:r>
              <a:rPr lang="ru-RU" sz="2800" dirty="0" smtClean="0"/>
              <a:t> единиц) – выбор между маркированными и немаркированными единицами.</a:t>
            </a:r>
          </a:p>
          <a:p>
            <a:pPr marL="0" indent="0">
              <a:tabLst>
                <a:tab pos="88900" algn="l"/>
              </a:tabLst>
            </a:pPr>
            <a:r>
              <a:rPr lang="ru-RU" sz="2800" dirty="0" smtClean="0"/>
              <a:t> </a:t>
            </a:r>
            <a:r>
              <a:rPr lang="ru-RU" sz="2800" b="1" dirty="0" smtClean="0"/>
              <a:t>синтагматическая стилистика </a:t>
            </a:r>
            <a:r>
              <a:rPr lang="ru-RU" sz="2800" dirty="0" smtClean="0"/>
              <a:t>(</a:t>
            </a:r>
            <a:r>
              <a:rPr lang="ru-RU" sz="2800" dirty="0" err="1" smtClean="0"/>
              <a:t>стилистика</a:t>
            </a:r>
            <a:r>
              <a:rPr lang="ru-RU" sz="2800" dirty="0" smtClean="0"/>
              <a:t> последовательностей) – взаимодействие единиц в синтагме. </a:t>
            </a:r>
            <a:endParaRPr lang="es-ES" sz="2800" dirty="0"/>
          </a:p>
          <a:p>
            <a:pPr marL="0" indent="0">
              <a:tabLst>
                <a:tab pos="88900" algn="l"/>
              </a:tabLst>
            </a:pPr>
            <a:endParaRPr lang="ru-RU" sz="2800" dirty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12875"/>
            <a:ext cx="9144000" cy="1444621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cap="all" dirty="0" smtClean="0">
                <a:solidFill>
                  <a:schemeClr val="accent2"/>
                </a:solidFill>
              </a:rPr>
              <a:t>Семантическая стилистика и ономастическая стилистика 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395288" y="1268413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idx="1"/>
          </p:nvPr>
        </p:nvSpPr>
        <p:spPr>
          <a:xfrm>
            <a:off x="428596" y="2786058"/>
            <a:ext cx="8286779" cy="3500442"/>
          </a:xfrm>
        </p:spPr>
        <p:txBody>
          <a:bodyPr/>
          <a:lstStyle/>
          <a:p>
            <a:pPr indent="0" eaLnBrk="1" hangingPunct="1">
              <a:buFontTx/>
              <a:buNone/>
            </a:pPr>
            <a:r>
              <a:rPr lang="ru-RU" sz="2800" b="1" dirty="0" smtClean="0"/>
              <a:t>Семантическая стилистика</a:t>
            </a:r>
            <a:r>
              <a:rPr lang="ru-RU" sz="2800" dirty="0" smtClean="0"/>
              <a:t>:</a:t>
            </a:r>
            <a:r>
              <a:rPr lang="es-ES_tradnl" sz="2800" dirty="0" smtClean="0"/>
              <a:t> </a:t>
            </a:r>
            <a:r>
              <a:rPr lang="ru-RU" sz="2800" dirty="0" smtClean="0"/>
              <a:t>анализ семантической структуры языковых единиц (морфем, лексем, предложений)</a:t>
            </a:r>
            <a:r>
              <a:rPr lang="es-ES_tradnl" sz="2800" dirty="0" smtClean="0"/>
              <a:t>. </a:t>
            </a:r>
          </a:p>
          <a:p>
            <a:pPr indent="0" eaLnBrk="1" hangingPunct="1">
              <a:buFontTx/>
              <a:buNone/>
            </a:pPr>
            <a:r>
              <a:rPr lang="ru-RU" sz="2800" b="1" dirty="0" smtClean="0"/>
              <a:t>Ономастическая стилистика</a:t>
            </a:r>
            <a:r>
              <a:rPr lang="ru-RU" sz="2800" dirty="0" smtClean="0"/>
              <a:t>: проблема выбора языковых единиц для наименования экстралингвистических объектов</a:t>
            </a:r>
            <a:r>
              <a:rPr lang="es-ES_tradnl" sz="2800" dirty="0" smtClean="0"/>
              <a:t>.</a:t>
            </a:r>
            <a:endParaRPr lang="ru-RU" sz="2800" dirty="0" smtClean="0"/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571612"/>
            <a:ext cx="8143932" cy="571504"/>
          </a:xfrm>
        </p:spPr>
        <p:txBody>
          <a:bodyPr/>
          <a:lstStyle/>
          <a:p>
            <a:pPr>
              <a:defRPr/>
            </a:pPr>
            <a:r>
              <a:rPr lang="ru-RU" sz="2800" b="1" dirty="0" smtClean="0">
                <a:solidFill>
                  <a:schemeClr val="accent2"/>
                </a:solidFill>
                <a:cs typeface="Arial" charset="0"/>
              </a:rPr>
              <a:t>МЕТОДЫ ИССЛЕДОВАНИЯ</a:t>
            </a:r>
            <a:endParaRPr lang="ru-RU" sz="2800" b="1" cap="all" dirty="0" smtClean="0">
              <a:solidFill>
                <a:srgbClr val="002060"/>
              </a:solidFill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15888"/>
            <a:ext cx="6084887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357158" y="1428736"/>
            <a:ext cx="8351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idx="1"/>
          </p:nvPr>
        </p:nvSpPr>
        <p:spPr>
          <a:xfrm>
            <a:off x="539750" y="2133600"/>
            <a:ext cx="8604250" cy="451008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наблюдение</a:t>
            </a:r>
            <a:r>
              <a:rPr lang="es-ES_tradnl" sz="2800" b="1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аналитическое описание </a:t>
            </a:r>
            <a:r>
              <a:rPr lang="es-ES_tradnl" sz="2800" b="1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лингвистический эксперимент </a:t>
            </a:r>
          </a:p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семантические методы:</a:t>
            </a:r>
            <a:endParaRPr lang="es-ES_tradnl" sz="2800" b="1" dirty="0" smtClean="0"/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ru-RU" sz="2800" i="1" dirty="0" smtClean="0"/>
              <a:t>компонентный анализ, </a:t>
            </a:r>
            <a:r>
              <a:rPr lang="ru-RU" sz="2800" i="1" dirty="0" err="1" smtClean="0"/>
              <a:t>контекстологический</a:t>
            </a:r>
            <a:r>
              <a:rPr lang="ru-RU" sz="2800" i="1" dirty="0" smtClean="0"/>
              <a:t> анализ</a:t>
            </a:r>
            <a:r>
              <a:rPr lang="es-ES_tradnl" sz="2800" i="1" dirty="0" smtClean="0"/>
              <a:t>,</a:t>
            </a:r>
            <a:r>
              <a:rPr lang="ru-RU" sz="2800" i="1" dirty="0" smtClean="0"/>
              <a:t> дистрибутивный анализ, трансформационный анализ, функциональный метод, </a:t>
            </a:r>
            <a:r>
              <a:rPr lang="ru-RU" sz="2800" i="1" dirty="0" err="1" smtClean="0"/>
              <a:t>контрастивный</a:t>
            </a:r>
            <a:r>
              <a:rPr lang="ru-RU" sz="2800" i="1" dirty="0" smtClean="0"/>
              <a:t> анализ </a:t>
            </a:r>
            <a:r>
              <a:rPr lang="es-ES_tradnl" sz="2800" i="1" dirty="0" smtClean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опрос информантов</a:t>
            </a:r>
            <a:endParaRPr lang="es-ES_tradnl" sz="2800" b="1" dirty="0" smtClean="0"/>
          </a:p>
          <a:p>
            <a:pPr eaLnBrk="1" hangingPunct="1">
              <a:spcBef>
                <a:spcPct val="0"/>
              </a:spcBef>
            </a:pPr>
            <a:r>
              <a:rPr lang="ru-RU" sz="2800" b="1" dirty="0" smtClean="0"/>
              <a:t>статистический метод</a:t>
            </a:r>
          </a:p>
        </p:txBody>
      </p:sp>
      <p:pic>
        <p:nvPicPr>
          <p:cNvPr id="7" name="Picture 2" descr="http://sfedu.ru/index2015/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14290"/>
            <a:ext cx="1214446" cy="112691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движение русского языка в контексте реализации международного потенциала (испр)">
  <a:themeElements>
    <a:clrScheme name="Продвижение русского языка в контексте реализации международного потенциала (испр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Продвижение русского языка в контексте реализации международного потенциала (испр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движение русского языка в контексте реализации международного потенциала (испр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движение русского языка в контексте реализации международного потенциала (испр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AAC7C682B70EB4CBEED5EFAC09F49F2" ma:contentTypeVersion="12" ma:contentTypeDescription="Создание документа." ma:contentTypeScope="" ma:versionID="aebbee1828b3e1f7b54e0651d9eea4fc">
  <xsd:schema xmlns:xsd="http://www.w3.org/2001/XMLSchema" xmlns:xs="http://www.w3.org/2001/XMLSchema" xmlns:p="http://schemas.microsoft.com/office/2006/metadata/properties" xmlns:ns3="72d12721-b014-4308-8fd4-522ecb0d9ea8" xmlns:ns4="9fcc7609-c49a-43c3-a691-0045ecca1317" targetNamespace="http://schemas.microsoft.com/office/2006/metadata/properties" ma:root="true" ma:fieldsID="0b904980caa52c3a59d312c4e123c7fb" ns3:_="" ns4:_="">
    <xsd:import namespace="72d12721-b014-4308-8fd4-522ecb0d9ea8"/>
    <xsd:import namespace="9fcc7609-c49a-43c3-a691-0045ecca13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12721-b014-4308-8fd4-522ecb0d9e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c7609-c49a-43c3-a691-0045ecca13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476FC8-BB2C-4062-858E-6E560D9F9E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d12721-b014-4308-8fd4-522ecb0d9ea8"/>
    <ds:schemaRef ds:uri="9fcc7609-c49a-43c3-a691-0045ecca13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5DD186-16EE-4F71-8796-7159D05327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4A0BFE-0C74-4E5C-9AE3-160C64410FB7}">
  <ds:schemaRefs>
    <ds:schemaRef ds:uri="http://schemas.microsoft.com/office/infopath/2007/PartnerControls"/>
    <ds:schemaRef ds:uri="http://purl.org/dc/terms/"/>
    <ds:schemaRef ds:uri="9fcc7609-c49a-43c3-a691-0045ecca1317"/>
    <ds:schemaRef ds:uri="http://purl.org/dc/dcmitype/"/>
    <ds:schemaRef ds:uri="http://schemas.microsoft.com/office/2006/documentManagement/types"/>
    <ds:schemaRef ds:uri="72d12721-b014-4308-8fd4-522ecb0d9ea8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Продвижение русского языка в контексте реализации международного потенциала (испр)</Template>
  <TotalTime>184</TotalTime>
  <Words>528</Words>
  <Application>Microsoft Office PowerPoint</Application>
  <PresentationFormat>Экран (4:3)</PresentationFormat>
  <Paragraphs>94</Paragraphs>
  <Slides>15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Arial</vt:lpstr>
      <vt:lpstr>Продвижение русского языка в контексте реализации международного потенциала (испр)</vt:lpstr>
      <vt:lpstr> ТЕМА 1. ОБЩИЕ ПРОБЛЕМЫ СТИЛИСТИКИ </vt:lpstr>
      <vt:lpstr>Презентация PowerPoint</vt:lpstr>
      <vt:lpstr>CHIVA / CABRA</vt:lpstr>
      <vt:lpstr>ЛИНГВИСТИЧЕСКАЯ СТИЛИСТИКА</vt:lpstr>
      <vt:lpstr>ЛИНГВОСТИЛИСТИКА</vt:lpstr>
      <vt:lpstr>CHIVA / CABRA</vt:lpstr>
      <vt:lpstr>ПАРАДИГМАТИЧЕСКАЯ СТИЛИСТИКА И СИНТАГМАТИЧЕСКАЯ СТИЛИСТИКА </vt:lpstr>
      <vt:lpstr>Семантическая стилистика и ономастическая стилистика </vt:lpstr>
      <vt:lpstr>МЕТОДЫ ИССЛЕДОВАНИЯ</vt:lpstr>
      <vt:lpstr>Презентация PowerPoint</vt:lpstr>
      <vt:lpstr>Estilo</vt:lpstr>
      <vt:lpstr>ЛИТЕРАТУРНАЯ НОРМА VS СТИЛИСТИЧЕСКАЯ НОРМА </vt:lpstr>
      <vt:lpstr>ЛИТЕРАТУРНАЯ НОРМА VS СТИЛИСТИЧЕСКАЯ НОРМА </vt:lpstr>
      <vt:lpstr>ЗАДАНИЯ ДЛЯ САМОСТОЯТЕЛЬНОЙ РАБОТЫ 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PROBLEMAS GENERALES DEL ESTILO Y DE LA ESTILÍSTICA</dc:title>
  <dc:creator>Катя</dc:creator>
  <cp:lastModifiedBy>Корман Екатерина Анатольевна</cp:lastModifiedBy>
  <cp:revision>20</cp:revision>
  <dcterms:created xsi:type="dcterms:W3CDTF">2014-09-04T18:33:34Z</dcterms:created>
  <dcterms:modified xsi:type="dcterms:W3CDTF">2020-08-24T06:49:16Z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0x0101006AAC7C682B70EB4CBEED5EFAC09F49F2</vt:lpwstr>
  </property>
</Properties>
</file>