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40"/>
  </p:notesMasterIdLst>
  <p:sldIdLst>
    <p:sldId id="256" r:id="rId2"/>
    <p:sldId id="257" r:id="rId3"/>
    <p:sldId id="258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260" r:id="rId15"/>
    <p:sldId id="316" r:id="rId16"/>
    <p:sldId id="315" r:id="rId17"/>
    <p:sldId id="314" r:id="rId18"/>
    <p:sldId id="264" r:id="rId19"/>
    <p:sldId id="265" r:id="rId20"/>
    <p:sldId id="266" r:id="rId21"/>
    <p:sldId id="267" r:id="rId22"/>
    <p:sldId id="273" r:id="rId23"/>
    <p:sldId id="293" r:id="rId24"/>
    <p:sldId id="294" r:id="rId25"/>
    <p:sldId id="330" r:id="rId26"/>
    <p:sldId id="300" r:id="rId27"/>
    <p:sldId id="301" r:id="rId28"/>
    <p:sldId id="317" r:id="rId29"/>
    <p:sldId id="318" r:id="rId30"/>
    <p:sldId id="305" r:id="rId31"/>
    <p:sldId id="306" r:id="rId32"/>
    <p:sldId id="307" r:id="rId33"/>
    <p:sldId id="308" r:id="rId34"/>
    <p:sldId id="309" r:id="rId35"/>
    <p:sldId id="310" r:id="rId36"/>
    <p:sldId id="311" r:id="rId37"/>
    <p:sldId id="312" r:id="rId38"/>
    <p:sldId id="313" r:id="rId39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06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6899B-92CE-4F45-B11C-244355AB7A25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C544B-6DFB-4D7E-9E4B-07D9A8E72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939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C544B-6DFB-4D7E-9E4B-07D9A8E72B0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106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569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014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885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6741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746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024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681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08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742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368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322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729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138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26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image" Target="../media/image2.png"/><Relationship Id="rId7" Type="http://schemas.openxmlformats.org/officeDocument/2006/relationships/image" Target="../media/image4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48.png"/><Relationship Id="rId7" Type="http://schemas.openxmlformats.org/officeDocument/2006/relationships/image" Target="../media/image6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50.png"/><Relationship Id="rId4" Type="http://schemas.openxmlformats.org/officeDocument/2006/relationships/image" Target="../media/image6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50.png"/><Relationship Id="rId4" Type="http://schemas.openxmlformats.org/officeDocument/2006/relationships/image" Target="../media/image6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4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50.png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5" Type="http://schemas.openxmlformats.org/officeDocument/2006/relationships/image" Target="../media/image6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1435" y="1413763"/>
            <a:ext cx="210312" cy="2103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0435" y="1338707"/>
            <a:ext cx="307095" cy="2863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28216" y="1181100"/>
            <a:ext cx="6679692" cy="10378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229859" y="3328238"/>
            <a:ext cx="36455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С 1.01.2015</a:t>
            </a:r>
            <a:r>
              <a:rPr sz="40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года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0"/>
            <a:ext cx="7296150" cy="688702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6629400" y="5943600"/>
            <a:ext cx="1885950" cy="53340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54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spc="-20" dirty="0" smtClean="0">
                <a:latin typeface="Times New Roman"/>
                <a:cs typeface="Times New Roman"/>
              </a:rPr>
              <a:t>Копия </a:t>
            </a:r>
            <a:r>
              <a:rPr lang="ru-RU" sz="2400" spc="-10" dirty="0">
                <a:latin typeface="Times New Roman"/>
                <a:cs typeface="Times New Roman"/>
              </a:rPr>
              <a:t>заключенного договора, </a:t>
            </a:r>
            <a:r>
              <a:rPr lang="ru-RU" sz="2400" spc="-5" dirty="0">
                <a:latin typeface="Times New Roman"/>
                <a:cs typeface="Times New Roman"/>
              </a:rPr>
              <a:t>подписанная </a:t>
            </a:r>
            <a:r>
              <a:rPr lang="ru-RU" sz="2400" dirty="0">
                <a:latin typeface="Times New Roman"/>
                <a:cs typeface="Times New Roman"/>
              </a:rPr>
              <a:t>с </a:t>
            </a:r>
            <a:r>
              <a:rPr lang="ru-RU" sz="2400" spc="-10" dirty="0">
                <a:latin typeface="Times New Roman"/>
                <a:cs typeface="Times New Roman"/>
              </a:rPr>
              <a:t>использованием  </a:t>
            </a:r>
            <a:r>
              <a:rPr lang="ru-RU" sz="2400" spc="-5" dirty="0">
                <a:latin typeface="Times New Roman"/>
                <a:cs typeface="Times New Roman"/>
              </a:rPr>
              <a:t>усиленной квалифицированной электронной </a:t>
            </a:r>
            <a:r>
              <a:rPr lang="ru-RU" sz="2400" spc="-10" dirty="0">
                <a:latin typeface="Times New Roman"/>
                <a:cs typeface="Times New Roman"/>
              </a:rPr>
              <a:t>подписи </a:t>
            </a:r>
            <a:r>
              <a:rPr lang="ru-RU" sz="2400" spc="-5" dirty="0">
                <a:latin typeface="Times New Roman"/>
                <a:cs typeface="Times New Roman"/>
              </a:rPr>
              <a:t>лица, </a:t>
            </a:r>
            <a:r>
              <a:rPr lang="ru-RU" sz="2400" spc="-15" dirty="0">
                <a:latin typeface="Times New Roman"/>
                <a:cs typeface="Times New Roman"/>
              </a:rPr>
              <a:t>имеющего  </a:t>
            </a:r>
            <a:r>
              <a:rPr lang="ru-RU" sz="2400" spc="-5" dirty="0">
                <a:latin typeface="Times New Roman"/>
                <a:cs typeface="Times New Roman"/>
              </a:rPr>
              <a:t>право </a:t>
            </a:r>
            <a:r>
              <a:rPr lang="ru-RU" sz="2400" spc="-10" dirty="0">
                <a:latin typeface="Times New Roman"/>
                <a:cs typeface="Times New Roman"/>
              </a:rPr>
              <a:t>действовать от </a:t>
            </a:r>
            <a:r>
              <a:rPr lang="ru-RU" sz="2400" spc="-5" dirty="0">
                <a:latin typeface="Times New Roman"/>
                <a:cs typeface="Times New Roman"/>
              </a:rPr>
              <a:t>имени </a:t>
            </a:r>
            <a:r>
              <a:rPr lang="ru-RU" sz="2400" spc="-15" dirty="0">
                <a:latin typeface="Times New Roman"/>
                <a:cs typeface="Times New Roman"/>
              </a:rPr>
              <a:t>заказчика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7" y="1825625"/>
            <a:ext cx="9125843" cy="434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289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Создание информации об исполнении договора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825626"/>
            <a:ext cx="9143999" cy="36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799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308" y="415677"/>
            <a:ext cx="9173308" cy="644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498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18844" y="228600"/>
            <a:ext cx="7293864" cy="8305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3401" y="857365"/>
            <a:ext cx="8382000" cy="5552161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2000" b="1" dirty="0">
                <a:latin typeface="Times New Roman"/>
                <a:cs typeface="Times New Roman"/>
              </a:rPr>
              <a:t>а) </a:t>
            </a:r>
            <a:r>
              <a:rPr sz="2000" spc="-5" dirty="0">
                <a:latin typeface="Times New Roman"/>
                <a:cs typeface="Times New Roman"/>
              </a:rPr>
              <a:t>наименование </a:t>
            </a:r>
            <a:r>
              <a:rPr sz="2000" spc="-15" dirty="0">
                <a:latin typeface="Times New Roman"/>
                <a:cs typeface="Times New Roman"/>
              </a:rPr>
              <a:t>заказчика;</a:t>
            </a:r>
            <a:endParaRPr sz="2000" dirty="0">
              <a:latin typeface="Times New Roman"/>
              <a:cs typeface="Times New Roman"/>
            </a:endParaRPr>
          </a:p>
          <a:p>
            <a:pPr marL="295910" marR="304165" indent="-220345">
              <a:lnSpc>
                <a:spcPct val="100000"/>
              </a:lnSpc>
              <a:spcBef>
                <a:spcPts val="605"/>
              </a:spcBef>
            </a:pPr>
            <a:r>
              <a:rPr sz="2000" b="1" dirty="0">
                <a:latin typeface="Times New Roman"/>
                <a:cs typeface="Times New Roman"/>
              </a:rPr>
              <a:t>б) </a:t>
            </a:r>
            <a:r>
              <a:rPr sz="2000" spc="-5" dirty="0">
                <a:latin typeface="Times New Roman"/>
                <a:cs typeface="Times New Roman"/>
              </a:rPr>
              <a:t>сведения </a:t>
            </a:r>
            <a:r>
              <a:rPr sz="2000" dirty="0">
                <a:latin typeface="Times New Roman"/>
                <a:cs typeface="Times New Roman"/>
              </a:rPr>
              <a:t>о </a:t>
            </a:r>
            <a:r>
              <a:rPr sz="2000" spc="5" dirty="0">
                <a:latin typeface="Times New Roman"/>
                <a:cs typeface="Times New Roman"/>
              </a:rPr>
              <a:t>способе </a:t>
            </a:r>
            <a:r>
              <a:rPr sz="2000" spc="-10" dirty="0">
                <a:latin typeface="Times New Roman"/>
                <a:cs typeface="Times New Roman"/>
              </a:rPr>
              <a:t>закупки, </a:t>
            </a:r>
            <a:r>
              <a:rPr sz="2000" spc="-5" dirty="0">
                <a:latin typeface="Times New Roman"/>
                <a:cs typeface="Times New Roman"/>
              </a:rPr>
              <a:t>сведения </a:t>
            </a:r>
            <a:r>
              <a:rPr sz="2000" dirty="0">
                <a:latin typeface="Times New Roman"/>
                <a:cs typeface="Times New Roman"/>
              </a:rPr>
              <a:t>об осуществлении </a:t>
            </a:r>
            <a:r>
              <a:rPr sz="2000" spc="-10" dirty="0">
                <a:latin typeface="Times New Roman"/>
                <a:cs typeface="Times New Roman"/>
              </a:rPr>
              <a:t>закупки </a:t>
            </a:r>
            <a:r>
              <a:rPr sz="2000" dirty="0">
                <a:latin typeface="Times New Roman"/>
                <a:cs typeface="Times New Roman"/>
              </a:rPr>
              <a:t>в  </a:t>
            </a:r>
            <a:r>
              <a:rPr sz="2000" spc="-5" dirty="0">
                <a:latin typeface="Times New Roman"/>
                <a:cs typeface="Times New Roman"/>
              </a:rPr>
              <a:t>электронной форме, </a:t>
            </a:r>
            <a:r>
              <a:rPr sz="2000" dirty="0">
                <a:latin typeface="Times New Roman"/>
                <a:cs typeface="Times New Roman"/>
              </a:rPr>
              <a:t>а </a:t>
            </a:r>
            <a:r>
              <a:rPr sz="2000" spc="-5" dirty="0">
                <a:latin typeface="Times New Roman"/>
                <a:cs typeface="Times New Roman"/>
              </a:rPr>
              <a:t>также </a:t>
            </a:r>
            <a:r>
              <a:rPr sz="2000" dirty="0">
                <a:latin typeface="Times New Roman"/>
                <a:cs typeface="Times New Roman"/>
              </a:rPr>
              <a:t>об осуществлении </a:t>
            </a:r>
            <a:r>
              <a:rPr sz="2000" spc="-5" dirty="0">
                <a:latin typeface="Times New Roman"/>
                <a:cs typeface="Times New Roman"/>
              </a:rPr>
              <a:t>закупки, участниками  </a:t>
            </a:r>
            <a:r>
              <a:rPr sz="2000" spc="-20" dirty="0">
                <a:latin typeface="Times New Roman"/>
                <a:cs typeface="Times New Roman"/>
              </a:rPr>
              <a:t>которой </a:t>
            </a:r>
            <a:r>
              <a:rPr sz="2000" spc="-5" dirty="0">
                <a:latin typeface="Times New Roman"/>
                <a:cs typeface="Times New Roman"/>
              </a:rPr>
              <a:t>могут </a:t>
            </a:r>
            <a:r>
              <a:rPr sz="2000" dirty="0">
                <a:latin typeface="Times New Roman"/>
                <a:cs typeface="Times New Roman"/>
              </a:rPr>
              <a:t>быть </a:t>
            </a:r>
            <a:r>
              <a:rPr sz="2000" spc="-25" dirty="0">
                <a:latin typeface="Times New Roman"/>
                <a:cs typeface="Times New Roman"/>
              </a:rPr>
              <a:t>только </a:t>
            </a:r>
            <a:r>
              <a:rPr sz="2000" spc="-20" dirty="0">
                <a:latin typeface="Times New Roman"/>
                <a:cs typeface="Times New Roman"/>
              </a:rPr>
              <a:t>субъекты </a:t>
            </a:r>
            <a:r>
              <a:rPr sz="2000" spc="-10" dirty="0">
                <a:latin typeface="Times New Roman"/>
                <a:cs typeface="Times New Roman"/>
              </a:rPr>
              <a:t>малого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10" dirty="0">
                <a:latin typeface="Times New Roman"/>
                <a:cs typeface="Times New Roman"/>
              </a:rPr>
              <a:t> среднего</a:t>
            </a:r>
            <a:endParaRPr sz="2000" dirty="0">
              <a:latin typeface="Times New Roman"/>
              <a:cs typeface="Times New Roman"/>
            </a:endParaRPr>
          </a:p>
          <a:p>
            <a:pPr marL="295910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предпринимательства;</a:t>
            </a:r>
            <a:endParaRPr sz="2000" dirty="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600"/>
              </a:spcBef>
            </a:pPr>
            <a:r>
              <a:rPr sz="2000" b="1" dirty="0">
                <a:latin typeface="Times New Roman"/>
                <a:cs typeface="Times New Roman"/>
              </a:rPr>
              <a:t>в) </a:t>
            </a:r>
            <a:r>
              <a:rPr sz="2000" spc="-10" dirty="0">
                <a:latin typeface="Times New Roman"/>
                <a:cs typeface="Times New Roman"/>
              </a:rPr>
              <a:t>дата подведения </a:t>
            </a:r>
            <a:r>
              <a:rPr sz="2000" spc="-15" dirty="0">
                <a:latin typeface="Times New Roman"/>
                <a:cs typeface="Times New Roman"/>
              </a:rPr>
              <a:t>итогов </a:t>
            </a:r>
            <a:r>
              <a:rPr sz="2000" spc="-10" dirty="0">
                <a:latin typeface="Times New Roman"/>
                <a:cs typeface="Times New Roman"/>
              </a:rPr>
              <a:t>закупки </a:t>
            </a:r>
            <a:r>
              <a:rPr sz="2000" dirty="0">
                <a:latin typeface="Times New Roman"/>
                <a:cs typeface="Times New Roman"/>
              </a:rPr>
              <a:t>(при </a:t>
            </a:r>
            <a:r>
              <a:rPr sz="2000" spc="-5" dirty="0">
                <a:latin typeface="Times New Roman"/>
                <a:cs typeface="Times New Roman"/>
              </a:rPr>
              <a:t>наличии) </a:t>
            </a:r>
            <a:r>
              <a:rPr sz="2000" dirty="0">
                <a:latin typeface="Times New Roman"/>
                <a:cs typeface="Times New Roman"/>
              </a:rPr>
              <a:t>и реквизиты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документа,</a:t>
            </a:r>
            <a:endParaRPr sz="2000" dirty="0">
              <a:latin typeface="Times New Roman"/>
              <a:cs typeface="Times New Roman"/>
            </a:endParaRPr>
          </a:p>
          <a:p>
            <a:pPr marL="295910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подтверждающего </a:t>
            </a:r>
            <a:r>
              <a:rPr sz="2000" dirty="0">
                <a:latin typeface="Times New Roman"/>
                <a:cs typeface="Times New Roman"/>
              </a:rPr>
              <a:t>основание </a:t>
            </a:r>
            <a:r>
              <a:rPr sz="2000" spc="-10" dirty="0">
                <a:latin typeface="Times New Roman"/>
                <a:cs typeface="Times New Roman"/>
              </a:rPr>
              <a:t>заключения </a:t>
            </a:r>
            <a:r>
              <a:rPr sz="2000" spc="-5" dirty="0">
                <a:latin typeface="Times New Roman"/>
                <a:cs typeface="Times New Roman"/>
              </a:rPr>
              <a:t>договора </a:t>
            </a:r>
            <a:r>
              <a:rPr sz="2000" dirty="0">
                <a:latin typeface="Times New Roman"/>
                <a:cs typeface="Times New Roman"/>
              </a:rPr>
              <a:t>(при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наличии);</a:t>
            </a:r>
            <a:endParaRPr sz="2000" dirty="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600"/>
              </a:spcBef>
            </a:pPr>
            <a:r>
              <a:rPr sz="2000" b="1" spc="-5" dirty="0">
                <a:latin typeface="Times New Roman"/>
                <a:cs typeface="Times New Roman"/>
              </a:rPr>
              <a:t>г) </a:t>
            </a:r>
            <a:r>
              <a:rPr sz="2000" spc="-10" dirty="0">
                <a:latin typeface="Times New Roman"/>
                <a:cs typeface="Times New Roman"/>
              </a:rPr>
              <a:t>дата заключения </a:t>
            </a:r>
            <a:r>
              <a:rPr sz="2000" spc="-5" dirty="0">
                <a:latin typeface="Times New Roman"/>
                <a:cs typeface="Times New Roman"/>
              </a:rPr>
              <a:t>договора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10" dirty="0">
                <a:latin typeface="Times New Roman"/>
                <a:cs typeface="Times New Roman"/>
              </a:rPr>
              <a:t>номер </a:t>
            </a:r>
            <a:r>
              <a:rPr sz="2000" spc="-5" dirty="0">
                <a:latin typeface="Times New Roman"/>
                <a:cs typeface="Times New Roman"/>
              </a:rPr>
              <a:t>договора </a:t>
            </a:r>
            <a:r>
              <a:rPr sz="2000" dirty="0">
                <a:latin typeface="Times New Roman"/>
                <a:cs typeface="Times New Roman"/>
              </a:rPr>
              <a:t>(при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наличии);</a:t>
            </a:r>
            <a:endParaRPr sz="2000" dirty="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605"/>
              </a:spcBef>
            </a:pPr>
            <a:r>
              <a:rPr sz="2000" b="1" spc="-5" dirty="0">
                <a:latin typeface="Times New Roman"/>
                <a:cs typeface="Times New Roman"/>
              </a:rPr>
              <a:t>д) </a:t>
            </a:r>
            <a:r>
              <a:rPr sz="2000" spc="-5" dirty="0">
                <a:latin typeface="Times New Roman"/>
                <a:cs typeface="Times New Roman"/>
              </a:rPr>
              <a:t>предмет договора, цена договора </a:t>
            </a:r>
            <a:r>
              <a:rPr sz="2000" dirty="0">
                <a:latin typeface="Times New Roman"/>
                <a:cs typeface="Times New Roman"/>
              </a:rPr>
              <a:t>и срок </a:t>
            </a:r>
            <a:r>
              <a:rPr sz="2000" spc="-5" dirty="0">
                <a:latin typeface="Times New Roman"/>
                <a:cs typeface="Times New Roman"/>
              </a:rPr>
              <a:t>(период) </a:t>
            </a:r>
            <a:r>
              <a:rPr sz="2000" spc="-20" dirty="0">
                <a:latin typeface="Times New Roman"/>
                <a:cs typeface="Times New Roman"/>
              </a:rPr>
              <a:t>его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исполнения;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b="1" dirty="0">
                <a:latin typeface="Times New Roman"/>
                <a:cs typeface="Times New Roman"/>
              </a:rPr>
              <a:t>е) </a:t>
            </a:r>
            <a:r>
              <a:rPr sz="2000" spc="-5" dirty="0">
                <a:latin typeface="Times New Roman"/>
                <a:cs typeface="Times New Roman"/>
              </a:rPr>
              <a:t>сведения </a:t>
            </a:r>
            <a:r>
              <a:rPr sz="2000" dirty="0">
                <a:latin typeface="Times New Roman"/>
                <a:cs typeface="Times New Roman"/>
              </a:rPr>
              <a:t>о поставщике </a:t>
            </a:r>
            <a:r>
              <a:rPr sz="2000" spc="-10" dirty="0">
                <a:latin typeface="Times New Roman"/>
                <a:cs typeface="Times New Roman"/>
              </a:rPr>
              <a:t>(подрядчике,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исполнителе):</a:t>
            </a:r>
            <a:endParaRPr sz="2000" dirty="0">
              <a:latin typeface="Times New Roman"/>
              <a:cs typeface="Times New Roman"/>
            </a:endParaRPr>
          </a:p>
          <a:p>
            <a:pPr marL="295910" indent="-28321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"/>
              <a:buChar char=""/>
              <a:tabLst>
                <a:tab pos="296545" algn="l"/>
              </a:tabLst>
            </a:pP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5" dirty="0">
                <a:latin typeface="Times New Roman"/>
                <a:cs typeface="Times New Roman"/>
              </a:rPr>
              <a:t>отношении </a:t>
            </a:r>
            <a:r>
              <a:rPr sz="2000" spc="-10" dirty="0">
                <a:latin typeface="Times New Roman"/>
                <a:cs typeface="Times New Roman"/>
              </a:rPr>
              <a:t>юридического </a:t>
            </a:r>
            <a:r>
              <a:rPr sz="2000" spc="-5" dirty="0">
                <a:latin typeface="Times New Roman"/>
                <a:cs typeface="Times New Roman"/>
              </a:rPr>
              <a:t>лица </a:t>
            </a:r>
            <a:r>
              <a:rPr sz="2000" dirty="0">
                <a:latin typeface="Times New Roman"/>
                <a:cs typeface="Times New Roman"/>
              </a:rPr>
              <a:t>- </a:t>
            </a:r>
            <a:r>
              <a:rPr sz="2000" spc="-5" dirty="0">
                <a:latin typeface="Times New Roman"/>
                <a:cs typeface="Times New Roman"/>
              </a:rPr>
              <a:t>наименование,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фирменное</a:t>
            </a:r>
            <a:endParaRPr sz="2000" dirty="0">
              <a:latin typeface="Times New Roman"/>
              <a:cs typeface="Times New Roman"/>
            </a:endParaRPr>
          </a:p>
          <a:p>
            <a:pPr marL="295910" marR="239395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наименование </a:t>
            </a:r>
            <a:r>
              <a:rPr sz="2000" dirty="0">
                <a:latin typeface="Times New Roman"/>
                <a:cs typeface="Times New Roman"/>
              </a:rPr>
              <a:t>(при </a:t>
            </a:r>
            <a:r>
              <a:rPr sz="2000" spc="-5" dirty="0">
                <a:latin typeface="Times New Roman"/>
                <a:cs typeface="Times New Roman"/>
              </a:rPr>
              <a:t>наличии), </a:t>
            </a:r>
            <a:r>
              <a:rPr sz="2000" spc="5" dirty="0">
                <a:latin typeface="Times New Roman"/>
                <a:cs typeface="Times New Roman"/>
              </a:rPr>
              <a:t>место </a:t>
            </a:r>
            <a:r>
              <a:rPr sz="2000" spc="-15" dirty="0">
                <a:latin typeface="Times New Roman"/>
                <a:cs typeface="Times New Roman"/>
              </a:rPr>
              <a:t>нахождения, </a:t>
            </a:r>
            <a:r>
              <a:rPr sz="2000" spc="-5" dirty="0">
                <a:latin typeface="Times New Roman"/>
                <a:cs typeface="Times New Roman"/>
              </a:rPr>
              <a:t>информация </a:t>
            </a:r>
            <a:r>
              <a:rPr sz="2000" dirty="0">
                <a:latin typeface="Times New Roman"/>
                <a:cs typeface="Times New Roman"/>
              </a:rPr>
              <a:t>о </a:t>
            </a:r>
            <a:r>
              <a:rPr sz="2000" spc="-20" dirty="0">
                <a:latin typeface="Times New Roman"/>
                <a:cs typeface="Times New Roman"/>
              </a:rPr>
              <a:t>его  </a:t>
            </a:r>
            <a:r>
              <a:rPr sz="2000" dirty="0">
                <a:latin typeface="Times New Roman"/>
                <a:cs typeface="Times New Roman"/>
              </a:rPr>
              <a:t>отнесении к </a:t>
            </a:r>
            <a:r>
              <a:rPr sz="2000" spc="-25" dirty="0">
                <a:latin typeface="Times New Roman"/>
                <a:cs typeface="Times New Roman"/>
              </a:rPr>
              <a:t>субъекту </a:t>
            </a:r>
            <a:r>
              <a:rPr sz="2000" spc="-10" dirty="0">
                <a:latin typeface="Times New Roman"/>
                <a:cs typeface="Times New Roman"/>
              </a:rPr>
              <a:t>малого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5" dirty="0">
                <a:latin typeface="Times New Roman"/>
                <a:cs typeface="Times New Roman"/>
              </a:rPr>
              <a:t>(или) </a:t>
            </a:r>
            <a:r>
              <a:rPr sz="2000" spc="-10" dirty="0">
                <a:latin typeface="Times New Roman"/>
                <a:cs typeface="Times New Roman"/>
              </a:rPr>
              <a:t>среднего предпринимательства </a:t>
            </a:r>
            <a:r>
              <a:rPr sz="2000" dirty="0">
                <a:latin typeface="Times New Roman"/>
                <a:cs typeface="Times New Roman"/>
              </a:rPr>
              <a:t>и  </a:t>
            </a:r>
            <a:r>
              <a:rPr sz="2000" spc="-5" dirty="0">
                <a:latin typeface="Times New Roman"/>
                <a:cs typeface="Times New Roman"/>
              </a:rPr>
              <a:t>идентификационный </a:t>
            </a:r>
            <a:r>
              <a:rPr sz="2000" spc="-10" dirty="0">
                <a:latin typeface="Times New Roman"/>
                <a:cs typeface="Times New Roman"/>
              </a:rPr>
              <a:t>номер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налогоплательщика;</a:t>
            </a:r>
            <a:endParaRPr sz="2000" dirty="0">
              <a:latin typeface="Times New Roman"/>
              <a:cs typeface="Times New Roman"/>
            </a:endParaRPr>
          </a:p>
          <a:p>
            <a:pPr marL="295910" marR="5080" indent="-28321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"/>
              <a:buChar char=""/>
              <a:tabLst>
                <a:tab pos="296545" algn="l"/>
              </a:tabLst>
            </a:pP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5" dirty="0">
                <a:latin typeface="Times New Roman"/>
                <a:cs typeface="Times New Roman"/>
              </a:rPr>
              <a:t>отношении </a:t>
            </a:r>
            <a:r>
              <a:rPr sz="2000" spc="-10" dirty="0">
                <a:latin typeface="Times New Roman"/>
                <a:cs typeface="Times New Roman"/>
              </a:rPr>
              <a:t>физического </a:t>
            </a:r>
            <a:r>
              <a:rPr sz="2000" spc="-5" dirty="0">
                <a:latin typeface="Times New Roman"/>
                <a:cs typeface="Times New Roman"/>
              </a:rPr>
              <a:t>лица </a:t>
            </a:r>
            <a:r>
              <a:rPr sz="2000" dirty="0">
                <a:latin typeface="Times New Roman"/>
                <a:cs typeface="Times New Roman"/>
              </a:rPr>
              <a:t>- </a:t>
            </a:r>
            <a:r>
              <a:rPr sz="2000" spc="-5" dirty="0">
                <a:latin typeface="Times New Roman"/>
                <a:cs typeface="Times New Roman"/>
              </a:rPr>
              <a:t>фамилия, имя, </a:t>
            </a:r>
            <a:r>
              <a:rPr sz="2000" dirty="0">
                <a:latin typeface="Times New Roman"/>
                <a:cs typeface="Times New Roman"/>
              </a:rPr>
              <a:t>отчество (при </a:t>
            </a:r>
            <a:r>
              <a:rPr sz="2000" spc="-5" dirty="0">
                <a:latin typeface="Times New Roman"/>
                <a:cs typeface="Times New Roman"/>
              </a:rPr>
              <a:t>наличии),  </a:t>
            </a:r>
            <a:r>
              <a:rPr sz="2000" spc="5" dirty="0">
                <a:latin typeface="Times New Roman"/>
                <a:cs typeface="Times New Roman"/>
              </a:rPr>
              <a:t>место </a:t>
            </a:r>
            <a:r>
              <a:rPr sz="2000" spc="-5" dirty="0">
                <a:latin typeface="Times New Roman"/>
                <a:cs typeface="Times New Roman"/>
              </a:rPr>
              <a:t>жительства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5" dirty="0">
                <a:latin typeface="Times New Roman"/>
                <a:cs typeface="Times New Roman"/>
              </a:rPr>
              <a:t>идентификационный </a:t>
            </a:r>
            <a:r>
              <a:rPr sz="2000" spc="-10" dirty="0">
                <a:latin typeface="Times New Roman"/>
                <a:cs typeface="Times New Roman"/>
              </a:rPr>
              <a:t>номер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налогоплательщика;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/>
          <p:cNvSpPr/>
          <p:nvPr/>
        </p:nvSpPr>
        <p:spPr>
          <a:xfrm>
            <a:off x="1418844" y="382524"/>
            <a:ext cx="7293864" cy="10439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47"/>
          <p:cNvSpPr txBox="1"/>
          <p:nvPr/>
        </p:nvSpPr>
        <p:spPr>
          <a:xfrm>
            <a:off x="457200" y="1426463"/>
            <a:ext cx="7967980" cy="5438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910" marR="281940" indent="-283845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Times New Roman"/>
                <a:cs typeface="Times New Roman"/>
              </a:rPr>
              <a:t>ж) </a:t>
            </a:r>
            <a:r>
              <a:rPr sz="2000" spc="-5" dirty="0">
                <a:latin typeface="Times New Roman"/>
                <a:cs typeface="Times New Roman"/>
              </a:rPr>
              <a:t>информация </a:t>
            </a:r>
            <a:r>
              <a:rPr sz="2000" spc="5" dirty="0">
                <a:latin typeface="Times New Roman"/>
                <a:cs typeface="Times New Roman"/>
              </a:rPr>
              <a:t>об </a:t>
            </a:r>
            <a:r>
              <a:rPr sz="2000" spc="-5" dirty="0">
                <a:latin typeface="Times New Roman"/>
                <a:cs typeface="Times New Roman"/>
              </a:rPr>
              <a:t>изменении предусмотренных </a:t>
            </a:r>
            <a:r>
              <a:rPr sz="2000" dirty="0">
                <a:latin typeface="Times New Roman"/>
                <a:cs typeface="Times New Roman"/>
              </a:rPr>
              <a:t>частью 5 </a:t>
            </a:r>
            <a:r>
              <a:rPr sz="2000" spc="-5" dirty="0">
                <a:latin typeface="Times New Roman"/>
                <a:cs typeface="Times New Roman"/>
              </a:rPr>
              <a:t>статьи </a:t>
            </a:r>
            <a:r>
              <a:rPr sz="2000" dirty="0">
                <a:latin typeface="Times New Roman"/>
                <a:cs typeface="Times New Roman"/>
              </a:rPr>
              <a:t>4  </a:t>
            </a:r>
            <a:r>
              <a:rPr sz="2000" spc="-10" dirty="0">
                <a:latin typeface="Times New Roman"/>
                <a:cs typeface="Times New Roman"/>
              </a:rPr>
              <a:t>Федерального </a:t>
            </a:r>
            <a:r>
              <a:rPr sz="2000" spc="-20" dirty="0">
                <a:latin typeface="Times New Roman"/>
                <a:cs typeface="Times New Roman"/>
              </a:rPr>
              <a:t>закона </a:t>
            </a:r>
            <a:r>
              <a:rPr sz="2000" spc="-5" dirty="0">
                <a:latin typeface="Times New Roman"/>
                <a:cs typeface="Times New Roman"/>
              </a:rPr>
              <a:t>"О </a:t>
            </a:r>
            <a:r>
              <a:rPr sz="2000" spc="-10" dirty="0">
                <a:latin typeface="Times New Roman"/>
                <a:cs typeface="Times New Roman"/>
              </a:rPr>
              <a:t>закупках </a:t>
            </a:r>
            <a:r>
              <a:rPr sz="2000" spc="-5" dirty="0">
                <a:latin typeface="Times New Roman"/>
                <a:cs typeface="Times New Roman"/>
              </a:rPr>
              <a:t>товаров, </a:t>
            </a:r>
            <a:r>
              <a:rPr sz="2000" spc="-30" dirty="0">
                <a:latin typeface="Times New Roman"/>
                <a:cs typeface="Times New Roman"/>
              </a:rPr>
              <a:t>работ, </a:t>
            </a:r>
            <a:r>
              <a:rPr sz="2000" spc="-5" dirty="0">
                <a:latin typeface="Times New Roman"/>
                <a:cs typeface="Times New Roman"/>
              </a:rPr>
              <a:t>услуг отдельными  видами </a:t>
            </a:r>
            <a:r>
              <a:rPr sz="2000" dirty="0">
                <a:latin typeface="Times New Roman"/>
                <a:cs typeface="Times New Roman"/>
              </a:rPr>
              <a:t>юридических </a:t>
            </a:r>
            <a:r>
              <a:rPr sz="2000" spc="-5" dirty="0">
                <a:latin typeface="Times New Roman"/>
                <a:cs typeface="Times New Roman"/>
              </a:rPr>
              <a:t>лиц" условий договора </a:t>
            </a:r>
            <a:r>
              <a:rPr sz="2000" dirty="0">
                <a:latin typeface="Times New Roman"/>
                <a:cs typeface="Times New Roman"/>
              </a:rPr>
              <a:t>с </a:t>
            </a:r>
            <a:r>
              <a:rPr sz="2000" spc="-10" dirty="0">
                <a:latin typeface="Times New Roman"/>
                <a:cs typeface="Times New Roman"/>
              </a:rPr>
              <a:t>указанием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условий,</a:t>
            </a:r>
            <a:endParaRPr sz="2000" dirty="0">
              <a:latin typeface="Times New Roman"/>
              <a:cs typeface="Times New Roman"/>
            </a:endParaRPr>
          </a:p>
          <a:p>
            <a:pPr marL="295910" marR="137160">
              <a:lnSpc>
                <a:spcPct val="100000"/>
              </a:lnSpc>
              <a:tabLst>
                <a:tab pos="3469640" algn="l"/>
              </a:tabLst>
            </a:pPr>
            <a:r>
              <a:rPr sz="2000" spc="-20" dirty="0">
                <a:latin typeface="Times New Roman"/>
                <a:cs typeface="Times New Roman"/>
              </a:rPr>
              <a:t>которые </a:t>
            </a:r>
            <a:r>
              <a:rPr sz="2000" spc="-5" dirty="0">
                <a:latin typeface="Times New Roman"/>
                <a:cs typeface="Times New Roman"/>
              </a:rPr>
              <a:t>были изменены, </a:t>
            </a:r>
            <a:r>
              <a:rPr sz="2000" dirty="0">
                <a:latin typeface="Times New Roman"/>
                <a:cs typeface="Times New Roman"/>
              </a:rPr>
              <a:t>а </a:t>
            </a:r>
            <a:r>
              <a:rPr sz="2000" spc="-5" dirty="0">
                <a:latin typeface="Times New Roman"/>
                <a:cs typeface="Times New Roman"/>
              </a:rPr>
              <a:t>также документы, подтверждающие </a:t>
            </a:r>
            <a:r>
              <a:rPr sz="2000" dirty="0">
                <a:latin typeface="Times New Roman"/>
                <a:cs typeface="Times New Roman"/>
              </a:rPr>
              <a:t>такие  </a:t>
            </a:r>
            <a:r>
              <a:rPr sz="2000" spc="-5" dirty="0">
                <a:latin typeface="Times New Roman"/>
                <a:cs typeface="Times New Roman"/>
              </a:rPr>
              <a:t>изменения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- С</a:t>
            </a:r>
            <a:r>
              <a:rPr sz="2000" b="1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01.01.2016г.</a:t>
            </a:r>
            <a:r>
              <a:rPr sz="20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-	в части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включения </a:t>
            </a:r>
            <a:r>
              <a:rPr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документов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в  реестр </a:t>
            </a:r>
            <a:r>
              <a:rPr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договоров,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заключенных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по </a:t>
            </a:r>
            <a:r>
              <a:rPr sz="20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результатам</a:t>
            </a:r>
            <a:r>
              <a:rPr sz="20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закупки;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 dirty="0">
              <a:latin typeface="Times New Roman"/>
              <a:cs typeface="Times New Roman"/>
            </a:endParaRPr>
          </a:p>
          <a:p>
            <a:pPr marL="295910" marR="560070" indent="-219710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latin typeface="Times New Roman"/>
                <a:cs typeface="Times New Roman"/>
              </a:rPr>
              <a:t>з) </a:t>
            </a:r>
            <a:r>
              <a:rPr sz="2000" spc="-5" dirty="0">
                <a:latin typeface="Times New Roman"/>
                <a:cs typeface="Times New Roman"/>
              </a:rPr>
              <a:t>информация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5" dirty="0">
                <a:latin typeface="Times New Roman"/>
                <a:cs typeface="Times New Roman"/>
              </a:rPr>
              <a:t>документы, </a:t>
            </a:r>
            <a:r>
              <a:rPr sz="2000" dirty="0">
                <a:latin typeface="Times New Roman"/>
                <a:cs typeface="Times New Roman"/>
              </a:rPr>
              <a:t>касающиеся </a:t>
            </a:r>
            <a:r>
              <a:rPr sz="2000" spc="-25" dirty="0">
                <a:latin typeface="Times New Roman"/>
                <a:cs typeface="Times New Roman"/>
              </a:rPr>
              <a:t>результатов </a:t>
            </a:r>
            <a:r>
              <a:rPr sz="2000" spc="-5" dirty="0">
                <a:latin typeface="Times New Roman"/>
                <a:cs typeface="Times New Roman"/>
              </a:rPr>
              <a:t>исполнения  договора,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20" dirty="0">
                <a:latin typeface="Times New Roman"/>
                <a:cs typeface="Times New Roman"/>
              </a:rPr>
              <a:t>том </a:t>
            </a:r>
            <a:r>
              <a:rPr sz="2000" spc="-5" dirty="0">
                <a:latin typeface="Times New Roman"/>
                <a:cs typeface="Times New Roman"/>
              </a:rPr>
              <a:t>числе </a:t>
            </a:r>
            <a:r>
              <a:rPr sz="2000" spc="-10" dirty="0">
                <a:latin typeface="Times New Roman"/>
                <a:cs typeface="Times New Roman"/>
              </a:rPr>
              <a:t>оплаты </a:t>
            </a:r>
            <a:r>
              <a:rPr sz="2000" spc="-5" dirty="0">
                <a:latin typeface="Times New Roman"/>
                <a:cs typeface="Times New Roman"/>
              </a:rPr>
              <a:t>договора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- С </a:t>
            </a:r>
            <a:r>
              <a:rPr sz="20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01.01.2016г.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- в части 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включения </a:t>
            </a:r>
            <a:r>
              <a:rPr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документов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в реестр </a:t>
            </a:r>
            <a:r>
              <a:rPr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договоров,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заключенных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по  </a:t>
            </a:r>
            <a:r>
              <a:rPr sz="20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результатам</a:t>
            </a:r>
            <a:r>
              <a:rPr sz="20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закупки;</a:t>
            </a:r>
            <a:endParaRPr sz="2000" dirty="0">
              <a:latin typeface="Times New Roman"/>
              <a:cs typeface="Times New Roman"/>
            </a:endParaRPr>
          </a:p>
          <a:p>
            <a:pPr marL="295910" marR="6985" indent="-219710" algn="just">
              <a:lnSpc>
                <a:spcPct val="100000"/>
              </a:lnSpc>
              <a:spcBef>
                <a:spcPts val="600"/>
              </a:spcBef>
            </a:pPr>
            <a:r>
              <a:rPr sz="2000" b="1" spc="-5" dirty="0">
                <a:latin typeface="Times New Roman"/>
                <a:cs typeface="Times New Roman"/>
              </a:rPr>
              <a:t>и) </a:t>
            </a:r>
            <a:r>
              <a:rPr sz="2000" spc="-5" dirty="0">
                <a:latin typeface="Times New Roman"/>
                <a:cs typeface="Times New Roman"/>
              </a:rPr>
              <a:t>информация </a:t>
            </a:r>
            <a:r>
              <a:rPr sz="2000" dirty="0">
                <a:latin typeface="Times New Roman"/>
                <a:cs typeface="Times New Roman"/>
              </a:rPr>
              <a:t>об </a:t>
            </a:r>
            <a:r>
              <a:rPr sz="2000" spc="-5" dirty="0">
                <a:latin typeface="Times New Roman"/>
                <a:cs typeface="Times New Roman"/>
              </a:rPr>
              <a:t>установлении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5" dirty="0">
                <a:latin typeface="Times New Roman"/>
                <a:cs typeface="Times New Roman"/>
              </a:rPr>
              <a:t>договоре </a:t>
            </a:r>
            <a:r>
              <a:rPr sz="2000" dirty="0">
                <a:latin typeface="Times New Roman"/>
                <a:cs typeface="Times New Roman"/>
              </a:rPr>
              <a:t>требования о </a:t>
            </a:r>
            <a:r>
              <a:rPr sz="2000" spc="-10" dirty="0">
                <a:latin typeface="Times New Roman"/>
                <a:cs typeface="Times New Roman"/>
              </a:rPr>
              <a:t>привлечении </a:t>
            </a:r>
            <a:r>
              <a:rPr sz="2000" dirty="0">
                <a:latin typeface="Times New Roman"/>
                <a:cs typeface="Times New Roman"/>
              </a:rPr>
              <a:t>к  </a:t>
            </a:r>
            <a:r>
              <a:rPr sz="2000" spc="-20" dirty="0">
                <a:latin typeface="Times New Roman"/>
                <a:cs typeface="Times New Roman"/>
              </a:rPr>
              <a:t>его </a:t>
            </a:r>
            <a:r>
              <a:rPr sz="2000" spc="-5" dirty="0">
                <a:latin typeface="Times New Roman"/>
                <a:cs typeface="Times New Roman"/>
              </a:rPr>
              <a:t>исполнению </a:t>
            </a:r>
            <a:r>
              <a:rPr sz="2000" spc="-15" dirty="0">
                <a:latin typeface="Times New Roman"/>
                <a:cs typeface="Times New Roman"/>
              </a:rPr>
              <a:t>субподрядчиков </a:t>
            </a:r>
            <a:r>
              <a:rPr sz="2000" spc="-5" dirty="0">
                <a:latin typeface="Times New Roman"/>
                <a:cs typeface="Times New Roman"/>
              </a:rPr>
              <a:t>(соисполнителей) </a:t>
            </a:r>
            <a:r>
              <a:rPr sz="2000" dirty="0">
                <a:latin typeface="Times New Roman"/>
                <a:cs typeface="Times New Roman"/>
              </a:rPr>
              <a:t>из </a:t>
            </a:r>
            <a:r>
              <a:rPr sz="2000" spc="-5" dirty="0">
                <a:latin typeface="Times New Roman"/>
                <a:cs typeface="Times New Roman"/>
              </a:rPr>
              <a:t>числа </a:t>
            </a:r>
            <a:r>
              <a:rPr sz="2000" spc="-20" dirty="0">
                <a:latin typeface="Times New Roman"/>
                <a:cs typeface="Times New Roman"/>
              </a:rPr>
              <a:t>субъектов  </a:t>
            </a:r>
            <a:r>
              <a:rPr sz="2000" spc="-10" dirty="0">
                <a:latin typeface="Times New Roman"/>
                <a:cs typeface="Times New Roman"/>
              </a:rPr>
              <a:t>малого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10" dirty="0">
                <a:latin typeface="Times New Roman"/>
                <a:cs typeface="Times New Roman"/>
              </a:rPr>
              <a:t>среднего предпринимательства,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20" dirty="0">
                <a:latin typeface="Times New Roman"/>
                <a:cs typeface="Times New Roman"/>
              </a:rPr>
              <a:t>том </a:t>
            </a:r>
            <a:r>
              <a:rPr sz="2000" spc="-5" dirty="0">
                <a:latin typeface="Times New Roman"/>
                <a:cs typeface="Times New Roman"/>
              </a:rPr>
              <a:t>числе </a:t>
            </a:r>
            <a:r>
              <a:rPr sz="2000" dirty="0">
                <a:latin typeface="Times New Roman"/>
                <a:cs typeface="Times New Roman"/>
              </a:rPr>
              <a:t>об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общей</a:t>
            </a:r>
          </a:p>
          <a:p>
            <a:pPr marL="295910" marR="508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Times New Roman"/>
                <a:cs typeface="Times New Roman"/>
              </a:rPr>
              <a:t>стоимости </a:t>
            </a:r>
            <a:r>
              <a:rPr sz="2000" spc="-10" dirty="0">
                <a:latin typeface="Times New Roman"/>
                <a:cs typeface="Times New Roman"/>
              </a:rPr>
              <a:t>заключаемых </a:t>
            </a:r>
            <a:r>
              <a:rPr sz="2000" spc="-5" dirty="0">
                <a:latin typeface="Times New Roman"/>
                <a:cs typeface="Times New Roman"/>
              </a:rPr>
              <a:t>поставщиком </a:t>
            </a:r>
            <a:r>
              <a:rPr sz="2000" spc="-15" dirty="0">
                <a:latin typeface="Times New Roman"/>
                <a:cs typeface="Times New Roman"/>
              </a:rPr>
              <a:t>(подрядчиком, </a:t>
            </a:r>
            <a:r>
              <a:rPr sz="2000" spc="-5" dirty="0">
                <a:latin typeface="Times New Roman"/>
                <a:cs typeface="Times New Roman"/>
              </a:rPr>
              <a:t>исполнителем) </a:t>
            </a:r>
            <a:r>
              <a:rPr sz="2000" dirty="0">
                <a:latin typeface="Times New Roman"/>
                <a:cs typeface="Times New Roman"/>
              </a:rPr>
              <a:t>с  </a:t>
            </a:r>
            <a:r>
              <a:rPr sz="2000" spc="-5" dirty="0">
                <a:latin typeface="Times New Roman"/>
                <a:cs typeface="Times New Roman"/>
              </a:rPr>
              <a:t>указанными </a:t>
            </a:r>
            <a:r>
              <a:rPr sz="2000" spc="-15" dirty="0">
                <a:latin typeface="Times New Roman"/>
                <a:cs typeface="Times New Roman"/>
              </a:rPr>
              <a:t>субъектами </a:t>
            </a:r>
            <a:r>
              <a:rPr sz="2000" spc="-5" dirty="0">
                <a:latin typeface="Times New Roman"/>
                <a:cs typeface="Times New Roman"/>
              </a:rPr>
              <a:t>договоров </a:t>
            </a:r>
            <a:r>
              <a:rPr sz="2000" dirty="0">
                <a:latin typeface="Times New Roman"/>
                <a:cs typeface="Times New Roman"/>
              </a:rPr>
              <a:t>(далее - </a:t>
            </a:r>
            <a:r>
              <a:rPr sz="2000" spc="-5" dirty="0">
                <a:latin typeface="Times New Roman"/>
                <a:cs typeface="Times New Roman"/>
              </a:rPr>
              <a:t>договоры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</a:t>
            </a:r>
          </a:p>
          <a:p>
            <a:pPr marL="295910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субподрядчиками);</a:t>
            </a:r>
            <a:endParaRPr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31226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/>
          <p:cNvSpPr/>
          <p:nvPr/>
        </p:nvSpPr>
        <p:spPr>
          <a:xfrm>
            <a:off x="1330452" y="436626"/>
            <a:ext cx="7293864" cy="10439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107"/>
          <p:cNvSpPr txBox="1"/>
          <p:nvPr/>
        </p:nvSpPr>
        <p:spPr>
          <a:xfrm>
            <a:off x="838200" y="1676400"/>
            <a:ext cx="8013700" cy="4827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1775" marR="927100" indent="-21971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Times New Roman"/>
                <a:cs typeface="Times New Roman"/>
              </a:rPr>
              <a:t>к) </a:t>
            </a:r>
            <a:r>
              <a:rPr sz="2000" spc="-5" dirty="0">
                <a:latin typeface="Times New Roman"/>
                <a:cs typeface="Times New Roman"/>
              </a:rPr>
              <a:t>информация </a:t>
            </a:r>
            <a:r>
              <a:rPr sz="2000" dirty="0">
                <a:latin typeface="Times New Roman"/>
                <a:cs typeface="Times New Roman"/>
              </a:rPr>
              <a:t>о </a:t>
            </a:r>
            <a:r>
              <a:rPr sz="2000" spc="-5" dirty="0">
                <a:latin typeface="Times New Roman"/>
                <a:cs typeface="Times New Roman"/>
              </a:rPr>
              <a:t>договорах </a:t>
            </a:r>
            <a:r>
              <a:rPr sz="2000" dirty="0">
                <a:latin typeface="Times New Roman"/>
                <a:cs typeface="Times New Roman"/>
              </a:rPr>
              <a:t>с </a:t>
            </a:r>
            <a:r>
              <a:rPr sz="2000" spc="-10" dirty="0">
                <a:latin typeface="Times New Roman"/>
                <a:cs typeface="Times New Roman"/>
              </a:rPr>
              <a:t>субподрядчиками,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20" dirty="0">
                <a:latin typeface="Times New Roman"/>
                <a:cs typeface="Times New Roman"/>
              </a:rPr>
              <a:t>том </a:t>
            </a:r>
            <a:r>
              <a:rPr sz="2000" spc="-5" dirty="0">
                <a:latin typeface="Times New Roman"/>
                <a:cs typeface="Times New Roman"/>
              </a:rPr>
              <a:t>числе  наименование, фирменное наименование </a:t>
            </a:r>
            <a:r>
              <a:rPr sz="2000" dirty="0">
                <a:latin typeface="Times New Roman"/>
                <a:cs typeface="Times New Roman"/>
              </a:rPr>
              <a:t>(при </a:t>
            </a:r>
            <a:r>
              <a:rPr sz="2000" spc="-5" dirty="0">
                <a:latin typeface="Times New Roman"/>
                <a:cs typeface="Times New Roman"/>
              </a:rPr>
              <a:t>наличии), </a:t>
            </a:r>
            <a:r>
              <a:rPr sz="2000" spc="5" dirty="0">
                <a:latin typeface="Times New Roman"/>
                <a:cs typeface="Times New Roman"/>
              </a:rPr>
              <a:t>место  </a:t>
            </a:r>
            <a:r>
              <a:rPr sz="2000" spc="-15" dirty="0">
                <a:latin typeface="Times New Roman"/>
                <a:cs typeface="Times New Roman"/>
              </a:rPr>
              <a:t>нахождения субподрядчика, </a:t>
            </a:r>
            <a:r>
              <a:rPr sz="2000" spc="-20" dirty="0">
                <a:latin typeface="Times New Roman"/>
                <a:cs typeface="Times New Roman"/>
              </a:rPr>
              <a:t>его </a:t>
            </a:r>
            <a:r>
              <a:rPr sz="2000" spc="-5" dirty="0">
                <a:latin typeface="Times New Roman"/>
                <a:cs typeface="Times New Roman"/>
              </a:rPr>
              <a:t>идентификационный </a:t>
            </a:r>
            <a:r>
              <a:rPr sz="2000" spc="-10" dirty="0">
                <a:latin typeface="Times New Roman"/>
                <a:cs typeface="Times New Roman"/>
              </a:rPr>
              <a:t>номер  налогоплательщика, </a:t>
            </a:r>
            <a:r>
              <a:rPr sz="2000" dirty="0">
                <a:latin typeface="Times New Roman"/>
                <a:cs typeface="Times New Roman"/>
              </a:rPr>
              <a:t>а </a:t>
            </a:r>
            <a:r>
              <a:rPr sz="2000" spc="-5" dirty="0">
                <a:latin typeface="Times New Roman"/>
                <a:cs typeface="Times New Roman"/>
              </a:rPr>
              <a:t>также предмет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5" dirty="0">
                <a:latin typeface="Times New Roman"/>
                <a:cs typeface="Times New Roman"/>
              </a:rPr>
              <a:t>цена договора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</a:t>
            </a:r>
          </a:p>
          <a:p>
            <a:pPr marL="231775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субподрядчиками;</a:t>
            </a:r>
            <a:endParaRPr sz="2000" dirty="0">
              <a:latin typeface="Times New Roman"/>
              <a:cs typeface="Times New Roman"/>
            </a:endParaRPr>
          </a:p>
          <a:p>
            <a:pPr marL="231775" marR="58419" indent="-219710">
              <a:lnSpc>
                <a:spcPct val="100000"/>
              </a:lnSpc>
              <a:spcBef>
                <a:spcPts val="605"/>
              </a:spcBef>
            </a:pPr>
            <a:r>
              <a:rPr sz="2000" b="1" dirty="0">
                <a:latin typeface="Times New Roman"/>
                <a:cs typeface="Times New Roman"/>
              </a:rPr>
              <a:t>л) </a:t>
            </a:r>
            <a:r>
              <a:rPr sz="2000" spc="-5" dirty="0">
                <a:latin typeface="Times New Roman"/>
                <a:cs typeface="Times New Roman"/>
              </a:rPr>
              <a:t>информация </a:t>
            </a:r>
            <a:r>
              <a:rPr sz="2000" dirty="0">
                <a:latin typeface="Times New Roman"/>
                <a:cs typeface="Times New Roman"/>
              </a:rPr>
              <a:t>о </a:t>
            </a:r>
            <a:r>
              <a:rPr sz="2000" spc="-5" dirty="0">
                <a:latin typeface="Times New Roman"/>
                <a:cs typeface="Times New Roman"/>
              </a:rPr>
              <a:t>расторжении договора </a:t>
            </a:r>
            <a:r>
              <a:rPr sz="2000" dirty="0">
                <a:latin typeface="Times New Roman"/>
                <a:cs typeface="Times New Roman"/>
              </a:rPr>
              <a:t>с </a:t>
            </a:r>
            <a:r>
              <a:rPr sz="2000" spc="-10" dirty="0">
                <a:latin typeface="Times New Roman"/>
                <a:cs typeface="Times New Roman"/>
              </a:rPr>
              <a:t>указанием </a:t>
            </a:r>
            <a:r>
              <a:rPr sz="2000" dirty="0">
                <a:latin typeface="Times New Roman"/>
                <a:cs typeface="Times New Roman"/>
              </a:rPr>
              <a:t>оснований </a:t>
            </a:r>
            <a:r>
              <a:rPr sz="2000" spc="-20" dirty="0">
                <a:latin typeface="Times New Roman"/>
                <a:cs typeface="Times New Roman"/>
              </a:rPr>
              <a:t>его  </a:t>
            </a:r>
            <a:r>
              <a:rPr sz="2000" spc="-5" dirty="0">
                <a:latin typeface="Times New Roman"/>
                <a:cs typeface="Times New Roman"/>
              </a:rPr>
              <a:t>расторжения, </a:t>
            </a:r>
            <a:r>
              <a:rPr sz="2000" dirty="0">
                <a:latin typeface="Times New Roman"/>
                <a:cs typeface="Times New Roman"/>
              </a:rPr>
              <a:t>а </a:t>
            </a:r>
            <a:r>
              <a:rPr sz="2000" spc="-5" dirty="0">
                <a:latin typeface="Times New Roman"/>
                <a:cs typeface="Times New Roman"/>
              </a:rPr>
              <a:t>также документы, подтверждающие </a:t>
            </a:r>
            <a:r>
              <a:rPr sz="2000" spc="-10" dirty="0">
                <a:latin typeface="Times New Roman"/>
                <a:cs typeface="Times New Roman"/>
              </a:rPr>
              <a:t>такое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расторжение</a:t>
            </a:r>
            <a:endParaRPr sz="2000" dirty="0">
              <a:latin typeface="Times New Roman"/>
              <a:cs typeface="Times New Roman"/>
            </a:endParaRPr>
          </a:p>
          <a:p>
            <a:pPr marL="231775">
              <a:lnSpc>
                <a:spcPct val="100000"/>
              </a:lnSpc>
              <a:tabLst>
                <a:tab pos="2196465" algn="l"/>
              </a:tabLst>
            </a:pP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- С</a:t>
            </a:r>
            <a:r>
              <a:rPr sz="20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01.01.2016г.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-	в части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включения </a:t>
            </a:r>
            <a:r>
              <a:rPr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документов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2000" b="1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реестр</a:t>
            </a:r>
            <a:endParaRPr sz="2000" dirty="0">
              <a:latin typeface="Times New Roman"/>
              <a:cs typeface="Times New Roman"/>
            </a:endParaRPr>
          </a:p>
          <a:p>
            <a:pPr marL="231775">
              <a:lnSpc>
                <a:spcPct val="100000"/>
              </a:lnSpc>
            </a:pPr>
            <a:r>
              <a:rPr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договоров,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заключенных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по </a:t>
            </a:r>
            <a:r>
              <a:rPr sz="20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результатам</a:t>
            </a:r>
            <a:r>
              <a:rPr sz="2000" b="1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закупки;</a:t>
            </a:r>
            <a:endParaRPr sz="2000" dirty="0">
              <a:latin typeface="Times New Roman"/>
              <a:cs typeface="Times New Roman"/>
            </a:endParaRPr>
          </a:p>
          <a:p>
            <a:pPr marL="231775" marR="5080" indent="-86995" algn="just">
              <a:lnSpc>
                <a:spcPct val="100000"/>
              </a:lnSpc>
              <a:spcBef>
                <a:spcPts val="600"/>
              </a:spcBef>
            </a:pPr>
            <a:r>
              <a:rPr sz="2000" b="1" spc="-5" dirty="0">
                <a:latin typeface="Times New Roman"/>
                <a:cs typeface="Times New Roman"/>
              </a:rPr>
              <a:t>м) </a:t>
            </a:r>
            <a:r>
              <a:rPr sz="2000" spc="-20" dirty="0">
                <a:latin typeface="Times New Roman"/>
                <a:cs typeface="Times New Roman"/>
              </a:rPr>
              <a:t>копия </a:t>
            </a:r>
            <a:r>
              <a:rPr sz="2000" spc="-10" dirty="0">
                <a:latin typeface="Times New Roman"/>
                <a:cs typeface="Times New Roman"/>
              </a:rPr>
              <a:t>заключенного договора, </a:t>
            </a:r>
            <a:r>
              <a:rPr sz="2000" spc="-5" dirty="0">
                <a:latin typeface="Times New Roman"/>
                <a:cs typeface="Times New Roman"/>
              </a:rPr>
              <a:t>подписанная </a:t>
            </a:r>
            <a:r>
              <a:rPr sz="2000" dirty="0">
                <a:latin typeface="Times New Roman"/>
                <a:cs typeface="Times New Roman"/>
              </a:rPr>
              <a:t>с </a:t>
            </a:r>
            <a:r>
              <a:rPr sz="2000" spc="-10" dirty="0">
                <a:latin typeface="Times New Roman"/>
                <a:cs typeface="Times New Roman"/>
              </a:rPr>
              <a:t>использованием  </a:t>
            </a:r>
            <a:r>
              <a:rPr sz="2000" spc="-5" dirty="0">
                <a:latin typeface="Times New Roman"/>
                <a:cs typeface="Times New Roman"/>
              </a:rPr>
              <a:t>усиленной квалифицированной электронной </a:t>
            </a:r>
            <a:r>
              <a:rPr sz="2000" spc="-10" dirty="0">
                <a:latin typeface="Times New Roman"/>
                <a:cs typeface="Times New Roman"/>
              </a:rPr>
              <a:t>подписи </a:t>
            </a:r>
            <a:r>
              <a:rPr sz="2000" spc="-5" dirty="0">
                <a:latin typeface="Times New Roman"/>
                <a:cs typeface="Times New Roman"/>
              </a:rPr>
              <a:t>лица, </a:t>
            </a:r>
            <a:r>
              <a:rPr sz="2000" spc="-15" dirty="0">
                <a:latin typeface="Times New Roman"/>
                <a:cs typeface="Times New Roman"/>
              </a:rPr>
              <a:t>имеющего  </a:t>
            </a:r>
            <a:r>
              <a:rPr sz="2000" spc="-5" dirty="0">
                <a:latin typeface="Times New Roman"/>
                <a:cs typeface="Times New Roman"/>
              </a:rPr>
              <a:t>право </a:t>
            </a:r>
            <a:r>
              <a:rPr sz="2000" spc="-10" dirty="0">
                <a:latin typeface="Times New Roman"/>
                <a:cs typeface="Times New Roman"/>
              </a:rPr>
              <a:t>действовать от </a:t>
            </a:r>
            <a:r>
              <a:rPr sz="2000" spc="-5" dirty="0">
                <a:latin typeface="Times New Roman"/>
                <a:cs typeface="Times New Roman"/>
              </a:rPr>
              <a:t>имени </a:t>
            </a:r>
            <a:r>
              <a:rPr sz="2000" spc="-15" dirty="0">
                <a:latin typeface="Times New Roman"/>
                <a:cs typeface="Times New Roman"/>
              </a:rPr>
              <a:t>заказчика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- С </a:t>
            </a:r>
            <a:r>
              <a:rPr sz="20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01.01.2016г.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- в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части  </a:t>
            </a:r>
            <a:r>
              <a:rPr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включения </a:t>
            </a:r>
            <a:r>
              <a:rPr sz="20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документов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в реестр </a:t>
            </a:r>
            <a:r>
              <a:rPr sz="20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договоров, </a:t>
            </a:r>
            <a:r>
              <a:rPr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заключенных </a:t>
            </a:r>
            <a:r>
              <a:rPr sz="20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по  результатам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закупки;</a:t>
            </a:r>
            <a:endParaRPr sz="2000" dirty="0">
              <a:latin typeface="Times New Roman"/>
              <a:cs typeface="Times New Roman"/>
            </a:endParaRPr>
          </a:p>
          <a:p>
            <a:pPr marL="139065">
              <a:lnSpc>
                <a:spcPct val="100000"/>
              </a:lnSpc>
              <a:spcBef>
                <a:spcPts val="605"/>
              </a:spcBef>
            </a:pPr>
            <a:r>
              <a:rPr sz="2000" b="1" spc="-5" dirty="0">
                <a:latin typeface="Times New Roman"/>
                <a:cs typeface="Times New Roman"/>
              </a:rPr>
              <a:t>н) </a:t>
            </a:r>
            <a:r>
              <a:rPr sz="2000" spc="-10" dirty="0">
                <a:latin typeface="Times New Roman"/>
                <a:cs typeface="Times New Roman"/>
              </a:rPr>
              <a:t>номер </a:t>
            </a:r>
            <a:r>
              <a:rPr sz="2000" spc="-5" dirty="0">
                <a:latin typeface="Times New Roman"/>
                <a:cs typeface="Times New Roman"/>
              </a:rPr>
              <a:t>извещения </a:t>
            </a:r>
            <a:r>
              <a:rPr sz="2000" dirty="0">
                <a:latin typeface="Times New Roman"/>
                <a:cs typeface="Times New Roman"/>
              </a:rPr>
              <a:t>о </a:t>
            </a:r>
            <a:r>
              <a:rPr sz="2000" spc="-15" dirty="0">
                <a:latin typeface="Times New Roman"/>
                <a:cs typeface="Times New Roman"/>
              </a:rPr>
              <a:t>закупке </a:t>
            </a:r>
            <a:r>
              <a:rPr sz="2000" dirty="0">
                <a:latin typeface="Times New Roman"/>
                <a:cs typeface="Times New Roman"/>
              </a:rPr>
              <a:t>(при </a:t>
            </a:r>
            <a:r>
              <a:rPr sz="2000" spc="-5" dirty="0">
                <a:latin typeface="Times New Roman"/>
                <a:cs typeface="Times New Roman"/>
              </a:rPr>
              <a:t>наличии).</a:t>
            </a:r>
            <a:endParaRPr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75242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14400"/>
            <a:ext cx="7943776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6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32738" y="295782"/>
            <a:ext cx="7645400" cy="542226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295910" marR="136525" indent="-283845">
              <a:lnSpc>
                <a:spcPts val="1920"/>
              </a:lnSpc>
              <a:spcBef>
                <a:spcPts val="565"/>
              </a:spcBef>
            </a:pPr>
            <a:r>
              <a:rPr sz="2000" b="1" spc="-5" dirty="0">
                <a:latin typeface="Times New Roman"/>
                <a:cs typeface="Times New Roman"/>
              </a:rPr>
              <a:t>Обеспечение </a:t>
            </a:r>
            <a:r>
              <a:rPr sz="2000" b="1" spc="-10" dirty="0">
                <a:latin typeface="Times New Roman"/>
                <a:cs typeface="Times New Roman"/>
              </a:rPr>
              <a:t>ведения </a:t>
            </a:r>
            <a:r>
              <a:rPr sz="2000" b="1" dirty="0">
                <a:latin typeface="Times New Roman"/>
                <a:cs typeface="Times New Roman"/>
              </a:rPr>
              <a:t>реестра в </a:t>
            </a:r>
            <a:r>
              <a:rPr sz="2000" b="1" spc="-10" dirty="0">
                <a:latin typeface="Times New Roman"/>
                <a:cs typeface="Times New Roman"/>
              </a:rPr>
              <a:t>единой </a:t>
            </a:r>
            <a:r>
              <a:rPr sz="2000" b="1" spc="-5" dirty="0">
                <a:latin typeface="Times New Roman"/>
                <a:cs typeface="Times New Roman"/>
              </a:rPr>
              <a:t>информационной системе  осуществляется Федеральным </a:t>
            </a:r>
            <a:r>
              <a:rPr sz="2000" b="1" spc="-15" dirty="0">
                <a:latin typeface="Times New Roman"/>
                <a:cs typeface="Times New Roman"/>
              </a:rPr>
              <a:t>казначейством </a:t>
            </a:r>
            <a:r>
              <a:rPr sz="2000" b="1" dirty="0">
                <a:latin typeface="Times New Roman"/>
                <a:cs typeface="Times New Roman"/>
              </a:rPr>
              <a:t>путем  </a:t>
            </a:r>
            <a:r>
              <a:rPr sz="2000" b="1" spc="-10" dirty="0">
                <a:latin typeface="Times New Roman"/>
                <a:cs typeface="Times New Roman"/>
              </a:rPr>
              <a:t>формирования </a:t>
            </a:r>
            <a:r>
              <a:rPr sz="2000" b="1" spc="-5" dirty="0">
                <a:latin typeface="Times New Roman"/>
                <a:cs typeface="Times New Roman"/>
              </a:rPr>
              <a:t>на </a:t>
            </a:r>
            <a:r>
              <a:rPr sz="2000" b="1" spc="-10" dirty="0">
                <a:latin typeface="Times New Roman"/>
                <a:cs typeface="Times New Roman"/>
              </a:rPr>
              <a:t>основании информации </a:t>
            </a:r>
            <a:r>
              <a:rPr sz="2000" b="1" dirty="0">
                <a:latin typeface="Times New Roman"/>
                <a:cs typeface="Times New Roman"/>
              </a:rPr>
              <a:t>и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документов</a:t>
            </a:r>
            <a:endParaRPr sz="2000">
              <a:latin typeface="Times New Roman"/>
              <a:cs typeface="Times New Roman"/>
            </a:endParaRPr>
          </a:p>
          <a:p>
            <a:pPr marL="295910">
              <a:lnSpc>
                <a:spcPts val="1695"/>
              </a:lnSpc>
            </a:pPr>
            <a:r>
              <a:rPr sz="2000" b="1" spc="-5" dirty="0">
                <a:latin typeface="Times New Roman"/>
                <a:cs typeface="Times New Roman"/>
              </a:rPr>
              <a:t>реестровых записей </a:t>
            </a:r>
            <a:r>
              <a:rPr sz="2000" b="1" dirty="0">
                <a:latin typeface="Times New Roman"/>
                <a:cs typeface="Times New Roman"/>
              </a:rPr>
              <a:t>или внесения в </a:t>
            </a:r>
            <a:r>
              <a:rPr sz="2000" b="1" spc="-5" dirty="0">
                <a:latin typeface="Times New Roman"/>
                <a:cs typeface="Times New Roman"/>
              </a:rPr>
              <a:t>них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изменений.</a:t>
            </a:r>
            <a:endParaRPr sz="2000">
              <a:latin typeface="Times New Roman"/>
              <a:cs typeface="Times New Roman"/>
            </a:endParaRPr>
          </a:p>
          <a:p>
            <a:pPr marL="295910" marR="203200">
              <a:lnSpc>
                <a:spcPts val="1920"/>
              </a:lnSpc>
              <a:spcBef>
                <a:spcPts val="225"/>
              </a:spcBef>
            </a:pPr>
            <a:r>
              <a:rPr sz="2000" b="1" spc="-10" dirty="0">
                <a:latin typeface="Times New Roman"/>
                <a:cs typeface="Times New Roman"/>
              </a:rPr>
              <a:t>Последовательная совокупность </a:t>
            </a:r>
            <a:r>
              <a:rPr sz="2000" b="1" spc="-5" dirty="0">
                <a:latin typeface="Times New Roman"/>
                <a:cs typeface="Times New Roman"/>
              </a:rPr>
              <a:t>реестровых записей </a:t>
            </a:r>
            <a:r>
              <a:rPr sz="2000" b="1" spc="-10" dirty="0">
                <a:latin typeface="Times New Roman"/>
                <a:cs typeface="Times New Roman"/>
              </a:rPr>
              <a:t>образует  </a:t>
            </a:r>
            <a:r>
              <a:rPr sz="2000" b="1" dirty="0">
                <a:latin typeface="Times New Roman"/>
                <a:cs typeface="Times New Roman"/>
              </a:rPr>
              <a:t>реестр.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-10" dirty="0">
                <a:latin typeface="Times New Roman"/>
                <a:cs typeface="Times New Roman"/>
              </a:rPr>
              <a:t>Ведение </a:t>
            </a:r>
            <a:r>
              <a:rPr sz="2000" b="1" dirty="0">
                <a:latin typeface="Times New Roman"/>
                <a:cs typeface="Times New Roman"/>
              </a:rPr>
              <a:t>реестра </a:t>
            </a:r>
            <a:r>
              <a:rPr sz="2000" b="1" spc="-5" dirty="0">
                <a:latin typeface="Times New Roman"/>
                <a:cs typeface="Times New Roman"/>
              </a:rPr>
              <a:t>осуществляется </a:t>
            </a:r>
            <a:r>
              <a:rPr sz="2000" b="1" dirty="0">
                <a:latin typeface="Times New Roman"/>
                <a:cs typeface="Times New Roman"/>
              </a:rPr>
              <a:t>в </a:t>
            </a:r>
            <a:r>
              <a:rPr sz="2000" b="1" spc="-10" dirty="0">
                <a:latin typeface="Times New Roman"/>
                <a:cs typeface="Times New Roman"/>
              </a:rPr>
              <a:t>электронном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виде.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ts val="2160"/>
              </a:lnSpc>
              <a:spcBef>
                <a:spcPts val="5"/>
              </a:spcBef>
            </a:pPr>
            <a:r>
              <a:rPr sz="2000" b="1" dirty="0">
                <a:latin typeface="Times New Roman"/>
                <a:cs typeface="Times New Roman"/>
              </a:rPr>
              <a:t>Реестр </a:t>
            </a:r>
            <a:r>
              <a:rPr sz="2000" b="1" spc="-5" dirty="0">
                <a:latin typeface="Times New Roman"/>
                <a:cs typeface="Times New Roman"/>
              </a:rPr>
              <a:t>ведется на </a:t>
            </a:r>
            <a:r>
              <a:rPr sz="2000" b="1" spc="-20" dirty="0">
                <a:latin typeface="Times New Roman"/>
                <a:cs typeface="Times New Roman"/>
              </a:rPr>
              <a:t>государственном </a:t>
            </a:r>
            <a:r>
              <a:rPr sz="2000" b="1" spc="-15" dirty="0">
                <a:latin typeface="Times New Roman"/>
                <a:cs typeface="Times New Roman"/>
              </a:rPr>
              <a:t>языке </a:t>
            </a:r>
            <a:r>
              <a:rPr sz="2000" b="1" spc="-10" dirty="0">
                <a:latin typeface="Times New Roman"/>
                <a:cs typeface="Times New Roman"/>
              </a:rPr>
              <a:t>Российской</a:t>
            </a:r>
            <a:r>
              <a:rPr sz="2000" b="1" spc="4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Федерации.</a:t>
            </a:r>
            <a:endParaRPr sz="2000">
              <a:latin typeface="Times New Roman"/>
              <a:cs typeface="Times New Roman"/>
            </a:endParaRPr>
          </a:p>
          <a:p>
            <a:pPr marL="295910">
              <a:lnSpc>
                <a:spcPts val="1920"/>
              </a:lnSpc>
            </a:pPr>
            <a:r>
              <a:rPr sz="2000" b="1" dirty="0">
                <a:latin typeface="Times New Roman"/>
                <a:cs typeface="Times New Roman"/>
              </a:rPr>
              <a:t>Фамилии, </a:t>
            </a:r>
            <a:r>
              <a:rPr sz="2000" b="1" spc="-5" dirty="0">
                <a:latin typeface="Times New Roman"/>
                <a:cs typeface="Times New Roman"/>
              </a:rPr>
              <a:t>имена, отчества </a:t>
            </a:r>
            <a:r>
              <a:rPr sz="2000" b="1" dirty="0">
                <a:latin typeface="Times New Roman"/>
                <a:cs typeface="Times New Roman"/>
              </a:rPr>
              <a:t>(при </a:t>
            </a:r>
            <a:r>
              <a:rPr sz="2000" b="1" spc="-5" dirty="0">
                <a:latin typeface="Times New Roman"/>
                <a:cs typeface="Times New Roman"/>
              </a:rPr>
              <a:t>наличии)</a:t>
            </a:r>
            <a:r>
              <a:rPr sz="2000" b="1" spc="-8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иностранных</a:t>
            </a:r>
            <a:endParaRPr sz="2000">
              <a:latin typeface="Times New Roman"/>
              <a:cs typeface="Times New Roman"/>
            </a:endParaRPr>
          </a:p>
          <a:p>
            <a:pPr marL="295910" marR="92075">
              <a:lnSpc>
                <a:spcPts val="1920"/>
              </a:lnSpc>
              <a:spcBef>
                <a:spcPts val="220"/>
              </a:spcBef>
            </a:pPr>
            <a:r>
              <a:rPr sz="2000" b="1" spc="-5" dirty="0">
                <a:latin typeface="Times New Roman"/>
                <a:cs typeface="Times New Roman"/>
              </a:rPr>
              <a:t>физических лиц </a:t>
            </a:r>
            <a:r>
              <a:rPr sz="2000" b="1" dirty="0">
                <a:latin typeface="Times New Roman"/>
                <a:cs typeface="Times New Roman"/>
              </a:rPr>
              <a:t>и </a:t>
            </a:r>
            <a:r>
              <a:rPr sz="2000" b="1" spc="-5" dirty="0">
                <a:latin typeface="Times New Roman"/>
                <a:cs typeface="Times New Roman"/>
              </a:rPr>
              <a:t>лиц без гражданства, </a:t>
            </a:r>
            <a:r>
              <a:rPr sz="2000" b="1" dirty="0">
                <a:latin typeface="Times New Roman"/>
                <a:cs typeface="Times New Roman"/>
              </a:rPr>
              <a:t>а </a:t>
            </a:r>
            <a:r>
              <a:rPr sz="2000" b="1" spc="-5" dirty="0">
                <a:latin typeface="Times New Roman"/>
                <a:cs typeface="Times New Roman"/>
              </a:rPr>
              <a:t>также </a:t>
            </a:r>
            <a:r>
              <a:rPr sz="2000" b="1" spc="-10" dirty="0">
                <a:latin typeface="Times New Roman"/>
                <a:cs typeface="Times New Roman"/>
              </a:rPr>
              <a:t>наименования  </a:t>
            </a:r>
            <a:r>
              <a:rPr sz="2000" b="1" spc="-5" dirty="0">
                <a:latin typeface="Times New Roman"/>
                <a:cs typeface="Times New Roman"/>
              </a:rPr>
              <a:t>иностранных </a:t>
            </a:r>
            <a:r>
              <a:rPr sz="2000" b="1" dirty="0">
                <a:latin typeface="Times New Roman"/>
                <a:cs typeface="Times New Roman"/>
              </a:rPr>
              <a:t>юридических лиц и </a:t>
            </a:r>
            <a:r>
              <a:rPr sz="2000" b="1" spc="-20" dirty="0">
                <a:latin typeface="Times New Roman"/>
                <a:cs typeface="Times New Roman"/>
              </a:rPr>
              <a:t>торговых </a:t>
            </a:r>
            <a:r>
              <a:rPr sz="2000" b="1" dirty="0">
                <a:latin typeface="Times New Roman"/>
                <a:cs typeface="Times New Roman"/>
              </a:rPr>
              <a:t>марок могут </a:t>
            </a:r>
            <a:r>
              <a:rPr sz="2000" b="1" spc="-5" dirty="0">
                <a:latin typeface="Times New Roman"/>
                <a:cs typeface="Times New Roman"/>
              </a:rPr>
              <a:t>быть  </a:t>
            </a:r>
            <a:r>
              <a:rPr sz="2000" b="1" dirty="0">
                <a:latin typeface="Times New Roman"/>
                <a:cs typeface="Times New Roman"/>
              </a:rPr>
              <a:t>указаны с </a:t>
            </a:r>
            <a:r>
              <a:rPr sz="2000" b="1" spc="-10" dirty="0">
                <a:latin typeface="Times New Roman"/>
                <a:cs typeface="Times New Roman"/>
              </a:rPr>
              <a:t>использованием </a:t>
            </a:r>
            <a:r>
              <a:rPr sz="2000" b="1" spc="-15" dirty="0">
                <a:latin typeface="Times New Roman"/>
                <a:cs typeface="Times New Roman"/>
              </a:rPr>
              <a:t>букв латинского</a:t>
            </a:r>
            <a:r>
              <a:rPr sz="2000" b="1" spc="-1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алфавита.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ts val="2160"/>
              </a:lnSpc>
            </a:pPr>
            <a:r>
              <a:rPr sz="2000" b="1" dirty="0">
                <a:latin typeface="Times New Roman"/>
                <a:cs typeface="Times New Roman"/>
              </a:rPr>
              <a:t>При </a:t>
            </a:r>
            <a:r>
              <a:rPr sz="2000" b="1" spc="-10" dirty="0">
                <a:latin typeface="Times New Roman"/>
                <a:cs typeface="Times New Roman"/>
              </a:rPr>
              <a:t>ведении </a:t>
            </a:r>
            <a:r>
              <a:rPr sz="2000" b="1" dirty="0">
                <a:latin typeface="Times New Roman"/>
                <a:cs typeface="Times New Roman"/>
              </a:rPr>
              <a:t>реестра </a:t>
            </a:r>
            <a:r>
              <a:rPr sz="2000" b="1" spc="-5" dirty="0">
                <a:latin typeface="Times New Roman"/>
                <a:cs typeface="Times New Roman"/>
              </a:rPr>
              <a:t>применяются </a:t>
            </a:r>
            <a:r>
              <a:rPr sz="2000" b="1" spc="-10" dirty="0">
                <a:latin typeface="Times New Roman"/>
                <a:cs typeface="Times New Roman"/>
              </a:rPr>
              <a:t>справочники, </a:t>
            </a:r>
            <a:r>
              <a:rPr sz="2000" b="1" dirty="0">
                <a:latin typeface="Times New Roman"/>
                <a:cs typeface="Times New Roman"/>
              </a:rPr>
              <a:t>реестры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и</a:t>
            </a:r>
            <a:endParaRPr sz="2000">
              <a:latin typeface="Times New Roman"/>
              <a:cs typeface="Times New Roman"/>
            </a:endParaRPr>
          </a:p>
          <a:p>
            <a:pPr marL="295910" marR="5080">
              <a:lnSpc>
                <a:spcPct val="80000"/>
              </a:lnSpc>
              <a:spcBef>
                <a:spcPts val="240"/>
              </a:spcBef>
            </a:pPr>
            <a:r>
              <a:rPr sz="2000" b="1" spc="-10" dirty="0">
                <a:latin typeface="Times New Roman"/>
                <a:cs typeface="Times New Roman"/>
              </a:rPr>
              <a:t>классификаторы, </a:t>
            </a:r>
            <a:r>
              <a:rPr sz="2000" b="1" spc="-15" dirty="0">
                <a:latin typeface="Times New Roman"/>
                <a:cs typeface="Times New Roman"/>
              </a:rPr>
              <a:t>используемые </a:t>
            </a:r>
            <a:r>
              <a:rPr sz="2000" b="1" dirty="0">
                <a:latin typeface="Times New Roman"/>
                <a:cs typeface="Times New Roman"/>
              </a:rPr>
              <a:t>в </a:t>
            </a:r>
            <a:r>
              <a:rPr sz="2000" b="1" spc="-5" dirty="0">
                <a:latin typeface="Times New Roman"/>
                <a:cs typeface="Times New Roman"/>
              </a:rPr>
              <a:t>информационных системах </a:t>
            </a:r>
            <a:r>
              <a:rPr sz="2000" b="1" dirty="0">
                <a:latin typeface="Times New Roman"/>
                <a:cs typeface="Times New Roman"/>
              </a:rPr>
              <a:t>в  </a:t>
            </a:r>
            <a:r>
              <a:rPr sz="2000" b="1" spc="-10" dirty="0">
                <a:latin typeface="Times New Roman"/>
                <a:cs typeface="Times New Roman"/>
              </a:rPr>
              <a:t>сфере </a:t>
            </a:r>
            <a:r>
              <a:rPr sz="2000" b="1" spc="-5" dirty="0">
                <a:latin typeface="Times New Roman"/>
                <a:cs typeface="Times New Roman"/>
              </a:rPr>
              <a:t>управления </a:t>
            </a:r>
            <a:r>
              <a:rPr sz="2000" b="1" spc="-15" dirty="0">
                <a:latin typeface="Times New Roman"/>
                <a:cs typeface="Times New Roman"/>
              </a:rPr>
              <a:t>государственными </a:t>
            </a:r>
            <a:r>
              <a:rPr sz="2000" b="1" dirty="0">
                <a:latin typeface="Times New Roman"/>
                <a:cs typeface="Times New Roman"/>
              </a:rPr>
              <a:t>и </a:t>
            </a:r>
            <a:r>
              <a:rPr sz="2000" b="1" spc="-5" dirty="0">
                <a:latin typeface="Times New Roman"/>
                <a:cs typeface="Times New Roman"/>
              </a:rPr>
              <a:t>муниципальными  финансами, </a:t>
            </a:r>
            <a:r>
              <a:rPr sz="2000" b="1" dirty="0">
                <a:latin typeface="Times New Roman"/>
                <a:cs typeface="Times New Roman"/>
              </a:rPr>
              <a:t>в </a:t>
            </a:r>
            <a:r>
              <a:rPr sz="2000" b="1" spc="-10" dirty="0">
                <a:latin typeface="Times New Roman"/>
                <a:cs typeface="Times New Roman"/>
              </a:rPr>
              <a:t>порядке, </a:t>
            </a:r>
            <a:r>
              <a:rPr sz="2000" b="1" spc="-15" dirty="0">
                <a:latin typeface="Times New Roman"/>
                <a:cs typeface="Times New Roman"/>
              </a:rPr>
              <a:t>установленном </a:t>
            </a:r>
            <a:r>
              <a:rPr sz="2000" b="1" spc="-5" dirty="0">
                <a:latin typeface="Times New Roman"/>
                <a:cs typeface="Times New Roman"/>
              </a:rPr>
              <a:t>Министерством  </a:t>
            </a:r>
            <a:r>
              <a:rPr sz="2000" b="1" spc="-10" dirty="0">
                <a:latin typeface="Times New Roman"/>
                <a:cs typeface="Times New Roman"/>
              </a:rPr>
              <a:t>финансов Российской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Федерации.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3459" y="24382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94532" y="344424"/>
            <a:ext cx="3552444" cy="12054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80504" y="2141220"/>
            <a:ext cx="441959" cy="6233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35608" y="2485644"/>
            <a:ext cx="441959" cy="6233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35608" y="2830067"/>
            <a:ext cx="441959" cy="6233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670803" y="3634740"/>
            <a:ext cx="441960" cy="6233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35608" y="3979164"/>
            <a:ext cx="441959" cy="6233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35608" y="4323588"/>
            <a:ext cx="441959" cy="6233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970532" y="4323588"/>
            <a:ext cx="441959" cy="6233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634740" y="5128259"/>
            <a:ext cx="441960" cy="6233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35608" y="5472684"/>
            <a:ext cx="441959" cy="6233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1322256" y="1246733"/>
            <a:ext cx="7190105" cy="42210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380"/>
              </a:lnSpc>
              <a:spcBef>
                <a:spcPts val="95"/>
              </a:spcBef>
            </a:pPr>
            <a:r>
              <a:rPr sz="2200" b="1" spc="-5" dirty="0">
                <a:latin typeface="Times New Roman"/>
                <a:cs typeface="Times New Roman"/>
              </a:rPr>
              <a:t>а) в </a:t>
            </a:r>
            <a:r>
              <a:rPr sz="2200" b="1" spc="-20" dirty="0">
                <a:latin typeface="Times New Roman"/>
                <a:cs typeface="Times New Roman"/>
              </a:rPr>
              <a:t>течение </a:t>
            </a:r>
            <a:r>
              <a:rPr sz="2200" b="1" spc="-5" dirty="0">
                <a:latin typeface="Times New Roman"/>
                <a:cs typeface="Times New Roman"/>
              </a:rPr>
              <a:t>3 </a:t>
            </a:r>
            <a:r>
              <a:rPr sz="2200" b="1" spc="-15" dirty="0">
                <a:latin typeface="Times New Roman"/>
                <a:cs typeface="Times New Roman"/>
              </a:rPr>
              <a:t>рабочих </a:t>
            </a:r>
            <a:r>
              <a:rPr sz="2200" b="1" spc="-5" dirty="0">
                <a:latin typeface="Times New Roman"/>
                <a:cs typeface="Times New Roman"/>
              </a:rPr>
              <a:t>дней со дня </a:t>
            </a:r>
            <a:r>
              <a:rPr sz="2200" b="1" spc="-15" dirty="0">
                <a:latin typeface="Times New Roman"/>
                <a:cs typeface="Times New Roman"/>
              </a:rPr>
              <a:t>заключения</a:t>
            </a:r>
            <a:r>
              <a:rPr sz="2200" b="1" spc="70" dirty="0">
                <a:latin typeface="Times New Roman"/>
                <a:cs typeface="Times New Roman"/>
              </a:rPr>
              <a:t> </a:t>
            </a:r>
            <a:r>
              <a:rPr sz="2200" b="1" spc="-20" dirty="0">
                <a:latin typeface="Times New Roman"/>
                <a:cs typeface="Times New Roman"/>
              </a:rPr>
              <a:t>договора</a:t>
            </a:r>
            <a:endParaRPr sz="2200" dirty="0">
              <a:latin typeface="Times New Roman"/>
              <a:cs typeface="Times New Roman"/>
            </a:endParaRPr>
          </a:p>
          <a:p>
            <a:pPr marL="295910">
              <a:lnSpc>
                <a:spcPts val="2115"/>
              </a:lnSpc>
            </a:pPr>
            <a:r>
              <a:rPr sz="2200" b="1" spc="-5" dirty="0">
                <a:latin typeface="Times New Roman"/>
                <a:cs typeface="Times New Roman"/>
              </a:rPr>
              <a:t>- </a:t>
            </a:r>
            <a:r>
              <a:rPr sz="2200" b="1" spc="-10" dirty="0">
                <a:latin typeface="Times New Roman"/>
                <a:cs typeface="Times New Roman"/>
              </a:rPr>
              <a:t>информацию </a:t>
            </a:r>
            <a:r>
              <a:rPr sz="2200" b="1" spc="-5" dirty="0">
                <a:latin typeface="Times New Roman"/>
                <a:cs typeface="Times New Roman"/>
              </a:rPr>
              <a:t>и </a:t>
            </a:r>
            <a:r>
              <a:rPr sz="2200" b="1" spc="-10" dirty="0">
                <a:latin typeface="Times New Roman"/>
                <a:cs typeface="Times New Roman"/>
              </a:rPr>
              <a:t>документы, </a:t>
            </a:r>
            <a:r>
              <a:rPr sz="2200" b="1" spc="-5" dirty="0">
                <a:latin typeface="Times New Roman"/>
                <a:cs typeface="Times New Roman"/>
              </a:rPr>
              <a:t>указанные в</a:t>
            </a:r>
            <a:r>
              <a:rPr sz="2200" b="1" spc="-5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подпунктах</a:t>
            </a:r>
            <a:endParaRPr sz="2200" dirty="0">
              <a:latin typeface="Times New Roman"/>
              <a:cs typeface="Times New Roman"/>
            </a:endParaRPr>
          </a:p>
          <a:p>
            <a:pPr marL="295910" marR="1057910">
              <a:lnSpc>
                <a:spcPct val="80000"/>
              </a:lnSpc>
              <a:spcBef>
                <a:spcPts val="265"/>
              </a:spcBef>
            </a:pPr>
            <a:r>
              <a:rPr sz="2200" b="1" spc="-5" dirty="0">
                <a:latin typeface="Times New Roman"/>
                <a:cs typeface="Times New Roman"/>
              </a:rPr>
              <a:t>"а" - "е", "и" </a:t>
            </a:r>
            <a:r>
              <a:rPr sz="2200" b="1" dirty="0">
                <a:latin typeface="Times New Roman"/>
                <a:cs typeface="Times New Roman"/>
              </a:rPr>
              <a:t>(за </a:t>
            </a:r>
            <a:r>
              <a:rPr sz="2200" b="1" spc="-15" dirty="0">
                <a:latin typeface="Times New Roman"/>
                <a:cs typeface="Times New Roman"/>
              </a:rPr>
              <a:t>исключением </a:t>
            </a:r>
            <a:r>
              <a:rPr sz="2200" b="1" spc="-10" dirty="0">
                <a:latin typeface="Times New Roman"/>
                <a:cs typeface="Times New Roman"/>
              </a:rPr>
              <a:t>информации </a:t>
            </a:r>
            <a:r>
              <a:rPr sz="2200" b="1" spc="-5" dirty="0">
                <a:latin typeface="Times New Roman"/>
                <a:cs typeface="Times New Roman"/>
              </a:rPr>
              <a:t>о  </a:t>
            </a:r>
            <a:r>
              <a:rPr sz="2200" b="1" spc="-20" dirty="0">
                <a:latin typeface="Times New Roman"/>
                <a:cs typeface="Times New Roman"/>
              </a:rPr>
              <a:t>договорах </a:t>
            </a:r>
            <a:r>
              <a:rPr sz="2200" b="1" spc="-5" dirty="0">
                <a:latin typeface="Times New Roman"/>
                <a:cs typeface="Times New Roman"/>
              </a:rPr>
              <a:t>с </a:t>
            </a:r>
            <a:r>
              <a:rPr sz="2200" b="1" spc="-10" dirty="0">
                <a:latin typeface="Times New Roman"/>
                <a:cs typeface="Times New Roman"/>
              </a:rPr>
              <a:t>субподрядчиками), </a:t>
            </a:r>
            <a:r>
              <a:rPr sz="2200" b="1" spc="-5" dirty="0">
                <a:latin typeface="Times New Roman"/>
                <a:cs typeface="Times New Roman"/>
              </a:rPr>
              <a:t>"м" и</a:t>
            </a:r>
            <a:r>
              <a:rPr sz="2200" b="1" spc="-25" dirty="0">
                <a:latin typeface="Times New Roman"/>
                <a:cs typeface="Times New Roman"/>
              </a:rPr>
              <a:t> </a:t>
            </a:r>
            <a:r>
              <a:rPr sz="2200" b="1" spc="5" dirty="0">
                <a:latin typeface="Times New Roman"/>
                <a:cs typeface="Times New Roman"/>
              </a:rPr>
              <a:t>"н";</a:t>
            </a: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82550">
              <a:lnSpc>
                <a:spcPts val="2375"/>
              </a:lnSpc>
            </a:pPr>
            <a:r>
              <a:rPr sz="2200" b="1" spc="-5" dirty="0">
                <a:latin typeface="Times New Roman"/>
                <a:cs typeface="Times New Roman"/>
              </a:rPr>
              <a:t>б) в </a:t>
            </a:r>
            <a:r>
              <a:rPr sz="2200" b="1" spc="-20" dirty="0">
                <a:latin typeface="Times New Roman"/>
                <a:cs typeface="Times New Roman"/>
              </a:rPr>
              <a:t>течение </a:t>
            </a:r>
            <a:r>
              <a:rPr sz="2200" b="1" spc="-5" dirty="0">
                <a:latin typeface="Times New Roman"/>
                <a:cs typeface="Times New Roman"/>
              </a:rPr>
              <a:t>3 </a:t>
            </a:r>
            <a:r>
              <a:rPr sz="2200" b="1" spc="-20" dirty="0">
                <a:latin typeface="Times New Roman"/>
                <a:cs typeface="Times New Roman"/>
              </a:rPr>
              <a:t>рабочих </a:t>
            </a:r>
            <a:r>
              <a:rPr sz="2200" b="1" spc="-5" dirty="0">
                <a:latin typeface="Times New Roman"/>
                <a:cs typeface="Times New Roman"/>
              </a:rPr>
              <a:t>дней со дня </a:t>
            </a:r>
            <a:r>
              <a:rPr sz="2200" b="1" spc="-15" dirty="0">
                <a:latin typeface="Times New Roman"/>
                <a:cs typeface="Times New Roman"/>
              </a:rPr>
              <a:t>заключения</a:t>
            </a:r>
            <a:r>
              <a:rPr sz="2200" b="1" spc="100" dirty="0">
                <a:latin typeface="Times New Roman"/>
                <a:cs typeface="Times New Roman"/>
              </a:rPr>
              <a:t> </a:t>
            </a:r>
            <a:r>
              <a:rPr sz="2200" b="1" spc="-20" dirty="0">
                <a:latin typeface="Times New Roman"/>
                <a:cs typeface="Times New Roman"/>
              </a:rPr>
              <a:t>договора</a:t>
            </a:r>
            <a:endParaRPr sz="2200" dirty="0">
              <a:latin typeface="Times New Roman"/>
              <a:cs typeface="Times New Roman"/>
            </a:endParaRPr>
          </a:p>
          <a:p>
            <a:pPr marL="295910" marR="995044">
              <a:lnSpc>
                <a:spcPct val="80000"/>
              </a:lnSpc>
              <a:spcBef>
                <a:spcPts val="265"/>
              </a:spcBef>
            </a:pPr>
            <a:r>
              <a:rPr sz="2200" b="1" spc="-5" dirty="0">
                <a:latin typeface="Times New Roman"/>
                <a:cs typeface="Times New Roman"/>
              </a:rPr>
              <a:t>с </a:t>
            </a:r>
            <a:r>
              <a:rPr sz="2200" b="1" spc="-15" dirty="0">
                <a:latin typeface="Times New Roman"/>
                <a:cs typeface="Times New Roman"/>
              </a:rPr>
              <a:t>субподрядчиком </a:t>
            </a:r>
            <a:r>
              <a:rPr sz="2200" b="1" spc="-5" dirty="0">
                <a:latin typeface="Times New Roman"/>
                <a:cs typeface="Times New Roman"/>
              </a:rPr>
              <a:t>- </a:t>
            </a:r>
            <a:r>
              <a:rPr sz="2200" b="1" spc="-10" dirty="0">
                <a:latin typeface="Times New Roman"/>
                <a:cs typeface="Times New Roman"/>
              </a:rPr>
              <a:t>информацию, </a:t>
            </a:r>
            <a:r>
              <a:rPr sz="2200" b="1" spc="-5" dirty="0">
                <a:latin typeface="Times New Roman"/>
                <a:cs typeface="Times New Roman"/>
              </a:rPr>
              <a:t>указанную</a:t>
            </a:r>
            <a:r>
              <a:rPr sz="2200" b="1" spc="-70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в  </a:t>
            </a:r>
            <a:r>
              <a:rPr sz="2200" b="1" spc="-10" dirty="0">
                <a:latin typeface="Times New Roman"/>
                <a:cs typeface="Times New Roman"/>
              </a:rPr>
              <a:t>подпунктах "и" </a:t>
            </a:r>
            <a:r>
              <a:rPr sz="2200" b="1" spc="-5" dirty="0">
                <a:latin typeface="Times New Roman"/>
                <a:cs typeface="Times New Roman"/>
              </a:rPr>
              <a:t>и </a:t>
            </a:r>
            <a:r>
              <a:rPr sz="2200" b="1" spc="-10" dirty="0">
                <a:latin typeface="Times New Roman"/>
                <a:cs typeface="Times New Roman"/>
              </a:rPr>
              <a:t>"к" </a:t>
            </a:r>
            <a:r>
              <a:rPr sz="2200" b="1" spc="-5" dirty="0">
                <a:latin typeface="Times New Roman"/>
                <a:cs typeface="Times New Roman"/>
              </a:rPr>
              <a:t>(в части </a:t>
            </a:r>
            <a:r>
              <a:rPr sz="2200" b="1" spc="-10" dirty="0">
                <a:latin typeface="Times New Roman"/>
                <a:cs typeface="Times New Roman"/>
              </a:rPr>
              <a:t>информации </a:t>
            </a:r>
            <a:r>
              <a:rPr sz="2200" b="1" spc="-5" dirty="0">
                <a:latin typeface="Times New Roman"/>
                <a:cs typeface="Times New Roman"/>
              </a:rPr>
              <a:t>о  </a:t>
            </a:r>
            <a:r>
              <a:rPr sz="2200" b="1" spc="-20" dirty="0">
                <a:latin typeface="Times New Roman"/>
                <a:cs typeface="Times New Roman"/>
              </a:rPr>
              <a:t>договорах </a:t>
            </a:r>
            <a:r>
              <a:rPr sz="2200" b="1" spc="-5" dirty="0">
                <a:latin typeface="Times New Roman"/>
                <a:cs typeface="Times New Roman"/>
              </a:rPr>
              <a:t>с</a:t>
            </a:r>
            <a:r>
              <a:rPr sz="2200" b="1" spc="10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Times New Roman"/>
                <a:cs typeface="Times New Roman"/>
              </a:rPr>
              <a:t>субподрядчиками);</a:t>
            </a: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82550">
              <a:lnSpc>
                <a:spcPts val="2375"/>
              </a:lnSpc>
            </a:pPr>
            <a:r>
              <a:rPr sz="2200" b="1" spc="-5" dirty="0">
                <a:latin typeface="Times New Roman"/>
                <a:cs typeface="Times New Roman"/>
              </a:rPr>
              <a:t>в) в </a:t>
            </a:r>
            <a:r>
              <a:rPr sz="2200" b="1" spc="-20" dirty="0">
                <a:latin typeface="Times New Roman"/>
                <a:cs typeface="Times New Roman"/>
              </a:rPr>
              <a:t>течение </a:t>
            </a:r>
            <a:r>
              <a:rPr sz="2200" b="1" spc="-5" dirty="0">
                <a:latin typeface="Times New Roman"/>
                <a:cs typeface="Times New Roman"/>
              </a:rPr>
              <a:t>10 дней со дня внесения </a:t>
            </a:r>
            <a:r>
              <a:rPr sz="2200" b="1" spc="-15" dirty="0">
                <a:latin typeface="Times New Roman"/>
                <a:cs typeface="Times New Roman"/>
              </a:rPr>
              <a:t>изменений</a:t>
            </a:r>
            <a:r>
              <a:rPr sz="2200" b="1" spc="80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в</a:t>
            </a:r>
            <a:endParaRPr sz="2200" dirty="0">
              <a:latin typeface="Times New Roman"/>
              <a:cs typeface="Times New Roman"/>
            </a:endParaRPr>
          </a:p>
          <a:p>
            <a:pPr marL="295910" marR="71120">
              <a:lnSpc>
                <a:spcPts val="2110"/>
              </a:lnSpc>
              <a:spcBef>
                <a:spcPts val="250"/>
              </a:spcBef>
            </a:pPr>
            <a:r>
              <a:rPr sz="2200" b="1" spc="-20" dirty="0">
                <a:latin typeface="Times New Roman"/>
                <a:cs typeface="Times New Roman"/>
              </a:rPr>
              <a:t>договор </a:t>
            </a:r>
            <a:r>
              <a:rPr sz="2200" b="1" spc="-10" dirty="0">
                <a:latin typeface="Times New Roman"/>
                <a:cs typeface="Times New Roman"/>
              </a:rPr>
              <a:t>либо исполнения или расторжения </a:t>
            </a:r>
            <a:r>
              <a:rPr sz="2200" b="1" spc="-20" dirty="0">
                <a:latin typeface="Times New Roman"/>
                <a:cs typeface="Times New Roman"/>
              </a:rPr>
              <a:t>договора </a:t>
            </a:r>
            <a:r>
              <a:rPr sz="2200" b="1" spc="-5" dirty="0">
                <a:latin typeface="Times New Roman"/>
                <a:cs typeface="Times New Roman"/>
              </a:rPr>
              <a:t>-  </a:t>
            </a:r>
            <a:r>
              <a:rPr sz="2200" b="1" spc="-10" dirty="0">
                <a:latin typeface="Times New Roman"/>
                <a:cs typeface="Times New Roman"/>
              </a:rPr>
              <a:t>информацию </a:t>
            </a:r>
            <a:r>
              <a:rPr sz="2200" b="1" spc="-5" dirty="0">
                <a:latin typeface="Times New Roman"/>
                <a:cs typeface="Times New Roman"/>
              </a:rPr>
              <a:t>и </a:t>
            </a:r>
            <a:r>
              <a:rPr sz="2200" b="1" spc="-10" dirty="0">
                <a:latin typeface="Times New Roman"/>
                <a:cs typeface="Times New Roman"/>
              </a:rPr>
              <a:t>документы, </a:t>
            </a:r>
            <a:r>
              <a:rPr sz="2200" b="1" spc="-5" dirty="0">
                <a:latin typeface="Times New Roman"/>
                <a:cs typeface="Times New Roman"/>
              </a:rPr>
              <a:t>указанные в </a:t>
            </a:r>
            <a:r>
              <a:rPr sz="2200" b="1" spc="-10" dirty="0">
                <a:latin typeface="Times New Roman"/>
                <a:cs typeface="Times New Roman"/>
              </a:rPr>
              <a:t>подпунктах  </a:t>
            </a:r>
            <a:r>
              <a:rPr sz="2200" b="1" spc="-5" dirty="0">
                <a:latin typeface="Times New Roman"/>
                <a:cs typeface="Times New Roman"/>
              </a:rPr>
              <a:t>"ж", </a:t>
            </a:r>
            <a:r>
              <a:rPr sz="2200" b="1" dirty="0">
                <a:latin typeface="Times New Roman"/>
                <a:cs typeface="Times New Roman"/>
              </a:rPr>
              <a:t>"з" </a:t>
            </a:r>
            <a:r>
              <a:rPr sz="2200" b="1" spc="-5" dirty="0">
                <a:latin typeface="Times New Roman"/>
                <a:cs typeface="Times New Roman"/>
              </a:rPr>
              <a:t>и</a:t>
            </a:r>
            <a:r>
              <a:rPr sz="2200" b="1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"л".</a:t>
            </a:r>
            <a:endParaRPr sz="2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60851" y="5971831"/>
            <a:ext cx="5111750" cy="0"/>
          </a:xfrm>
          <a:custGeom>
            <a:avLst/>
            <a:gdLst/>
            <a:ahLst/>
            <a:cxnLst/>
            <a:rect l="l" t="t" r="r" b="b"/>
            <a:pathLst>
              <a:path w="5111750">
                <a:moveTo>
                  <a:pt x="0" y="0"/>
                </a:moveTo>
                <a:lnTo>
                  <a:pt x="5111496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24027" y="231089"/>
            <a:ext cx="8266430" cy="622173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490"/>
              </a:spcBef>
              <a:tabLst>
                <a:tab pos="4324350" algn="l"/>
              </a:tabLst>
            </a:pPr>
            <a:r>
              <a:rPr sz="3200" spc="-5" dirty="0">
                <a:latin typeface="Times New Roman"/>
                <a:cs typeface="Times New Roman"/>
              </a:rPr>
              <a:t>Федеральный </a:t>
            </a:r>
            <a:r>
              <a:rPr sz="3200" dirty="0">
                <a:latin typeface="Times New Roman"/>
                <a:cs typeface="Times New Roman"/>
              </a:rPr>
              <a:t>орган </a:t>
            </a:r>
            <a:r>
              <a:rPr sz="3200" spc="-5" dirty="0">
                <a:latin typeface="Times New Roman"/>
                <a:cs typeface="Times New Roman"/>
              </a:rPr>
              <a:t>исполнительной </a:t>
            </a:r>
            <a:r>
              <a:rPr sz="3200" spc="-10" dirty="0">
                <a:latin typeface="Times New Roman"/>
                <a:cs typeface="Times New Roman"/>
              </a:rPr>
              <a:t>власти,  </a:t>
            </a:r>
            <a:r>
              <a:rPr sz="3200" dirty="0">
                <a:latin typeface="Times New Roman"/>
                <a:cs typeface="Times New Roman"/>
              </a:rPr>
              <a:t>осуществляющий	</a:t>
            </a:r>
            <a:r>
              <a:rPr sz="3200" spc="-5" dirty="0">
                <a:latin typeface="Times New Roman"/>
                <a:cs typeface="Times New Roman"/>
              </a:rPr>
              <a:t>правоприменительные  </a:t>
            </a:r>
            <a:r>
              <a:rPr sz="3200" spc="-10" dirty="0">
                <a:latin typeface="Times New Roman"/>
                <a:cs typeface="Times New Roman"/>
              </a:rPr>
              <a:t>функции </a:t>
            </a:r>
            <a:r>
              <a:rPr sz="3200" dirty="0">
                <a:latin typeface="Times New Roman"/>
                <a:cs typeface="Times New Roman"/>
              </a:rPr>
              <a:t>по </a:t>
            </a:r>
            <a:r>
              <a:rPr sz="3200" spc="-20" dirty="0">
                <a:latin typeface="Times New Roman"/>
                <a:cs typeface="Times New Roman"/>
              </a:rPr>
              <a:t>кассовому </a:t>
            </a:r>
            <a:r>
              <a:rPr sz="3200" spc="-10" dirty="0">
                <a:latin typeface="Times New Roman"/>
                <a:cs typeface="Times New Roman"/>
              </a:rPr>
              <a:t>обслуживанию  исполнения </a:t>
            </a:r>
            <a:r>
              <a:rPr sz="3200" spc="-35" dirty="0">
                <a:latin typeface="Times New Roman"/>
                <a:cs typeface="Times New Roman"/>
              </a:rPr>
              <a:t>бюджетов </a:t>
            </a:r>
            <a:r>
              <a:rPr sz="3200" spc="-25" dirty="0">
                <a:latin typeface="Times New Roman"/>
                <a:cs typeface="Times New Roman"/>
              </a:rPr>
              <a:t>бюджетной </a:t>
            </a:r>
            <a:r>
              <a:rPr sz="3200" dirty="0">
                <a:latin typeface="Times New Roman"/>
                <a:cs typeface="Times New Roman"/>
              </a:rPr>
              <a:t>системы  </a:t>
            </a:r>
            <a:r>
              <a:rPr sz="3200" spc="-20" dirty="0">
                <a:latin typeface="Times New Roman"/>
                <a:cs typeface="Times New Roman"/>
              </a:rPr>
              <a:t>Российской </a:t>
            </a:r>
            <a:r>
              <a:rPr sz="3200" spc="-5" dirty="0">
                <a:latin typeface="Times New Roman"/>
                <a:cs typeface="Times New Roman"/>
              </a:rPr>
              <a:t>Федерации, </a:t>
            </a:r>
            <a:r>
              <a:rPr sz="3200" spc="-10" dirty="0">
                <a:latin typeface="Times New Roman"/>
                <a:cs typeface="Times New Roman"/>
              </a:rPr>
              <a:t>обеспечивает ведение  </a:t>
            </a:r>
            <a:r>
              <a:rPr sz="3200" dirty="0">
                <a:latin typeface="Times New Roman"/>
                <a:cs typeface="Times New Roman"/>
              </a:rPr>
              <a:t>в ЕИС </a:t>
            </a:r>
            <a:r>
              <a:rPr sz="3200" spc="15" dirty="0">
                <a:latin typeface="Times New Roman"/>
                <a:cs typeface="Times New Roman"/>
              </a:rPr>
              <a:t>реестра </a:t>
            </a:r>
            <a:r>
              <a:rPr sz="3200" spc="-15" dirty="0">
                <a:latin typeface="Times New Roman"/>
                <a:cs typeface="Times New Roman"/>
              </a:rPr>
              <a:t>договоров, заключенных  </a:t>
            </a:r>
            <a:r>
              <a:rPr sz="3200" spc="-20" dirty="0">
                <a:latin typeface="Times New Roman"/>
                <a:cs typeface="Times New Roman"/>
              </a:rPr>
              <a:t>заказчиками </a:t>
            </a:r>
            <a:r>
              <a:rPr sz="3200" spc="-10" dirty="0">
                <a:latin typeface="Times New Roman"/>
                <a:cs typeface="Times New Roman"/>
              </a:rPr>
              <a:t>по </a:t>
            </a:r>
            <a:r>
              <a:rPr sz="3200" spc="-30" dirty="0">
                <a:latin typeface="Times New Roman"/>
                <a:cs typeface="Times New Roman"/>
              </a:rPr>
              <a:t>результатам </a:t>
            </a:r>
            <a:r>
              <a:rPr sz="3200" spc="-10" dirty="0">
                <a:latin typeface="Times New Roman"/>
                <a:cs typeface="Times New Roman"/>
              </a:rPr>
              <a:t>закупки </a:t>
            </a:r>
            <a:r>
              <a:rPr sz="3200" dirty="0">
                <a:latin typeface="Times New Roman"/>
                <a:cs typeface="Times New Roman"/>
              </a:rPr>
              <a:t>(далее -  </a:t>
            </a:r>
            <a:r>
              <a:rPr sz="3200" spc="20" dirty="0">
                <a:latin typeface="Times New Roman"/>
                <a:cs typeface="Times New Roman"/>
              </a:rPr>
              <a:t>реестр </a:t>
            </a:r>
            <a:r>
              <a:rPr sz="3200" spc="-15" dirty="0">
                <a:latin typeface="Times New Roman"/>
                <a:cs typeface="Times New Roman"/>
              </a:rPr>
              <a:t>договоров). </a:t>
            </a:r>
            <a:r>
              <a:rPr sz="3200" spc="-5" dirty="0">
                <a:latin typeface="Times New Roman"/>
                <a:cs typeface="Times New Roman"/>
              </a:rPr>
              <a:t>Порядок </a:t>
            </a:r>
            <a:r>
              <a:rPr sz="3200" spc="-10" dirty="0">
                <a:latin typeface="Times New Roman"/>
                <a:cs typeface="Times New Roman"/>
              </a:rPr>
              <a:t>ведения  </a:t>
            </a:r>
            <a:r>
              <a:rPr sz="3200" spc="-15" dirty="0">
                <a:latin typeface="Times New Roman"/>
                <a:cs typeface="Times New Roman"/>
              </a:rPr>
              <a:t>указанного </a:t>
            </a:r>
            <a:r>
              <a:rPr sz="3200" spc="10" dirty="0">
                <a:latin typeface="Times New Roman"/>
                <a:cs typeface="Times New Roman"/>
              </a:rPr>
              <a:t>реестра, </a:t>
            </a:r>
            <a:r>
              <a:rPr sz="3200" dirty="0">
                <a:latin typeface="Times New Roman"/>
                <a:cs typeface="Times New Roman"/>
              </a:rPr>
              <a:t>в </a:t>
            </a:r>
            <a:r>
              <a:rPr sz="3200" spc="-30" dirty="0">
                <a:latin typeface="Times New Roman"/>
                <a:cs typeface="Times New Roman"/>
              </a:rPr>
              <a:t>том </a:t>
            </a:r>
            <a:r>
              <a:rPr sz="3200" dirty="0">
                <a:latin typeface="Times New Roman"/>
                <a:cs typeface="Times New Roman"/>
              </a:rPr>
              <a:t>числе </a:t>
            </a:r>
            <a:r>
              <a:rPr sz="3200" spc="-15" dirty="0">
                <a:latin typeface="Times New Roman"/>
                <a:cs typeface="Times New Roman"/>
              </a:rPr>
              <a:t>включаемые </a:t>
            </a:r>
            <a:r>
              <a:rPr sz="3200" dirty="0">
                <a:latin typeface="Times New Roman"/>
                <a:cs typeface="Times New Roman"/>
              </a:rPr>
              <a:t>в  </a:t>
            </a:r>
            <a:r>
              <a:rPr sz="3200" spc="-20" dirty="0">
                <a:latin typeface="Times New Roman"/>
                <a:cs typeface="Times New Roman"/>
              </a:rPr>
              <a:t>него </a:t>
            </a:r>
            <a:r>
              <a:rPr sz="3200" spc="-10" dirty="0">
                <a:latin typeface="Times New Roman"/>
                <a:cs typeface="Times New Roman"/>
              </a:rPr>
              <a:t>информация </a:t>
            </a:r>
            <a:r>
              <a:rPr sz="3200" dirty="0">
                <a:latin typeface="Times New Roman"/>
                <a:cs typeface="Times New Roman"/>
              </a:rPr>
              <a:t>и </a:t>
            </a:r>
            <a:r>
              <a:rPr sz="3200" spc="-10" dirty="0">
                <a:latin typeface="Times New Roman"/>
                <a:cs typeface="Times New Roman"/>
              </a:rPr>
              <a:t>документы </a:t>
            </a:r>
            <a:r>
              <a:rPr sz="3200" dirty="0">
                <a:latin typeface="Times New Roman"/>
                <a:cs typeface="Times New Roman"/>
              </a:rPr>
              <a:t>о </a:t>
            </a:r>
            <a:r>
              <a:rPr sz="3200" spc="-15" dirty="0">
                <a:latin typeface="Times New Roman"/>
                <a:cs typeface="Times New Roman"/>
              </a:rPr>
              <a:t>закупках,  </a:t>
            </a:r>
            <a:r>
              <a:rPr sz="3200" dirty="0">
                <a:latin typeface="Times New Roman"/>
                <a:cs typeface="Times New Roman"/>
              </a:rPr>
              <a:t>сроки </a:t>
            </a:r>
            <a:r>
              <a:rPr sz="3200" spc="-5" dirty="0">
                <a:latin typeface="Times New Roman"/>
                <a:cs typeface="Times New Roman"/>
              </a:rPr>
              <a:t>размещения </a:t>
            </a:r>
            <a:r>
              <a:rPr sz="3200" spc="5" dirty="0">
                <a:latin typeface="Times New Roman"/>
                <a:cs typeface="Times New Roman"/>
              </a:rPr>
              <a:t>таких </a:t>
            </a:r>
            <a:r>
              <a:rPr sz="3200" spc="-10" dirty="0">
                <a:latin typeface="Times New Roman"/>
                <a:cs typeface="Times New Roman"/>
              </a:rPr>
              <a:t>информации </a:t>
            </a:r>
            <a:r>
              <a:rPr sz="3200" dirty="0">
                <a:latin typeface="Times New Roman"/>
                <a:cs typeface="Times New Roman"/>
              </a:rPr>
              <a:t>и  </a:t>
            </a:r>
            <a:r>
              <a:rPr sz="3200" spc="-15" dirty="0">
                <a:latin typeface="Times New Roman"/>
                <a:cs typeface="Times New Roman"/>
              </a:rPr>
              <a:t>документов </a:t>
            </a:r>
            <a:r>
              <a:rPr sz="3200" dirty="0">
                <a:latin typeface="Times New Roman"/>
                <a:cs typeface="Times New Roman"/>
              </a:rPr>
              <a:t>в </a:t>
            </a:r>
            <a:r>
              <a:rPr sz="3200" spc="-15" dirty="0">
                <a:latin typeface="Times New Roman"/>
                <a:cs typeface="Times New Roman"/>
              </a:rPr>
              <a:t>указанном </a:t>
            </a:r>
            <a:r>
              <a:rPr sz="3200" spc="15" dirty="0">
                <a:latin typeface="Times New Roman"/>
                <a:cs typeface="Times New Roman"/>
              </a:rPr>
              <a:t>реестре,  </a:t>
            </a:r>
            <a:r>
              <a:rPr sz="3200" spc="-5" dirty="0">
                <a:latin typeface="Times New Roman"/>
                <a:cs typeface="Times New Roman"/>
              </a:rPr>
              <a:t>устанавливается </a:t>
            </a:r>
            <a:r>
              <a:rPr sz="3200" spc="-10" dirty="0">
                <a:latin typeface="Times New Roman"/>
                <a:cs typeface="Times New Roman"/>
              </a:rPr>
              <a:t>Правительством </a:t>
            </a:r>
            <a:r>
              <a:rPr sz="3200" spc="-20" dirty="0">
                <a:latin typeface="Times New Roman"/>
                <a:cs typeface="Times New Roman"/>
              </a:rPr>
              <a:t>Российской  </a:t>
            </a:r>
            <a:r>
              <a:rPr sz="3200" spc="-5" dirty="0">
                <a:latin typeface="Times New Roman"/>
                <a:cs typeface="Times New Roman"/>
              </a:rPr>
              <a:t>Федерации.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6714" y="6410743"/>
            <a:ext cx="2026920" cy="0"/>
          </a:xfrm>
          <a:custGeom>
            <a:avLst/>
            <a:gdLst/>
            <a:ahLst/>
            <a:cxnLst/>
            <a:rect l="l" t="t" r="r" b="b"/>
            <a:pathLst>
              <a:path w="2026920">
                <a:moveTo>
                  <a:pt x="0" y="0"/>
                </a:moveTo>
                <a:lnTo>
                  <a:pt x="2026920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84747" y="4901184"/>
            <a:ext cx="545592" cy="6233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99731" y="4901184"/>
            <a:ext cx="545592" cy="6233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488439" y="145542"/>
            <a:ext cx="7576820" cy="628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375"/>
              </a:lnSpc>
              <a:spcBef>
                <a:spcPts val="95"/>
              </a:spcBef>
            </a:pPr>
            <a:r>
              <a:rPr sz="2200" spc="-10" dirty="0">
                <a:latin typeface="Times New Roman"/>
                <a:cs typeface="Times New Roman"/>
              </a:rPr>
              <a:t>Информация</a:t>
            </a:r>
            <a:r>
              <a:rPr sz="2200" spc="27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и</a:t>
            </a:r>
            <a:r>
              <a:rPr sz="2200" spc="29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документы,</a:t>
            </a:r>
            <a:r>
              <a:rPr sz="2200" spc="29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подлежащие</a:t>
            </a:r>
            <a:r>
              <a:rPr sz="2200" spc="29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включению</a:t>
            </a:r>
            <a:r>
              <a:rPr sz="2200" spc="29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в</a:t>
            </a:r>
            <a:r>
              <a:rPr sz="2200" spc="270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Times New Roman"/>
                <a:cs typeface="Times New Roman"/>
              </a:rPr>
              <a:t>реестр,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ts val="2375"/>
              </a:lnSpc>
              <a:tabLst>
                <a:tab pos="2115820" algn="l"/>
                <a:tab pos="3881120" algn="l"/>
                <a:tab pos="4453890" algn="l"/>
                <a:tab pos="6423025" algn="l"/>
                <a:tab pos="7414259" algn="l"/>
              </a:tabLst>
            </a:pPr>
            <a:r>
              <a:rPr sz="2200" spc="-10" dirty="0">
                <a:latin typeface="Times New Roman"/>
                <a:cs typeface="Times New Roman"/>
              </a:rPr>
              <a:t>н</a:t>
            </a:r>
            <a:r>
              <a:rPr sz="2200" spc="-35" dirty="0">
                <a:latin typeface="Times New Roman"/>
                <a:cs typeface="Times New Roman"/>
              </a:rPr>
              <a:t>а</a:t>
            </a:r>
            <a:r>
              <a:rPr sz="2200" spc="-10" dirty="0">
                <a:latin typeface="Times New Roman"/>
                <a:cs typeface="Times New Roman"/>
              </a:rPr>
              <a:t>пра</a:t>
            </a:r>
            <a:r>
              <a:rPr sz="2200" spc="-35" dirty="0">
                <a:latin typeface="Times New Roman"/>
                <a:cs typeface="Times New Roman"/>
              </a:rPr>
              <a:t>в</a:t>
            </a:r>
            <a:r>
              <a:rPr sz="2200" spc="-10" dirty="0">
                <a:latin typeface="Times New Roman"/>
                <a:cs typeface="Times New Roman"/>
              </a:rPr>
              <a:t>л</a:t>
            </a:r>
            <a:r>
              <a:rPr sz="2200" spc="-15" dirty="0">
                <a:latin typeface="Times New Roman"/>
                <a:cs typeface="Times New Roman"/>
              </a:rPr>
              <a:t>я</a:t>
            </a:r>
            <a:r>
              <a:rPr sz="2200" spc="-30" dirty="0">
                <a:latin typeface="Times New Roman"/>
                <a:cs typeface="Times New Roman"/>
              </a:rPr>
              <a:t>ю</a:t>
            </a:r>
            <a:r>
              <a:rPr sz="2200" spc="15" dirty="0">
                <a:latin typeface="Times New Roman"/>
                <a:cs typeface="Times New Roman"/>
              </a:rPr>
              <a:t>т</a:t>
            </a:r>
            <a:r>
              <a:rPr sz="2200" spc="-5" dirty="0">
                <a:latin typeface="Times New Roman"/>
                <a:cs typeface="Times New Roman"/>
              </a:rPr>
              <a:t>ся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Times New Roman"/>
                <a:cs typeface="Times New Roman"/>
              </a:rPr>
              <a:t>за</a:t>
            </a:r>
            <a:r>
              <a:rPr sz="2200" spc="-40" dirty="0">
                <a:latin typeface="Times New Roman"/>
                <a:cs typeface="Times New Roman"/>
              </a:rPr>
              <a:t>к</a:t>
            </a:r>
            <a:r>
              <a:rPr sz="2200" dirty="0">
                <a:latin typeface="Times New Roman"/>
                <a:cs typeface="Times New Roman"/>
              </a:rPr>
              <a:t>а</a:t>
            </a:r>
            <a:r>
              <a:rPr sz="2200" spc="-45" dirty="0">
                <a:latin typeface="Times New Roman"/>
                <a:cs typeface="Times New Roman"/>
              </a:rPr>
              <a:t>з</a:t>
            </a:r>
            <a:r>
              <a:rPr sz="2200" spc="-5" dirty="0">
                <a:latin typeface="Times New Roman"/>
                <a:cs typeface="Times New Roman"/>
              </a:rPr>
              <a:t>ч</a:t>
            </a:r>
            <a:r>
              <a:rPr sz="2200" dirty="0">
                <a:latin typeface="Times New Roman"/>
                <a:cs typeface="Times New Roman"/>
              </a:rPr>
              <a:t>и</a:t>
            </a:r>
            <a:r>
              <a:rPr sz="2200" spc="-114" dirty="0">
                <a:latin typeface="Times New Roman"/>
                <a:cs typeface="Times New Roman"/>
              </a:rPr>
              <a:t>к</a:t>
            </a:r>
            <a:r>
              <a:rPr sz="2200" spc="-40" dirty="0">
                <a:latin typeface="Times New Roman"/>
                <a:cs typeface="Times New Roman"/>
              </a:rPr>
              <a:t>о</a:t>
            </a:r>
            <a:r>
              <a:rPr sz="2200" spc="-5" dirty="0">
                <a:latin typeface="Times New Roman"/>
                <a:cs typeface="Times New Roman"/>
              </a:rPr>
              <a:t>м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Times New Roman"/>
                <a:cs typeface="Times New Roman"/>
              </a:rPr>
              <a:t>в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40" dirty="0">
                <a:latin typeface="Times New Roman"/>
                <a:cs typeface="Times New Roman"/>
              </a:rPr>
              <a:t>э</a:t>
            </a:r>
            <a:r>
              <a:rPr sz="2200" spc="-10" dirty="0">
                <a:latin typeface="Times New Roman"/>
                <a:cs typeface="Times New Roman"/>
              </a:rPr>
              <a:t>л</a:t>
            </a:r>
            <a:r>
              <a:rPr sz="2200" spc="-15" dirty="0">
                <a:latin typeface="Times New Roman"/>
                <a:cs typeface="Times New Roman"/>
              </a:rPr>
              <a:t>е</a:t>
            </a:r>
            <a:r>
              <a:rPr sz="2200" spc="-30" dirty="0">
                <a:latin typeface="Times New Roman"/>
                <a:cs typeface="Times New Roman"/>
              </a:rPr>
              <a:t>к</a:t>
            </a:r>
            <a:r>
              <a:rPr sz="2200" spc="15" dirty="0">
                <a:latin typeface="Times New Roman"/>
                <a:cs typeface="Times New Roman"/>
              </a:rPr>
              <a:t>т</a:t>
            </a:r>
            <a:r>
              <a:rPr sz="2200" spc="-5" dirty="0">
                <a:latin typeface="Times New Roman"/>
                <a:cs typeface="Times New Roman"/>
              </a:rPr>
              <a:t>р</a:t>
            </a:r>
            <a:r>
              <a:rPr sz="2200" dirty="0">
                <a:latin typeface="Times New Roman"/>
                <a:cs typeface="Times New Roman"/>
              </a:rPr>
              <a:t>о</a:t>
            </a:r>
            <a:r>
              <a:rPr sz="2200" spc="-10" dirty="0">
                <a:latin typeface="Times New Roman"/>
                <a:cs typeface="Times New Roman"/>
              </a:rPr>
              <a:t>нн</a:t>
            </a:r>
            <a:r>
              <a:rPr sz="2200" spc="-40" dirty="0">
                <a:latin typeface="Times New Roman"/>
                <a:cs typeface="Times New Roman"/>
              </a:rPr>
              <a:t>о</a:t>
            </a:r>
            <a:r>
              <a:rPr sz="2200" spc="-5" dirty="0">
                <a:latin typeface="Times New Roman"/>
                <a:cs typeface="Times New Roman"/>
              </a:rPr>
              <a:t>м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ви</a:t>
            </a:r>
            <a:r>
              <a:rPr sz="2200" spc="-15" dirty="0">
                <a:latin typeface="Times New Roman"/>
                <a:cs typeface="Times New Roman"/>
              </a:rPr>
              <a:t>д</a:t>
            </a:r>
            <a:r>
              <a:rPr sz="2200" spc="-5" dirty="0">
                <a:latin typeface="Times New Roman"/>
                <a:cs typeface="Times New Roman"/>
              </a:rPr>
              <a:t>е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Times New Roman"/>
                <a:cs typeface="Times New Roman"/>
              </a:rPr>
              <a:t>и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88439" y="682243"/>
            <a:ext cx="552196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68905" algn="l"/>
                <a:tab pos="3585210" algn="l"/>
              </a:tabLst>
            </a:pPr>
            <a:r>
              <a:rPr sz="2200" spc="-15" dirty="0">
                <a:latin typeface="Times New Roman"/>
                <a:cs typeface="Times New Roman"/>
              </a:rPr>
              <a:t>подписываются	</a:t>
            </a:r>
            <a:r>
              <a:rPr sz="2200" spc="-5" dirty="0">
                <a:latin typeface="Times New Roman"/>
                <a:cs typeface="Times New Roman"/>
              </a:rPr>
              <a:t>с	</a:t>
            </a:r>
            <a:r>
              <a:rPr sz="2200" spc="-10" dirty="0">
                <a:latin typeface="Times New Roman"/>
                <a:cs typeface="Times New Roman"/>
              </a:rPr>
              <a:t>использованием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88439" y="950467"/>
            <a:ext cx="614553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27630" algn="l"/>
                <a:tab pos="4319905" algn="l"/>
                <a:tab pos="5501005" algn="l"/>
              </a:tabLst>
            </a:pPr>
            <a:r>
              <a:rPr sz="2200" spc="-10" dirty="0">
                <a:latin typeface="Times New Roman"/>
                <a:cs typeface="Times New Roman"/>
              </a:rPr>
              <a:t>квалифицированной	электронной	</a:t>
            </a:r>
            <a:r>
              <a:rPr sz="2200" spc="-15" dirty="0">
                <a:latin typeface="Times New Roman"/>
                <a:cs typeface="Times New Roman"/>
              </a:rPr>
              <a:t>подписи	</a:t>
            </a:r>
            <a:r>
              <a:rPr sz="2200" spc="-10" dirty="0">
                <a:latin typeface="Times New Roman"/>
                <a:cs typeface="Times New Roman"/>
              </a:rPr>
              <a:t>лица,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75829" y="682243"/>
            <a:ext cx="1290320" cy="62865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2384" marR="5080" indent="-20320">
              <a:lnSpc>
                <a:spcPct val="80000"/>
              </a:lnSpc>
              <a:spcBef>
                <a:spcPts val="620"/>
              </a:spcBef>
            </a:pPr>
            <a:r>
              <a:rPr sz="2200" spc="10" dirty="0">
                <a:latin typeface="Times New Roman"/>
                <a:cs typeface="Times New Roman"/>
              </a:rPr>
              <a:t>у</a:t>
            </a:r>
            <a:r>
              <a:rPr sz="2200" spc="-5" dirty="0">
                <a:latin typeface="Times New Roman"/>
                <a:cs typeface="Times New Roman"/>
              </a:rPr>
              <a:t>сил</a:t>
            </a:r>
            <a:r>
              <a:rPr sz="2200" spc="-15" dirty="0">
                <a:latin typeface="Times New Roman"/>
                <a:cs typeface="Times New Roman"/>
              </a:rPr>
              <a:t>е</a:t>
            </a:r>
            <a:r>
              <a:rPr sz="2200" spc="-10" dirty="0">
                <a:latin typeface="Times New Roman"/>
                <a:cs typeface="Times New Roman"/>
              </a:rPr>
              <a:t>нн</a:t>
            </a:r>
            <a:r>
              <a:rPr sz="2200" dirty="0">
                <a:latin typeface="Times New Roman"/>
                <a:cs typeface="Times New Roman"/>
              </a:rPr>
              <a:t>о</a:t>
            </a:r>
            <a:r>
              <a:rPr sz="2200" spc="-5" dirty="0">
                <a:latin typeface="Times New Roman"/>
                <a:cs typeface="Times New Roman"/>
              </a:rPr>
              <a:t>й  </a:t>
            </a:r>
            <a:r>
              <a:rPr sz="2200" spc="-10" dirty="0">
                <a:latin typeface="Times New Roman"/>
                <a:cs typeface="Times New Roman"/>
              </a:rPr>
              <a:t>имеюще</a:t>
            </a:r>
            <a:r>
              <a:rPr sz="2200" spc="-65" dirty="0">
                <a:latin typeface="Times New Roman"/>
                <a:cs typeface="Times New Roman"/>
              </a:rPr>
              <a:t>г</a:t>
            </a:r>
            <a:r>
              <a:rPr sz="2200" spc="-5" dirty="0">
                <a:latin typeface="Times New Roman"/>
                <a:cs typeface="Times New Roman"/>
              </a:rPr>
              <a:t>о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11641" y="1310893"/>
            <a:ext cx="7579995" cy="445237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latin typeface="Times New Roman"/>
                <a:cs typeface="Times New Roman"/>
              </a:rPr>
              <a:t>право </a:t>
            </a:r>
            <a:r>
              <a:rPr sz="2200" spc="-15" dirty="0">
                <a:latin typeface="Times New Roman"/>
                <a:cs typeface="Times New Roman"/>
              </a:rPr>
              <a:t>действовать от </a:t>
            </a:r>
            <a:r>
              <a:rPr sz="2200" spc="-10" dirty="0">
                <a:latin typeface="Times New Roman"/>
                <a:cs typeface="Times New Roman"/>
              </a:rPr>
              <a:t>имени</a:t>
            </a:r>
            <a:r>
              <a:rPr sz="2200" spc="5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заказчика.</a:t>
            </a: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50" dirty="0">
              <a:latin typeface="Times New Roman"/>
              <a:cs typeface="Times New Roman"/>
            </a:endParaRPr>
          </a:p>
          <a:p>
            <a:pPr marL="43180" marR="38100" algn="ctr">
              <a:lnSpc>
                <a:spcPts val="2110"/>
              </a:lnSpc>
            </a:pPr>
            <a:r>
              <a:rPr sz="2200" b="1" spc="-5" dirty="0">
                <a:latin typeface="Times New Roman"/>
                <a:cs typeface="Times New Roman"/>
              </a:rPr>
              <a:t>Федеральное </a:t>
            </a:r>
            <a:r>
              <a:rPr sz="2200" b="1" spc="-20" dirty="0">
                <a:latin typeface="Times New Roman"/>
                <a:cs typeface="Times New Roman"/>
              </a:rPr>
              <a:t>казначейство </a:t>
            </a:r>
            <a:r>
              <a:rPr sz="2200" b="1" spc="-5" dirty="0">
                <a:latin typeface="Times New Roman"/>
                <a:cs typeface="Times New Roman"/>
              </a:rPr>
              <a:t>в </a:t>
            </a:r>
            <a:r>
              <a:rPr sz="2200" b="1" spc="-20" dirty="0">
                <a:latin typeface="Times New Roman"/>
                <a:cs typeface="Times New Roman"/>
              </a:rPr>
              <a:t>течение </a:t>
            </a:r>
            <a:r>
              <a:rPr sz="2200" b="1" spc="-5" dirty="0">
                <a:latin typeface="Times New Roman"/>
                <a:cs typeface="Times New Roman"/>
              </a:rPr>
              <a:t>3 </a:t>
            </a:r>
            <a:r>
              <a:rPr sz="2200" b="1" spc="-20" dirty="0">
                <a:latin typeface="Times New Roman"/>
                <a:cs typeface="Times New Roman"/>
              </a:rPr>
              <a:t>рабочих </a:t>
            </a:r>
            <a:r>
              <a:rPr sz="2200" b="1" spc="-5" dirty="0">
                <a:latin typeface="Times New Roman"/>
                <a:cs typeface="Times New Roman"/>
              </a:rPr>
              <a:t>дней со дня  </a:t>
            </a:r>
            <a:r>
              <a:rPr sz="2200" b="1" spc="-10" dirty="0">
                <a:latin typeface="Times New Roman"/>
                <a:cs typeface="Times New Roman"/>
              </a:rPr>
              <a:t>получения </a:t>
            </a:r>
            <a:r>
              <a:rPr sz="2200" b="1" spc="-15" dirty="0">
                <a:latin typeface="Times New Roman"/>
                <a:cs typeface="Times New Roman"/>
              </a:rPr>
              <a:t>от </a:t>
            </a:r>
            <a:r>
              <a:rPr sz="2200" b="1" spc="-20" dirty="0">
                <a:latin typeface="Times New Roman"/>
                <a:cs typeface="Times New Roman"/>
              </a:rPr>
              <a:t>заказчика </a:t>
            </a:r>
            <a:r>
              <a:rPr sz="2200" b="1" spc="-10" dirty="0">
                <a:latin typeface="Times New Roman"/>
                <a:cs typeface="Times New Roman"/>
              </a:rPr>
              <a:t>информации </a:t>
            </a:r>
            <a:r>
              <a:rPr sz="2200" b="1" spc="-5" dirty="0">
                <a:latin typeface="Times New Roman"/>
                <a:cs typeface="Times New Roman"/>
              </a:rPr>
              <a:t>и </a:t>
            </a:r>
            <a:r>
              <a:rPr sz="2200" b="1" spc="-20" dirty="0">
                <a:latin typeface="Times New Roman"/>
                <a:cs typeface="Times New Roman"/>
              </a:rPr>
              <a:t>документов </a:t>
            </a:r>
            <a:r>
              <a:rPr sz="2200" b="1" spc="-5" dirty="0">
                <a:latin typeface="Times New Roman"/>
                <a:cs typeface="Times New Roman"/>
              </a:rPr>
              <a:t>для  </a:t>
            </a:r>
            <a:r>
              <a:rPr sz="2200" b="1" spc="-20" dirty="0">
                <a:latin typeface="Times New Roman"/>
                <a:cs typeface="Times New Roman"/>
              </a:rPr>
              <a:t>включения </a:t>
            </a:r>
            <a:r>
              <a:rPr sz="2200" b="1" spc="-5" dirty="0">
                <a:latin typeface="Times New Roman"/>
                <a:cs typeface="Times New Roman"/>
              </a:rPr>
              <a:t>в </a:t>
            </a:r>
            <a:r>
              <a:rPr sz="2200" b="1" dirty="0">
                <a:latin typeface="Times New Roman"/>
                <a:cs typeface="Times New Roman"/>
              </a:rPr>
              <a:t>реестр </a:t>
            </a:r>
            <a:r>
              <a:rPr sz="2200" b="1" spc="-10" dirty="0">
                <a:latin typeface="Times New Roman"/>
                <a:cs typeface="Times New Roman"/>
              </a:rPr>
              <a:t>обеспечивает</a:t>
            </a:r>
            <a:r>
              <a:rPr sz="2200" b="1" spc="30" dirty="0">
                <a:latin typeface="Times New Roman"/>
                <a:cs typeface="Times New Roman"/>
              </a:rPr>
              <a:t> </a:t>
            </a:r>
            <a:r>
              <a:rPr sz="2200" b="1" spc="-20" dirty="0">
                <a:latin typeface="Times New Roman"/>
                <a:cs typeface="Times New Roman"/>
              </a:rPr>
              <a:t>проверку:</a:t>
            </a: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381125">
              <a:lnSpc>
                <a:spcPct val="100000"/>
              </a:lnSpc>
            </a:pPr>
            <a:r>
              <a:rPr sz="2200" spc="-5" dirty="0">
                <a:latin typeface="Times New Roman"/>
                <a:cs typeface="Times New Roman"/>
              </a:rPr>
              <a:t>а) наличия </a:t>
            </a:r>
            <a:r>
              <a:rPr sz="2200" spc="-10" dirty="0">
                <a:latin typeface="Times New Roman"/>
                <a:cs typeface="Times New Roman"/>
              </a:rPr>
              <a:t>информации </a:t>
            </a:r>
            <a:r>
              <a:rPr sz="2200" spc="-5" dirty="0">
                <a:latin typeface="Times New Roman"/>
                <a:cs typeface="Times New Roman"/>
              </a:rPr>
              <a:t>и </a:t>
            </a:r>
            <a:r>
              <a:rPr sz="2200" spc="-10" dirty="0">
                <a:latin typeface="Times New Roman"/>
                <a:cs typeface="Times New Roman"/>
              </a:rPr>
              <a:t>документов;</a:t>
            </a:r>
            <a:endParaRPr sz="2200" dirty="0">
              <a:latin typeface="Times New Roman"/>
              <a:cs typeface="Times New Roman"/>
            </a:endParaRPr>
          </a:p>
          <a:p>
            <a:pPr marL="551815" marR="247015" indent="-513715">
              <a:lnSpc>
                <a:spcPct val="80000"/>
              </a:lnSpc>
              <a:spcBef>
                <a:spcPts val="600"/>
              </a:spcBef>
            </a:pPr>
            <a:r>
              <a:rPr sz="2200" spc="-5" dirty="0">
                <a:latin typeface="Times New Roman"/>
                <a:cs typeface="Times New Roman"/>
              </a:rPr>
              <a:t>б) </a:t>
            </a:r>
            <a:r>
              <a:rPr sz="2200" spc="-10" dirty="0">
                <a:latin typeface="Times New Roman"/>
                <a:cs typeface="Times New Roman"/>
              </a:rPr>
              <a:t>формирования </a:t>
            </a:r>
            <a:r>
              <a:rPr sz="2200" spc="-5" dirty="0">
                <a:latin typeface="Times New Roman"/>
                <a:cs typeface="Times New Roman"/>
              </a:rPr>
              <a:t>и </a:t>
            </a:r>
            <a:r>
              <a:rPr sz="2200" spc="-15" dirty="0">
                <a:latin typeface="Times New Roman"/>
                <a:cs typeface="Times New Roman"/>
              </a:rPr>
              <a:t>направления </a:t>
            </a:r>
            <a:r>
              <a:rPr sz="2200" spc="-10" dirty="0">
                <a:latin typeface="Times New Roman"/>
                <a:cs typeface="Times New Roman"/>
              </a:rPr>
              <a:t>информации </a:t>
            </a:r>
            <a:r>
              <a:rPr sz="2200" spc="-5" dirty="0">
                <a:latin typeface="Times New Roman"/>
                <a:cs typeface="Times New Roman"/>
              </a:rPr>
              <a:t>и </a:t>
            </a:r>
            <a:r>
              <a:rPr sz="2200" spc="-10" dirty="0">
                <a:latin typeface="Times New Roman"/>
                <a:cs typeface="Times New Roman"/>
              </a:rPr>
              <a:t>документов </a:t>
            </a:r>
            <a:r>
              <a:rPr sz="2200" spc="-5" dirty="0">
                <a:latin typeface="Times New Roman"/>
                <a:cs typeface="Times New Roman"/>
              </a:rPr>
              <a:t>в  соответствии с пунктами 10 и </a:t>
            </a:r>
            <a:r>
              <a:rPr sz="2200" spc="-40" dirty="0">
                <a:latin typeface="Times New Roman"/>
                <a:cs typeface="Times New Roman"/>
              </a:rPr>
              <a:t>11 </a:t>
            </a:r>
            <a:r>
              <a:rPr sz="2200" spc="-10" dirty="0" err="1">
                <a:latin typeface="Times New Roman"/>
                <a:cs typeface="Times New Roman"/>
              </a:rPr>
              <a:t>Правил</a:t>
            </a:r>
            <a:r>
              <a:rPr sz="2200" spc="40" dirty="0">
                <a:latin typeface="Times New Roman"/>
                <a:cs typeface="Times New Roman"/>
              </a:rPr>
              <a:t> </a:t>
            </a:r>
            <a:r>
              <a:rPr sz="2200" spc="-20" dirty="0" smtClean="0">
                <a:latin typeface="Times New Roman"/>
                <a:cs typeface="Times New Roman"/>
              </a:rPr>
              <a:t>(</a:t>
            </a:r>
            <a:r>
              <a:rPr sz="2200" b="1" spc="-20" dirty="0" err="1" smtClean="0">
                <a:latin typeface="Times New Roman"/>
                <a:cs typeface="Times New Roman"/>
              </a:rPr>
              <a:t>соблюдение</a:t>
            </a:r>
            <a:endParaRPr sz="2200" dirty="0" smtClean="0">
              <a:latin typeface="Times New Roman"/>
              <a:cs typeface="Times New Roman"/>
            </a:endParaRPr>
          </a:p>
          <a:p>
            <a:pPr algn="ctr">
              <a:lnSpc>
                <a:spcPts val="2110"/>
              </a:lnSpc>
            </a:pPr>
            <a:r>
              <a:rPr sz="2200" b="1" spc="-15" dirty="0" err="1" smtClean="0">
                <a:latin typeface="Times New Roman"/>
                <a:cs typeface="Times New Roman"/>
              </a:rPr>
              <a:t>сроков</a:t>
            </a:r>
            <a:r>
              <a:rPr sz="2200" spc="-15" dirty="0" smtClean="0">
                <a:latin typeface="Times New Roman"/>
                <a:cs typeface="Times New Roman"/>
              </a:rPr>
              <a:t>).</a:t>
            </a:r>
            <a:endParaRPr sz="22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5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ts val="2110"/>
              </a:lnSpc>
            </a:pPr>
            <a:r>
              <a:rPr sz="2200" spc="-5" dirty="0">
                <a:latin typeface="Times New Roman"/>
                <a:cs typeface="Times New Roman"/>
              </a:rPr>
              <a:t>В случае </a:t>
            </a:r>
            <a:r>
              <a:rPr sz="2200" spc="-15" dirty="0">
                <a:latin typeface="Times New Roman"/>
                <a:cs typeface="Times New Roman"/>
              </a:rPr>
              <a:t>положительного </a:t>
            </a:r>
            <a:r>
              <a:rPr sz="2200" spc="-25" dirty="0">
                <a:latin typeface="Times New Roman"/>
                <a:cs typeface="Times New Roman"/>
              </a:rPr>
              <a:t>результата </a:t>
            </a:r>
            <a:r>
              <a:rPr sz="2200" spc="-5" dirty="0">
                <a:latin typeface="Times New Roman"/>
                <a:cs typeface="Times New Roman"/>
              </a:rPr>
              <a:t>проверки, Федеральное  </a:t>
            </a:r>
            <a:r>
              <a:rPr sz="2200" spc="-15" dirty="0">
                <a:latin typeface="Times New Roman"/>
                <a:cs typeface="Times New Roman"/>
              </a:rPr>
              <a:t>казначейство</a:t>
            </a:r>
            <a:r>
              <a:rPr sz="2200" spc="52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формирует </a:t>
            </a:r>
            <a:r>
              <a:rPr sz="2200" b="1" spc="-15" dirty="0">
                <a:latin typeface="Times New Roman"/>
                <a:cs typeface="Times New Roman"/>
              </a:rPr>
              <a:t>реестровую</a:t>
            </a:r>
            <a:r>
              <a:rPr sz="2200" b="1" spc="52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запись </a:t>
            </a:r>
            <a:r>
              <a:rPr sz="2200" spc="-10" dirty="0">
                <a:latin typeface="Times New Roman"/>
                <a:cs typeface="Times New Roman"/>
              </a:rPr>
              <a:t>на </a:t>
            </a:r>
            <a:r>
              <a:rPr sz="2200" dirty="0">
                <a:latin typeface="Times New Roman"/>
                <a:cs typeface="Times New Roman"/>
              </a:rPr>
              <a:t>основании  </a:t>
            </a:r>
            <a:r>
              <a:rPr sz="2200" spc="-10" dirty="0">
                <a:latin typeface="Times New Roman"/>
                <a:cs typeface="Times New Roman"/>
              </a:rPr>
              <a:t>информации </a:t>
            </a:r>
            <a:r>
              <a:rPr sz="2200" spc="-5" dirty="0">
                <a:latin typeface="Times New Roman"/>
                <a:cs typeface="Times New Roman"/>
              </a:rPr>
              <a:t>и </a:t>
            </a:r>
            <a:r>
              <a:rPr sz="2200" spc="-10" dirty="0">
                <a:latin typeface="Times New Roman"/>
                <a:cs typeface="Times New Roman"/>
              </a:rPr>
              <a:t>документов, </a:t>
            </a:r>
            <a:r>
              <a:rPr sz="2200" spc="-15" dirty="0">
                <a:latin typeface="Times New Roman"/>
                <a:cs typeface="Times New Roman"/>
              </a:rPr>
              <a:t>подлежащих включению </a:t>
            </a:r>
            <a:r>
              <a:rPr sz="2200" spc="-5" dirty="0">
                <a:latin typeface="Times New Roman"/>
                <a:cs typeface="Times New Roman"/>
              </a:rPr>
              <a:t>в</a:t>
            </a:r>
            <a:r>
              <a:rPr sz="2200" spc="85" dirty="0">
                <a:latin typeface="Times New Roman"/>
                <a:cs typeface="Times New Roman"/>
              </a:rPr>
              <a:t> </a:t>
            </a:r>
            <a:r>
              <a:rPr sz="2200" spc="10" dirty="0">
                <a:latin typeface="Times New Roman"/>
                <a:cs typeface="Times New Roman"/>
              </a:rPr>
              <a:t>реестр.</a:t>
            </a:r>
            <a:endParaRPr sz="2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32558" y="388874"/>
            <a:ext cx="6500241" cy="2684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40407" y="204215"/>
            <a:ext cx="6969252" cy="6431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26538" y="754633"/>
            <a:ext cx="5298567" cy="2679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31720" y="569976"/>
            <a:ext cx="5704332" cy="6431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67243" y="569976"/>
            <a:ext cx="445007" cy="6431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00244" y="935736"/>
            <a:ext cx="445008" cy="6431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362202" y="1660480"/>
            <a:ext cx="7328534" cy="44049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360805">
              <a:lnSpc>
                <a:spcPct val="108600"/>
              </a:lnSpc>
              <a:spcBef>
                <a:spcPts val="95"/>
              </a:spcBef>
            </a:pPr>
            <a:r>
              <a:rPr sz="2700" dirty="0">
                <a:latin typeface="Times New Roman"/>
                <a:cs typeface="Times New Roman"/>
              </a:rPr>
              <a:t>а) </a:t>
            </a:r>
            <a:r>
              <a:rPr sz="2700" spc="-50" dirty="0">
                <a:latin typeface="Times New Roman"/>
                <a:cs typeface="Times New Roman"/>
              </a:rPr>
              <a:t>год </a:t>
            </a:r>
            <a:r>
              <a:rPr sz="2700" spc="-10" dirty="0">
                <a:latin typeface="Times New Roman"/>
                <a:cs typeface="Times New Roman"/>
              </a:rPr>
              <a:t>формирования </a:t>
            </a:r>
            <a:r>
              <a:rPr sz="2700" spc="5" dirty="0">
                <a:latin typeface="Times New Roman"/>
                <a:cs typeface="Times New Roman"/>
              </a:rPr>
              <a:t>реестровой </a:t>
            </a:r>
            <a:r>
              <a:rPr sz="2700" spc="-10" dirty="0">
                <a:latin typeface="Times New Roman"/>
                <a:cs typeface="Times New Roman"/>
              </a:rPr>
              <a:t>записи;  </a:t>
            </a:r>
            <a:r>
              <a:rPr sz="2700" dirty="0">
                <a:latin typeface="Times New Roman"/>
                <a:cs typeface="Times New Roman"/>
              </a:rPr>
              <a:t>б) </a:t>
            </a:r>
            <a:r>
              <a:rPr sz="2700" spc="-10" dirty="0">
                <a:latin typeface="Times New Roman"/>
                <a:cs typeface="Times New Roman"/>
              </a:rPr>
              <a:t>идентификационный </a:t>
            </a:r>
            <a:r>
              <a:rPr sz="2700" spc="-70" dirty="0">
                <a:latin typeface="Times New Roman"/>
                <a:cs typeface="Times New Roman"/>
              </a:rPr>
              <a:t>код</a:t>
            </a:r>
            <a:r>
              <a:rPr sz="2700" spc="25" dirty="0">
                <a:latin typeface="Times New Roman"/>
                <a:cs typeface="Times New Roman"/>
              </a:rPr>
              <a:t> </a:t>
            </a:r>
            <a:r>
              <a:rPr sz="2700" spc="-15" dirty="0">
                <a:latin typeface="Times New Roman"/>
                <a:cs typeface="Times New Roman"/>
              </a:rPr>
              <a:t>заказчика;</a:t>
            </a: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ts val="3080"/>
              </a:lnSpc>
              <a:spcBef>
                <a:spcPts val="275"/>
              </a:spcBef>
            </a:pPr>
            <a:r>
              <a:rPr sz="2700" spc="-5" dirty="0">
                <a:latin typeface="Times New Roman"/>
                <a:cs typeface="Times New Roman"/>
              </a:rPr>
              <a:t>в) </a:t>
            </a:r>
            <a:r>
              <a:rPr sz="2700" spc="-15" dirty="0">
                <a:latin typeface="Times New Roman"/>
                <a:cs typeface="Times New Roman"/>
              </a:rPr>
              <a:t>порядковый </a:t>
            </a:r>
            <a:r>
              <a:rPr sz="2700" spc="-10" dirty="0">
                <a:latin typeface="Times New Roman"/>
                <a:cs typeface="Times New Roman"/>
              </a:rPr>
              <a:t>номер </a:t>
            </a:r>
            <a:r>
              <a:rPr sz="2700" spc="5" dirty="0">
                <a:latin typeface="Times New Roman"/>
                <a:cs typeface="Times New Roman"/>
              </a:rPr>
              <a:t>реестровой </a:t>
            </a:r>
            <a:r>
              <a:rPr sz="2700" spc="-10" dirty="0">
                <a:latin typeface="Times New Roman"/>
                <a:cs typeface="Times New Roman"/>
              </a:rPr>
              <a:t>записи,</a:t>
            </a:r>
            <a:endParaRPr sz="2700">
              <a:latin typeface="Times New Roman"/>
              <a:cs typeface="Times New Roman"/>
            </a:endParaRPr>
          </a:p>
          <a:p>
            <a:pPr marL="210185" marR="5080">
              <a:lnSpc>
                <a:spcPts val="2920"/>
              </a:lnSpc>
              <a:spcBef>
                <a:spcPts val="204"/>
              </a:spcBef>
            </a:pPr>
            <a:r>
              <a:rPr sz="2700" spc="-10" dirty="0">
                <a:latin typeface="Times New Roman"/>
                <a:cs typeface="Times New Roman"/>
              </a:rPr>
              <a:t>присваиваемый последовательно </a:t>
            </a:r>
            <a:r>
              <a:rPr sz="2700" dirty="0">
                <a:latin typeface="Times New Roman"/>
                <a:cs typeface="Times New Roman"/>
              </a:rPr>
              <a:t>в </a:t>
            </a:r>
            <a:r>
              <a:rPr sz="2700" spc="-5" dirty="0">
                <a:latin typeface="Times New Roman"/>
                <a:cs typeface="Times New Roman"/>
              </a:rPr>
              <a:t>соответствии  </a:t>
            </a:r>
            <a:r>
              <a:rPr sz="2700" dirty="0">
                <a:latin typeface="Times New Roman"/>
                <a:cs typeface="Times New Roman"/>
              </a:rPr>
              <a:t>со </a:t>
            </a:r>
            <a:r>
              <a:rPr sz="2700" spc="-5" dirty="0">
                <a:latin typeface="Times New Roman"/>
                <a:cs typeface="Times New Roman"/>
              </a:rPr>
              <a:t>сквозной нумерацией </a:t>
            </a:r>
            <a:r>
              <a:rPr sz="2700" dirty="0">
                <a:latin typeface="Times New Roman"/>
                <a:cs typeface="Times New Roman"/>
              </a:rPr>
              <a:t>в</a:t>
            </a:r>
            <a:r>
              <a:rPr sz="2700" spc="30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пределах</a:t>
            </a:r>
            <a:endParaRPr sz="2700">
              <a:latin typeface="Times New Roman"/>
              <a:cs typeface="Times New Roman"/>
            </a:endParaRPr>
          </a:p>
          <a:p>
            <a:pPr marL="210185">
              <a:lnSpc>
                <a:spcPts val="2710"/>
              </a:lnSpc>
            </a:pPr>
            <a:r>
              <a:rPr sz="2700" spc="-15" dirty="0">
                <a:latin typeface="Times New Roman"/>
                <a:cs typeface="Times New Roman"/>
              </a:rPr>
              <a:t>календарного </a:t>
            </a:r>
            <a:r>
              <a:rPr sz="2700" spc="-40" dirty="0">
                <a:latin typeface="Times New Roman"/>
                <a:cs typeface="Times New Roman"/>
              </a:rPr>
              <a:t>года </a:t>
            </a:r>
            <a:r>
              <a:rPr sz="2700" dirty="0">
                <a:latin typeface="Times New Roman"/>
                <a:cs typeface="Times New Roman"/>
              </a:rPr>
              <a:t>в </a:t>
            </a:r>
            <a:r>
              <a:rPr sz="2700" spc="-5" dirty="0">
                <a:latin typeface="Times New Roman"/>
                <a:cs typeface="Times New Roman"/>
              </a:rPr>
              <a:t>отношении</a:t>
            </a:r>
            <a:r>
              <a:rPr sz="2700" spc="85" dirty="0">
                <a:latin typeface="Times New Roman"/>
                <a:cs typeface="Times New Roman"/>
              </a:rPr>
              <a:t> </a:t>
            </a:r>
            <a:r>
              <a:rPr sz="2700" spc="-20" dirty="0">
                <a:latin typeface="Times New Roman"/>
                <a:cs typeface="Times New Roman"/>
              </a:rPr>
              <a:t>каждого</a:t>
            </a:r>
            <a:endParaRPr sz="2700">
              <a:latin typeface="Times New Roman"/>
              <a:cs typeface="Times New Roman"/>
            </a:endParaRPr>
          </a:p>
          <a:p>
            <a:pPr marL="210185">
              <a:lnSpc>
                <a:spcPts val="3080"/>
              </a:lnSpc>
            </a:pPr>
            <a:r>
              <a:rPr sz="2700" spc="-15" dirty="0">
                <a:latin typeface="Times New Roman"/>
                <a:cs typeface="Times New Roman"/>
              </a:rPr>
              <a:t>заказчика;</a:t>
            </a:r>
            <a:endParaRPr sz="2700">
              <a:latin typeface="Times New Roman"/>
              <a:cs typeface="Times New Roman"/>
            </a:endParaRPr>
          </a:p>
          <a:p>
            <a:pPr marL="210185" marR="308610" indent="-198120">
              <a:lnSpc>
                <a:spcPts val="2920"/>
              </a:lnSpc>
              <a:spcBef>
                <a:spcPts val="640"/>
              </a:spcBef>
            </a:pPr>
            <a:r>
              <a:rPr sz="2700" spc="-5" dirty="0">
                <a:latin typeface="Times New Roman"/>
                <a:cs typeface="Times New Roman"/>
              </a:rPr>
              <a:t>г) </a:t>
            </a:r>
            <a:r>
              <a:rPr sz="2700" spc="-15" dirty="0">
                <a:latin typeface="Times New Roman"/>
                <a:cs typeface="Times New Roman"/>
              </a:rPr>
              <a:t>порядковый </a:t>
            </a:r>
            <a:r>
              <a:rPr sz="2700" spc="-10" dirty="0">
                <a:latin typeface="Times New Roman"/>
                <a:cs typeface="Times New Roman"/>
              </a:rPr>
              <a:t>номер, присваиваемый каждой  информации </a:t>
            </a:r>
            <a:r>
              <a:rPr sz="2700" dirty="0">
                <a:latin typeface="Times New Roman"/>
                <a:cs typeface="Times New Roman"/>
              </a:rPr>
              <a:t>и </a:t>
            </a:r>
            <a:r>
              <a:rPr sz="2700" spc="-15" dirty="0">
                <a:latin typeface="Times New Roman"/>
                <a:cs typeface="Times New Roman"/>
              </a:rPr>
              <a:t>документу </a:t>
            </a:r>
            <a:r>
              <a:rPr sz="2700" dirty="0">
                <a:latin typeface="Times New Roman"/>
                <a:cs typeface="Times New Roman"/>
              </a:rPr>
              <a:t>в </a:t>
            </a:r>
            <a:r>
              <a:rPr sz="2700" spc="5" dirty="0">
                <a:latin typeface="Times New Roman"/>
                <a:cs typeface="Times New Roman"/>
              </a:rPr>
              <a:t>реестровой </a:t>
            </a:r>
            <a:r>
              <a:rPr sz="2700" spc="-10" dirty="0">
                <a:latin typeface="Times New Roman"/>
                <a:cs typeface="Times New Roman"/>
              </a:rPr>
              <a:t>записи  последовательно </a:t>
            </a:r>
            <a:r>
              <a:rPr sz="2700" dirty="0">
                <a:latin typeface="Times New Roman"/>
                <a:cs typeface="Times New Roman"/>
              </a:rPr>
              <a:t>в </a:t>
            </a:r>
            <a:r>
              <a:rPr sz="2700" spc="-5" dirty="0">
                <a:latin typeface="Times New Roman"/>
                <a:cs typeface="Times New Roman"/>
              </a:rPr>
              <a:t>соответствии </a:t>
            </a:r>
            <a:r>
              <a:rPr sz="2700" dirty="0">
                <a:latin typeface="Times New Roman"/>
                <a:cs typeface="Times New Roman"/>
              </a:rPr>
              <a:t>со </a:t>
            </a:r>
            <a:r>
              <a:rPr sz="2700" spc="-5" dirty="0">
                <a:latin typeface="Times New Roman"/>
                <a:cs typeface="Times New Roman"/>
              </a:rPr>
              <a:t>сквозной  нумерацией </a:t>
            </a:r>
            <a:r>
              <a:rPr sz="2700" dirty="0">
                <a:latin typeface="Times New Roman"/>
                <a:cs typeface="Times New Roman"/>
              </a:rPr>
              <a:t>в </a:t>
            </a:r>
            <a:r>
              <a:rPr sz="2700" spc="-10" dirty="0">
                <a:latin typeface="Times New Roman"/>
                <a:cs typeface="Times New Roman"/>
              </a:rPr>
              <a:t>пределах </a:t>
            </a:r>
            <a:r>
              <a:rPr sz="2700" spc="5" dirty="0">
                <a:latin typeface="Times New Roman"/>
                <a:cs typeface="Times New Roman"/>
              </a:rPr>
              <a:t>реестровой</a:t>
            </a:r>
            <a:r>
              <a:rPr sz="2700" spc="15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записи.</a:t>
            </a:r>
            <a:endParaRPr sz="2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8136" y="0"/>
            <a:ext cx="8056245" cy="474345"/>
          </a:xfrm>
          <a:custGeom>
            <a:avLst/>
            <a:gdLst/>
            <a:ahLst/>
            <a:cxnLst/>
            <a:rect l="l" t="t" r="r" b="b"/>
            <a:pathLst>
              <a:path w="8056245" h="474345">
                <a:moveTo>
                  <a:pt x="0" y="474345"/>
                </a:moveTo>
                <a:lnTo>
                  <a:pt x="8055914" y="474345"/>
                </a:lnTo>
                <a:lnTo>
                  <a:pt x="8055914" y="0"/>
                </a:lnTo>
                <a:lnTo>
                  <a:pt x="0" y="0"/>
                </a:lnTo>
                <a:lnTo>
                  <a:pt x="0" y="4743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88136" y="512444"/>
            <a:ext cx="8056245" cy="6345555"/>
          </a:xfrm>
          <a:custGeom>
            <a:avLst/>
            <a:gdLst/>
            <a:ahLst/>
            <a:cxnLst/>
            <a:rect l="l" t="t" r="r" b="b"/>
            <a:pathLst>
              <a:path w="8056245" h="6345555">
                <a:moveTo>
                  <a:pt x="0" y="6345554"/>
                </a:moveTo>
                <a:lnTo>
                  <a:pt x="8055914" y="6345554"/>
                </a:lnTo>
                <a:lnTo>
                  <a:pt x="8055914" y="0"/>
                </a:lnTo>
                <a:lnTo>
                  <a:pt x="0" y="0"/>
                </a:lnTo>
                <a:lnTo>
                  <a:pt x="0" y="63455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12875" y="0"/>
            <a:ext cx="2540" cy="45085"/>
          </a:xfrm>
          <a:custGeom>
            <a:avLst/>
            <a:gdLst/>
            <a:ahLst/>
            <a:cxnLst/>
            <a:rect l="l" t="t" r="r" b="b"/>
            <a:pathLst>
              <a:path w="2540" h="45085">
                <a:moveTo>
                  <a:pt x="0" y="44564"/>
                </a:moveTo>
                <a:lnTo>
                  <a:pt x="2108" y="44564"/>
                </a:lnTo>
                <a:lnTo>
                  <a:pt x="2108" y="0"/>
                </a:lnTo>
                <a:lnTo>
                  <a:pt x="0" y="0"/>
                </a:lnTo>
                <a:lnTo>
                  <a:pt x="0" y="445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5736" y="0"/>
            <a:ext cx="155447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14983" y="22282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0" y="0"/>
                </a:moveTo>
                <a:lnTo>
                  <a:pt x="73152" y="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4564"/>
            <a:ext cx="2773680" cy="429895"/>
          </a:xfrm>
          <a:custGeom>
            <a:avLst/>
            <a:gdLst/>
            <a:ahLst/>
            <a:cxnLst/>
            <a:rect l="l" t="t" r="r" b="b"/>
            <a:pathLst>
              <a:path w="2773680" h="429895">
                <a:moveTo>
                  <a:pt x="0" y="429780"/>
                </a:moveTo>
                <a:lnTo>
                  <a:pt x="2773172" y="429780"/>
                </a:lnTo>
                <a:lnTo>
                  <a:pt x="2773172" y="0"/>
                </a:lnTo>
                <a:lnTo>
                  <a:pt x="0" y="0"/>
                </a:lnTo>
                <a:lnTo>
                  <a:pt x="0" y="429780"/>
                </a:lnTo>
                <a:close/>
              </a:path>
            </a:pathLst>
          </a:custGeom>
          <a:solidFill>
            <a:srgbClr val="389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73172" y="44564"/>
            <a:ext cx="6370955" cy="429895"/>
          </a:xfrm>
          <a:custGeom>
            <a:avLst/>
            <a:gdLst/>
            <a:ahLst/>
            <a:cxnLst/>
            <a:rect l="l" t="t" r="r" b="b"/>
            <a:pathLst>
              <a:path w="6370955" h="429895">
                <a:moveTo>
                  <a:pt x="0" y="429780"/>
                </a:moveTo>
                <a:lnTo>
                  <a:pt x="6370828" y="429780"/>
                </a:lnTo>
                <a:lnTo>
                  <a:pt x="6370828" y="0"/>
                </a:lnTo>
                <a:lnTo>
                  <a:pt x="0" y="0"/>
                </a:lnTo>
                <a:lnTo>
                  <a:pt x="0" y="429780"/>
                </a:lnTo>
                <a:close/>
              </a:path>
            </a:pathLst>
          </a:custGeom>
          <a:solidFill>
            <a:srgbClr val="389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493395"/>
            <a:ext cx="2773680" cy="6364605"/>
          </a:xfrm>
          <a:custGeom>
            <a:avLst/>
            <a:gdLst/>
            <a:ahLst/>
            <a:cxnLst/>
            <a:rect l="l" t="t" r="r" b="b"/>
            <a:pathLst>
              <a:path w="2773680" h="6364605">
                <a:moveTo>
                  <a:pt x="0" y="6364605"/>
                </a:moveTo>
                <a:lnTo>
                  <a:pt x="2773172" y="6364605"/>
                </a:lnTo>
                <a:lnTo>
                  <a:pt x="2773172" y="0"/>
                </a:lnTo>
                <a:lnTo>
                  <a:pt x="0" y="0"/>
                </a:lnTo>
                <a:lnTo>
                  <a:pt x="0" y="6364605"/>
                </a:lnTo>
                <a:close/>
              </a:path>
            </a:pathLst>
          </a:custGeom>
          <a:solidFill>
            <a:srgbClr val="CEDC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73172" y="493395"/>
            <a:ext cx="6370955" cy="6364605"/>
          </a:xfrm>
          <a:custGeom>
            <a:avLst/>
            <a:gdLst/>
            <a:ahLst/>
            <a:cxnLst/>
            <a:rect l="l" t="t" r="r" b="b"/>
            <a:pathLst>
              <a:path w="6370955" h="6364605">
                <a:moveTo>
                  <a:pt x="0" y="6364605"/>
                </a:moveTo>
                <a:lnTo>
                  <a:pt x="6370828" y="6364605"/>
                </a:lnTo>
                <a:lnTo>
                  <a:pt x="6370828" y="0"/>
                </a:lnTo>
                <a:lnTo>
                  <a:pt x="0" y="0"/>
                </a:lnTo>
                <a:lnTo>
                  <a:pt x="0" y="6364605"/>
                </a:lnTo>
                <a:close/>
              </a:path>
            </a:pathLst>
          </a:custGeom>
          <a:solidFill>
            <a:srgbClr val="CEDC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73172" y="38226"/>
            <a:ext cx="0" cy="436245"/>
          </a:xfrm>
          <a:custGeom>
            <a:avLst/>
            <a:gdLst/>
            <a:ahLst/>
            <a:cxnLst/>
            <a:rect l="l" t="t" r="r" b="b"/>
            <a:pathLst>
              <a:path h="436245">
                <a:moveTo>
                  <a:pt x="0" y="0"/>
                </a:moveTo>
                <a:lnTo>
                  <a:pt x="0" y="43611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73172" y="512444"/>
            <a:ext cx="0" cy="6345555"/>
          </a:xfrm>
          <a:custGeom>
            <a:avLst/>
            <a:gdLst/>
            <a:ahLst/>
            <a:cxnLst/>
            <a:rect l="l" t="t" r="r" b="b"/>
            <a:pathLst>
              <a:path h="6345555">
                <a:moveTo>
                  <a:pt x="0" y="0"/>
                </a:moveTo>
                <a:lnTo>
                  <a:pt x="0" y="634555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493394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75" y="38226"/>
            <a:ext cx="0" cy="6819900"/>
          </a:xfrm>
          <a:custGeom>
            <a:avLst/>
            <a:gdLst/>
            <a:ahLst/>
            <a:cxnLst/>
            <a:rect l="l" t="t" r="r" b="b"/>
            <a:pathLst>
              <a:path h="6819900">
                <a:moveTo>
                  <a:pt x="0" y="0"/>
                </a:moveTo>
                <a:lnTo>
                  <a:pt x="0" y="681977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40825" y="38226"/>
            <a:ext cx="0" cy="6819900"/>
          </a:xfrm>
          <a:custGeom>
            <a:avLst/>
            <a:gdLst/>
            <a:ahLst/>
            <a:cxnLst/>
            <a:rect l="l" t="t" r="r" b="b"/>
            <a:pathLst>
              <a:path h="6819900">
                <a:moveTo>
                  <a:pt x="0" y="0"/>
                </a:moveTo>
                <a:lnTo>
                  <a:pt x="0" y="681977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4457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80212" y="71755"/>
            <a:ext cx="22136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Что </a:t>
            </a:r>
            <a:r>
              <a:rPr sz="1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не размещается 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4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ЕИС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41984" y="290702"/>
            <a:ext cx="1312545" cy="0"/>
          </a:xfrm>
          <a:custGeom>
            <a:avLst/>
            <a:gdLst/>
            <a:ahLst/>
            <a:cxnLst/>
            <a:rect l="l" t="t" r="r" b="b"/>
            <a:pathLst>
              <a:path w="1312545">
                <a:moveTo>
                  <a:pt x="0" y="0"/>
                </a:moveTo>
                <a:lnTo>
                  <a:pt x="1312164" y="0"/>
                </a:lnTo>
              </a:path>
            </a:pathLst>
          </a:custGeom>
          <a:ln w="1676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336160" y="71755"/>
            <a:ext cx="32473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Особенности на 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2018 </a:t>
            </a:r>
            <a:r>
              <a:rPr sz="14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год 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/</a:t>
            </a:r>
            <a:r>
              <a:rPr sz="14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Комментарий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8739" y="520395"/>
            <a:ext cx="261429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23545" algn="l"/>
                <a:tab pos="1323340" algn="l"/>
                <a:tab pos="2420620" algn="l"/>
              </a:tabLst>
            </a:pPr>
            <a:r>
              <a:rPr sz="1400" b="1" dirty="0">
                <a:solidFill>
                  <a:srgbClr val="21272E"/>
                </a:solidFill>
                <a:latin typeface="Times New Roman"/>
                <a:cs typeface="Times New Roman"/>
              </a:rPr>
              <a:t>В	</a:t>
            </a:r>
            <a:r>
              <a:rPr sz="1400" b="1" spc="-5" dirty="0">
                <a:solidFill>
                  <a:srgbClr val="21272E"/>
                </a:solidFill>
                <a:latin typeface="Times New Roman"/>
                <a:cs typeface="Times New Roman"/>
              </a:rPr>
              <a:t>ре</a:t>
            </a:r>
            <a:r>
              <a:rPr sz="1400" b="1" spc="5" dirty="0">
                <a:solidFill>
                  <a:srgbClr val="21272E"/>
                </a:solidFill>
                <a:latin typeface="Times New Roman"/>
                <a:cs typeface="Times New Roman"/>
              </a:rPr>
              <a:t>е</a:t>
            </a:r>
            <a:r>
              <a:rPr sz="1400" b="1" dirty="0">
                <a:solidFill>
                  <a:srgbClr val="21272E"/>
                </a:solidFill>
                <a:latin typeface="Times New Roman"/>
                <a:cs typeface="Times New Roman"/>
              </a:rPr>
              <a:t>с</a:t>
            </a:r>
            <a:r>
              <a:rPr sz="1400" b="1" spc="15" dirty="0">
                <a:solidFill>
                  <a:srgbClr val="21272E"/>
                </a:solidFill>
                <a:latin typeface="Times New Roman"/>
                <a:cs typeface="Times New Roman"/>
              </a:rPr>
              <a:t>т</a:t>
            </a:r>
            <a:r>
              <a:rPr sz="1400" b="1" spc="-5" dirty="0">
                <a:solidFill>
                  <a:srgbClr val="21272E"/>
                </a:solidFill>
                <a:latin typeface="Times New Roman"/>
                <a:cs typeface="Times New Roman"/>
              </a:rPr>
              <a:t>р</a:t>
            </a:r>
            <a:r>
              <a:rPr sz="1400" b="1" dirty="0">
                <a:solidFill>
                  <a:srgbClr val="21272E"/>
                </a:solidFill>
                <a:latin typeface="Times New Roman"/>
                <a:cs typeface="Times New Roman"/>
              </a:rPr>
              <a:t>е	д</a:t>
            </a:r>
            <a:r>
              <a:rPr sz="1400" b="1" spc="10" dirty="0">
                <a:solidFill>
                  <a:srgbClr val="21272E"/>
                </a:solidFill>
                <a:latin typeface="Times New Roman"/>
                <a:cs typeface="Times New Roman"/>
              </a:rPr>
              <a:t>о</a:t>
            </a:r>
            <a:r>
              <a:rPr sz="1400" b="1" spc="-40" dirty="0">
                <a:solidFill>
                  <a:srgbClr val="21272E"/>
                </a:solidFill>
                <a:latin typeface="Times New Roman"/>
                <a:cs typeface="Times New Roman"/>
              </a:rPr>
              <a:t>г</a:t>
            </a:r>
            <a:r>
              <a:rPr sz="1400" b="1" spc="-35" dirty="0">
                <a:solidFill>
                  <a:srgbClr val="21272E"/>
                </a:solidFill>
                <a:latin typeface="Times New Roman"/>
                <a:cs typeface="Times New Roman"/>
              </a:rPr>
              <a:t>о</a:t>
            </a:r>
            <a:r>
              <a:rPr sz="1400" b="1" spc="-20" dirty="0">
                <a:solidFill>
                  <a:srgbClr val="21272E"/>
                </a:solidFill>
                <a:latin typeface="Times New Roman"/>
                <a:cs typeface="Times New Roman"/>
              </a:rPr>
              <a:t>в</a:t>
            </a:r>
            <a:r>
              <a:rPr sz="1400" b="1" spc="-10" dirty="0">
                <a:solidFill>
                  <a:srgbClr val="21272E"/>
                </a:solidFill>
                <a:latin typeface="Times New Roman"/>
                <a:cs typeface="Times New Roman"/>
              </a:rPr>
              <a:t>о</a:t>
            </a:r>
            <a:r>
              <a:rPr sz="1400" b="1" spc="-5" dirty="0">
                <a:solidFill>
                  <a:srgbClr val="21272E"/>
                </a:solidFill>
                <a:latin typeface="Times New Roman"/>
                <a:cs typeface="Times New Roman"/>
              </a:rPr>
              <a:t>р</a:t>
            </a:r>
            <a:r>
              <a:rPr sz="1400" b="1" spc="-50" dirty="0">
                <a:solidFill>
                  <a:srgbClr val="21272E"/>
                </a:solidFill>
                <a:latin typeface="Times New Roman"/>
                <a:cs typeface="Times New Roman"/>
              </a:rPr>
              <a:t>о</a:t>
            </a:r>
            <a:r>
              <a:rPr sz="1400" b="1" dirty="0">
                <a:solidFill>
                  <a:srgbClr val="21272E"/>
                </a:solidFill>
                <a:latin typeface="Times New Roman"/>
                <a:cs typeface="Times New Roman"/>
              </a:rPr>
              <a:t>в	</a:t>
            </a:r>
            <a:r>
              <a:rPr sz="1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не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8739" y="734059"/>
            <a:ext cx="11811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размещаются: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8739" y="947420"/>
            <a:ext cx="11055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10209" algn="l"/>
              </a:tabLst>
            </a:pPr>
            <a:r>
              <a:rPr sz="1400" dirty="0">
                <a:solidFill>
                  <a:srgbClr val="21272E"/>
                </a:solidFill>
                <a:latin typeface="Times New Roman"/>
                <a:cs typeface="Times New Roman"/>
              </a:rPr>
              <a:t>е)	с</a:t>
            </a:r>
            <a:r>
              <a:rPr sz="1400" spc="-15" dirty="0">
                <a:solidFill>
                  <a:srgbClr val="21272E"/>
                </a:solidFill>
                <a:latin typeface="Times New Roman"/>
                <a:cs typeface="Times New Roman"/>
              </a:rPr>
              <a:t>в</a:t>
            </a:r>
            <a:r>
              <a:rPr sz="1400" spc="-25" dirty="0">
                <a:solidFill>
                  <a:srgbClr val="21272E"/>
                </a:solidFill>
                <a:latin typeface="Times New Roman"/>
                <a:cs typeface="Times New Roman"/>
              </a:rPr>
              <a:t>е</a:t>
            </a:r>
            <a:r>
              <a:rPr sz="1400" dirty="0">
                <a:solidFill>
                  <a:srgbClr val="21272E"/>
                </a:solidFill>
                <a:latin typeface="Times New Roman"/>
                <a:cs typeface="Times New Roman"/>
              </a:rPr>
              <a:t>дения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17066" y="947420"/>
            <a:ext cx="12782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60045" algn="l"/>
              </a:tabLst>
            </a:pPr>
            <a:r>
              <a:rPr sz="1400" dirty="0">
                <a:solidFill>
                  <a:srgbClr val="21272E"/>
                </a:solidFill>
                <a:latin typeface="Times New Roman"/>
                <a:cs typeface="Times New Roman"/>
              </a:rPr>
              <a:t>о	</a:t>
            </a:r>
            <a:r>
              <a:rPr sz="1400" spc="-10" dirty="0">
                <a:solidFill>
                  <a:srgbClr val="21272E"/>
                </a:solidFill>
                <a:latin typeface="Times New Roman"/>
                <a:cs typeface="Times New Roman"/>
              </a:rPr>
              <a:t>п</a:t>
            </a:r>
            <a:r>
              <a:rPr sz="1400" spc="40" dirty="0">
                <a:solidFill>
                  <a:srgbClr val="21272E"/>
                </a:solidFill>
                <a:latin typeface="Times New Roman"/>
                <a:cs typeface="Times New Roman"/>
              </a:rPr>
              <a:t>о</a:t>
            </a:r>
            <a:r>
              <a:rPr sz="1400" dirty="0">
                <a:solidFill>
                  <a:srgbClr val="21272E"/>
                </a:solidFill>
                <a:latin typeface="Times New Roman"/>
                <a:cs typeface="Times New Roman"/>
              </a:rPr>
              <a:t>с</a:t>
            </a:r>
            <a:r>
              <a:rPr sz="1400" spc="10" dirty="0">
                <a:solidFill>
                  <a:srgbClr val="21272E"/>
                </a:solidFill>
                <a:latin typeface="Times New Roman"/>
                <a:cs typeface="Times New Roman"/>
              </a:rPr>
              <a:t>т</a:t>
            </a:r>
            <a:r>
              <a:rPr sz="1400" dirty="0">
                <a:solidFill>
                  <a:srgbClr val="21272E"/>
                </a:solidFill>
                <a:latin typeface="Times New Roman"/>
                <a:cs typeface="Times New Roman"/>
              </a:rPr>
              <a:t>авщи</a:t>
            </a:r>
            <a:r>
              <a:rPr sz="1400" spc="-35" dirty="0">
                <a:solidFill>
                  <a:srgbClr val="21272E"/>
                </a:solidFill>
                <a:latin typeface="Times New Roman"/>
                <a:cs typeface="Times New Roman"/>
              </a:rPr>
              <a:t>к</a:t>
            </a:r>
            <a:r>
              <a:rPr sz="1400" dirty="0">
                <a:solidFill>
                  <a:srgbClr val="21272E"/>
                </a:solidFill>
                <a:latin typeface="Times New Roman"/>
                <a:cs typeface="Times New Roman"/>
              </a:rPr>
              <a:t>е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8739" y="1160780"/>
            <a:ext cx="21221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21272E"/>
                </a:solidFill>
                <a:latin typeface="Times New Roman"/>
                <a:cs typeface="Times New Roman"/>
              </a:rPr>
              <a:t>(подрядчике,</a:t>
            </a:r>
            <a:r>
              <a:rPr sz="1400" spc="-25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1272E"/>
                </a:solidFill>
                <a:latin typeface="Times New Roman"/>
                <a:cs typeface="Times New Roman"/>
              </a:rPr>
              <a:t>исполнителе):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8739" y="1374139"/>
            <a:ext cx="13360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85420" algn="l"/>
                <a:tab pos="471170" algn="l"/>
              </a:tabLst>
            </a:pPr>
            <a:r>
              <a:rPr sz="1400" dirty="0">
                <a:solidFill>
                  <a:srgbClr val="21272E"/>
                </a:solidFill>
                <a:latin typeface="Times New Roman"/>
                <a:cs typeface="Times New Roman"/>
              </a:rPr>
              <a:t>в	</a:t>
            </a:r>
            <a:r>
              <a:rPr sz="1400" spc="-5" dirty="0">
                <a:solidFill>
                  <a:srgbClr val="21272E"/>
                </a:solidFill>
                <a:latin typeface="Times New Roman"/>
                <a:cs typeface="Times New Roman"/>
              </a:rPr>
              <a:t>отношении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50952" y="1587500"/>
            <a:ext cx="883919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10895" algn="l"/>
              </a:tabLst>
            </a:pPr>
            <a:r>
              <a:rPr sz="1400" spc="-5" dirty="0">
                <a:solidFill>
                  <a:srgbClr val="21272E"/>
                </a:solidFill>
                <a:latin typeface="Times New Roman"/>
                <a:cs typeface="Times New Roman"/>
              </a:rPr>
              <a:t>л</a:t>
            </a:r>
            <a:r>
              <a:rPr sz="1400" dirty="0">
                <a:solidFill>
                  <a:srgbClr val="21272E"/>
                </a:solidFill>
                <a:latin typeface="Times New Roman"/>
                <a:cs typeface="Times New Roman"/>
              </a:rPr>
              <a:t>ица	-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548130" y="1374139"/>
            <a:ext cx="114681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3815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21272E"/>
                </a:solidFill>
                <a:latin typeface="Times New Roman"/>
                <a:cs typeface="Times New Roman"/>
              </a:rPr>
              <a:t>ю</a:t>
            </a:r>
            <a:r>
              <a:rPr sz="1400" dirty="0">
                <a:solidFill>
                  <a:srgbClr val="21272E"/>
                </a:solidFill>
                <a:latin typeface="Times New Roman"/>
                <a:cs typeface="Times New Roman"/>
              </a:rPr>
              <a:t>р</a:t>
            </a:r>
            <a:r>
              <a:rPr sz="1400" spc="-10" dirty="0">
                <a:solidFill>
                  <a:srgbClr val="21272E"/>
                </a:solidFill>
                <a:latin typeface="Times New Roman"/>
                <a:cs typeface="Times New Roman"/>
              </a:rPr>
              <a:t>и</a:t>
            </a:r>
            <a:r>
              <a:rPr sz="1400" dirty="0">
                <a:solidFill>
                  <a:srgbClr val="21272E"/>
                </a:solidFill>
                <a:latin typeface="Times New Roman"/>
                <a:cs typeface="Times New Roman"/>
              </a:rPr>
              <a:t>д</a:t>
            </a:r>
            <a:r>
              <a:rPr sz="1400" spc="-10" dirty="0">
                <a:solidFill>
                  <a:srgbClr val="21272E"/>
                </a:solidFill>
                <a:latin typeface="Times New Roman"/>
                <a:cs typeface="Times New Roman"/>
              </a:rPr>
              <a:t>и</a:t>
            </a:r>
            <a:r>
              <a:rPr sz="1400" dirty="0">
                <a:solidFill>
                  <a:srgbClr val="21272E"/>
                </a:solidFill>
                <a:latin typeface="Times New Roman"/>
                <a:cs typeface="Times New Roman"/>
              </a:rPr>
              <a:t>ч</a:t>
            </a:r>
            <a:r>
              <a:rPr sz="1400" spc="35" dirty="0">
                <a:solidFill>
                  <a:srgbClr val="21272E"/>
                </a:solidFill>
                <a:latin typeface="Times New Roman"/>
                <a:cs typeface="Times New Roman"/>
              </a:rPr>
              <a:t>е</a:t>
            </a:r>
            <a:r>
              <a:rPr sz="1400" spc="-15" dirty="0">
                <a:solidFill>
                  <a:srgbClr val="21272E"/>
                </a:solidFill>
                <a:latin typeface="Times New Roman"/>
                <a:cs typeface="Times New Roman"/>
              </a:rPr>
              <a:t>с</a:t>
            </a:r>
            <a:r>
              <a:rPr sz="1400" spc="-70" dirty="0">
                <a:solidFill>
                  <a:srgbClr val="21272E"/>
                </a:solidFill>
                <a:latin typeface="Times New Roman"/>
                <a:cs typeface="Times New Roman"/>
              </a:rPr>
              <a:t>к</a:t>
            </a:r>
            <a:r>
              <a:rPr sz="1400" spc="-10" dirty="0">
                <a:solidFill>
                  <a:srgbClr val="21272E"/>
                </a:solidFill>
                <a:latin typeface="Times New Roman"/>
                <a:cs typeface="Times New Roman"/>
              </a:rPr>
              <a:t>о</a:t>
            </a:r>
            <a:r>
              <a:rPr sz="1400" spc="-50" dirty="0">
                <a:solidFill>
                  <a:srgbClr val="21272E"/>
                </a:solidFill>
                <a:latin typeface="Times New Roman"/>
                <a:cs typeface="Times New Roman"/>
              </a:rPr>
              <a:t>г</a:t>
            </a:r>
            <a:r>
              <a:rPr sz="1400" dirty="0">
                <a:solidFill>
                  <a:srgbClr val="21272E"/>
                </a:solidFill>
                <a:latin typeface="Times New Roman"/>
                <a:cs typeface="Times New Roman"/>
              </a:rPr>
              <a:t>о  н</a:t>
            </a:r>
            <a:r>
              <a:rPr sz="1400" spc="-15" dirty="0">
                <a:solidFill>
                  <a:srgbClr val="21272E"/>
                </a:solidFill>
                <a:latin typeface="Times New Roman"/>
                <a:cs typeface="Times New Roman"/>
              </a:rPr>
              <a:t>а</a:t>
            </a:r>
            <a:r>
              <a:rPr sz="1400" dirty="0">
                <a:solidFill>
                  <a:srgbClr val="21272E"/>
                </a:solidFill>
                <a:latin typeface="Times New Roman"/>
                <a:cs typeface="Times New Roman"/>
              </a:rPr>
              <a:t>име</a:t>
            </a:r>
            <a:r>
              <a:rPr sz="1400" spc="-10" dirty="0">
                <a:solidFill>
                  <a:srgbClr val="21272E"/>
                </a:solidFill>
                <a:latin typeface="Times New Roman"/>
                <a:cs typeface="Times New Roman"/>
              </a:rPr>
              <a:t>н</a:t>
            </a:r>
            <a:r>
              <a:rPr sz="1400" dirty="0">
                <a:solidFill>
                  <a:srgbClr val="21272E"/>
                </a:solidFill>
                <a:latin typeface="Times New Roman"/>
                <a:cs typeface="Times New Roman"/>
              </a:rPr>
              <a:t>о</a:t>
            </a:r>
            <a:r>
              <a:rPr sz="1400" spc="-30" dirty="0">
                <a:solidFill>
                  <a:srgbClr val="21272E"/>
                </a:solidFill>
                <a:latin typeface="Times New Roman"/>
                <a:cs typeface="Times New Roman"/>
              </a:rPr>
              <a:t>в</a:t>
            </a:r>
            <a:r>
              <a:rPr sz="1400" dirty="0">
                <a:solidFill>
                  <a:srgbClr val="21272E"/>
                </a:solidFill>
                <a:latin typeface="Times New Roman"/>
                <a:cs typeface="Times New Roman"/>
              </a:rPr>
              <a:t>ание,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8739" y="1800809"/>
            <a:ext cx="2616835" cy="2800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marR="5080" algn="just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21272E"/>
                </a:solidFill>
                <a:latin typeface="Times New Roman"/>
                <a:cs typeface="Times New Roman"/>
              </a:rPr>
              <a:t>фирменное </a:t>
            </a:r>
            <a:r>
              <a:rPr sz="1400" spc="-5" dirty="0">
                <a:solidFill>
                  <a:srgbClr val="21272E"/>
                </a:solidFill>
                <a:latin typeface="Times New Roman"/>
                <a:cs typeface="Times New Roman"/>
              </a:rPr>
              <a:t>наименование </a:t>
            </a:r>
            <a:r>
              <a:rPr sz="1400" spc="-10" dirty="0">
                <a:solidFill>
                  <a:srgbClr val="21272E"/>
                </a:solidFill>
                <a:latin typeface="Times New Roman"/>
                <a:cs typeface="Times New Roman"/>
              </a:rPr>
              <a:t>(при  </a:t>
            </a:r>
            <a:r>
              <a:rPr sz="1400" dirty="0">
                <a:solidFill>
                  <a:srgbClr val="21272E"/>
                </a:solidFill>
                <a:latin typeface="Times New Roman"/>
                <a:cs typeface="Times New Roman"/>
              </a:rPr>
              <a:t>наличии), место </a:t>
            </a:r>
            <a:r>
              <a:rPr sz="1400" spc="-10" dirty="0">
                <a:solidFill>
                  <a:srgbClr val="21272E"/>
                </a:solidFill>
                <a:latin typeface="Times New Roman"/>
                <a:cs typeface="Times New Roman"/>
              </a:rPr>
              <a:t>нахождения,  </a:t>
            </a:r>
            <a:r>
              <a:rPr sz="1400" spc="-5" dirty="0">
                <a:solidFill>
                  <a:srgbClr val="21272E"/>
                </a:solidFill>
                <a:latin typeface="Times New Roman"/>
                <a:cs typeface="Times New Roman"/>
              </a:rPr>
              <a:t>информация </a:t>
            </a:r>
            <a:r>
              <a:rPr sz="1400" dirty="0">
                <a:solidFill>
                  <a:srgbClr val="21272E"/>
                </a:solidFill>
                <a:latin typeface="Times New Roman"/>
                <a:cs typeface="Times New Roman"/>
              </a:rPr>
              <a:t>о </a:t>
            </a:r>
            <a:r>
              <a:rPr sz="1400" spc="-10" dirty="0">
                <a:solidFill>
                  <a:srgbClr val="21272E"/>
                </a:solidFill>
                <a:latin typeface="Times New Roman"/>
                <a:cs typeface="Times New Roman"/>
              </a:rPr>
              <a:t>его </a:t>
            </a:r>
            <a:r>
              <a:rPr sz="1400" dirty="0">
                <a:solidFill>
                  <a:srgbClr val="21272E"/>
                </a:solidFill>
                <a:latin typeface="Times New Roman"/>
                <a:cs typeface="Times New Roman"/>
              </a:rPr>
              <a:t>отнесении к  </a:t>
            </a:r>
            <a:r>
              <a:rPr sz="1400" spc="-20" dirty="0">
                <a:solidFill>
                  <a:srgbClr val="21272E"/>
                </a:solidFill>
                <a:latin typeface="Times New Roman"/>
                <a:cs typeface="Times New Roman"/>
              </a:rPr>
              <a:t>субъекту</a:t>
            </a:r>
            <a:r>
              <a:rPr sz="1400" spc="31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21272E"/>
                </a:solidFill>
                <a:latin typeface="Times New Roman"/>
                <a:cs typeface="Times New Roman"/>
              </a:rPr>
              <a:t>малого </a:t>
            </a:r>
            <a:r>
              <a:rPr sz="1400" dirty="0">
                <a:solidFill>
                  <a:srgbClr val="21272E"/>
                </a:solidFill>
                <a:latin typeface="Times New Roman"/>
                <a:cs typeface="Times New Roman"/>
              </a:rPr>
              <a:t>и </a:t>
            </a:r>
            <a:r>
              <a:rPr sz="1400" spc="-5" dirty="0">
                <a:solidFill>
                  <a:srgbClr val="21272E"/>
                </a:solidFill>
                <a:latin typeface="Times New Roman"/>
                <a:cs typeface="Times New Roman"/>
              </a:rPr>
              <a:t>(или)  </a:t>
            </a:r>
            <a:r>
              <a:rPr sz="1400" spc="-10" dirty="0">
                <a:solidFill>
                  <a:srgbClr val="21272E"/>
                </a:solidFill>
                <a:latin typeface="Times New Roman"/>
                <a:cs typeface="Times New Roman"/>
              </a:rPr>
              <a:t>среднего предпринимательства  </a:t>
            </a:r>
            <a:r>
              <a:rPr sz="1400" dirty="0">
                <a:solidFill>
                  <a:srgbClr val="21272E"/>
                </a:solidFill>
                <a:latin typeface="Times New Roman"/>
                <a:cs typeface="Times New Roman"/>
              </a:rPr>
              <a:t>и </a:t>
            </a:r>
            <a:r>
              <a:rPr sz="1400" spc="-5" dirty="0">
                <a:solidFill>
                  <a:srgbClr val="21272E"/>
                </a:solidFill>
                <a:latin typeface="Times New Roman"/>
                <a:cs typeface="Times New Roman"/>
              </a:rPr>
              <a:t>идентификационный </a:t>
            </a:r>
            <a:r>
              <a:rPr sz="1400" spc="-10" dirty="0">
                <a:solidFill>
                  <a:srgbClr val="21272E"/>
                </a:solidFill>
                <a:latin typeface="Times New Roman"/>
                <a:cs typeface="Times New Roman"/>
              </a:rPr>
              <a:t>номер  </a:t>
            </a:r>
            <a:r>
              <a:rPr sz="1400" spc="-5" dirty="0">
                <a:solidFill>
                  <a:srgbClr val="21272E"/>
                </a:solidFill>
                <a:latin typeface="Times New Roman"/>
                <a:cs typeface="Times New Roman"/>
              </a:rPr>
              <a:t>налогоплательщика;</a:t>
            </a:r>
            <a:endParaRPr sz="1400">
              <a:latin typeface="Times New Roman"/>
              <a:cs typeface="Times New Roman"/>
            </a:endParaRPr>
          </a:p>
          <a:p>
            <a:pPr marL="184785" indent="-1720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85420" algn="l"/>
              </a:tabLst>
            </a:pPr>
            <a:r>
              <a:rPr sz="1400" dirty="0">
                <a:solidFill>
                  <a:srgbClr val="21272E"/>
                </a:solidFill>
                <a:latin typeface="Times New Roman"/>
                <a:cs typeface="Times New Roman"/>
              </a:rPr>
              <a:t>в </a:t>
            </a:r>
            <a:r>
              <a:rPr sz="1400" spc="-5" dirty="0">
                <a:solidFill>
                  <a:srgbClr val="21272E"/>
                </a:solidFill>
                <a:latin typeface="Times New Roman"/>
                <a:cs typeface="Times New Roman"/>
              </a:rPr>
              <a:t>отношении </a:t>
            </a:r>
            <a:r>
              <a:rPr sz="1400" spc="-10" dirty="0">
                <a:solidFill>
                  <a:srgbClr val="21272E"/>
                </a:solidFill>
                <a:latin typeface="Times New Roman"/>
                <a:cs typeface="Times New Roman"/>
              </a:rPr>
              <a:t>физического</a:t>
            </a:r>
            <a:r>
              <a:rPr sz="1400" spc="-50" dirty="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1272E"/>
                </a:solidFill>
                <a:latin typeface="Times New Roman"/>
                <a:cs typeface="Times New Roman"/>
              </a:rPr>
              <a:t>лица</a:t>
            </a:r>
            <a:endParaRPr sz="1400">
              <a:latin typeface="Times New Roman"/>
              <a:cs typeface="Times New Roman"/>
            </a:endParaRPr>
          </a:p>
          <a:p>
            <a:pPr marL="184785" marR="5715" algn="just">
              <a:lnSpc>
                <a:spcPct val="100000"/>
              </a:lnSpc>
            </a:pPr>
            <a:r>
              <a:rPr sz="1400" dirty="0">
                <a:solidFill>
                  <a:srgbClr val="21272E"/>
                </a:solidFill>
                <a:latin typeface="Times New Roman"/>
                <a:cs typeface="Times New Roman"/>
              </a:rPr>
              <a:t>- фамилия, имя, </a:t>
            </a:r>
            <a:r>
              <a:rPr sz="1400" spc="-5" dirty="0">
                <a:solidFill>
                  <a:srgbClr val="21272E"/>
                </a:solidFill>
                <a:latin typeface="Times New Roman"/>
                <a:cs typeface="Times New Roman"/>
              </a:rPr>
              <a:t>отчество (при  </a:t>
            </a:r>
            <a:r>
              <a:rPr sz="1400" dirty="0">
                <a:solidFill>
                  <a:srgbClr val="21272E"/>
                </a:solidFill>
                <a:latin typeface="Times New Roman"/>
                <a:cs typeface="Times New Roman"/>
              </a:rPr>
              <a:t>наличии), место </a:t>
            </a:r>
            <a:r>
              <a:rPr sz="1400" spc="-5" dirty="0">
                <a:solidFill>
                  <a:srgbClr val="21272E"/>
                </a:solidFill>
                <a:latin typeface="Times New Roman"/>
                <a:cs typeface="Times New Roman"/>
              </a:rPr>
              <a:t>жительства </a:t>
            </a:r>
            <a:r>
              <a:rPr sz="1400" dirty="0">
                <a:solidFill>
                  <a:srgbClr val="21272E"/>
                </a:solidFill>
                <a:latin typeface="Times New Roman"/>
                <a:cs typeface="Times New Roman"/>
              </a:rPr>
              <a:t>и  </a:t>
            </a:r>
            <a:r>
              <a:rPr sz="1400" spc="-5" dirty="0">
                <a:solidFill>
                  <a:srgbClr val="21272E"/>
                </a:solidFill>
                <a:latin typeface="Times New Roman"/>
                <a:cs typeface="Times New Roman"/>
              </a:rPr>
              <a:t>идентификационный </a:t>
            </a:r>
            <a:r>
              <a:rPr sz="1400" spc="-10" dirty="0">
                <a:solidFill>
                  <a:srgbClr val="21272E"/>
                </a:solidFill>
                <a:latin typeface="Times New Roman"/>
                <a:cs typeface="Times New Roman"/>
              </a:rPr>
              <a:t>номер  </a:t>
            </a:r>
            <a:r>
              <a:rPr sz="1400" spc="-5" dirty="0">
                <a:solidFill>
                  <a:srgbClr val="21272E"/>
                </a:solidFill>
                <a:latin typeface="Times New Roman"/>
                <a:cs typeface="Times New Roman"/>
              </a:rPr>
              <a:t>налогоплательщика;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99085" algn="l"/>
                <a:tab pos="1385570" algn="l"/>
                <a:tab pos="1616075" algn="l"/>
                <a:tab pos="2524125" algn="l"/>
              </a:tabLst>
            </a:pPr>
            <a:r>
              <a:rPr sz="1400" dirty="0">
                <a:solidFill>
                  <a:srgbClr val="21272E"/>
                </a:solidFill>
                <a:latin typeface="Times New Roman"/>
                <a:cs typeface="Times New Roman"/>
              </a:rPr>
              <a:t>к)	ин</a:t>
            </a:r>
            <a:r>
              <a:rPr sz="1400" spc="-10" dirty="0">
                <a:solidFill>
                  <a:srgbClr val="21272E"/>
                </a:solidFill>
                <a:latin typeface="Times New Roman"/>
                <a:cs typeface="Times New Roman"/>
              </a:rPr>
              <a:t>ф</a:t>
            </a:r>
            <a:r>
              <a:rPr sz="1400" dirty="0">
                <a:solidFill>
                  <a:srgbClr val="21272E"/>
                </a:solidFill>
                <a:latin typeface="Times New Roman"/>
                <a:cs typeface="Times New Roman"/>
              </a:rPr>
              <a:t>о</a:t>
            </a:r>
            <a:r>
              <a:rPr sz="1400" spc="-20" dirty="0">
                <a:solidFill>
                  <a:srgbClr val="21272E"/>
                </a:solidFill>
                <a:latin typeface="Times New Roman"/>
                <a:cs typeface="Times New Roman"/>
              </a:rPr>
              <a:t>р</a:t>
            </a:r>
            <a:r>
              <a:rPr sz="1400" spc="-15" dirty="0">
                <a:solidFill>
                  <a:srgbClr val="21272E"/>
                </a:solidFill>
                <a:latin typeface="Times New Roman"/>
                <a:cs typeface="Times New Roman"/>
              </a:rPr>
              <a:t>ма</a:t>
            </a:r>
            <a:r>
              <a:rPr sz="1400" dirty="0">
                <a:solidFill>
                  <a:srgbClr val="21272E"/>
                </a:solidFill>
                <a:latin typeface="Times New Roman"/>
                <a:cs typeface="Times New Roman"/>
              </a:rPr>
              <a:t>ция	о	</a:t>
            </a:r>
            <a:r>
              <a:rPr sz="1400" spc="-10" dirty="0">
                <a:solidFill>
                  <a:srgbClr val="21272E"/>
                </a:solidFill>
                <a:latin typeface="Times New Roman"/>
                <a:cs typeface="Times New Roman"/>
              </a:rPr>
              <a:t>д</a:t>
            </a:r>
            <a:r>
              <a:rPr sz="1400" dirty="0">
                <a:solidFill>
                  <a:srgbClr val="21272E"/>
                </a:solidFill>
                <a:latin typeface="Times New Roman"/>
                <a:cs typeface="Times New Roman"/>
              </a:rPr>
              <a:t>о</a:t>
            </a:r>
            <a:r>
              <a:rPr sz="1400" spc="-40" dirty="0">
                <a:solidFill>
                  <a:srgbClr val="21272E"/>
                </a:solidFill>
                <a:latin typeface="Times New Roman"/>
                <a:cs typeface="Times New Roman"/>
              </a:rPr>
              <a:t>г</a:t>
            </a:r>
            <a:r>
              <a:rPr sz="1400" dirty="0">
                <a:solidFill>
                  <a:srgbClr val="21272E"/>
                </a:solidFill>
                <a:latin typeface="Times New Roman"/>
                <a:cs typeface="Times New Roman"/>
              </a:rPr>
              <a:t>о</a:t>
            </a:r>
            <a:r>
              <a:rPr sz="1400" spc="-15" dirty="0">
                <a:solidFill>
                  <a:srgbClr val="21272E"/>
                </a:solidFill>
                <a:latin typeface="Times New Roman"/>
                <a:cs typeface="Times New Roman"/>
              </a:rPr>
              <a:t>в</a:t>
            </a:r>
            <a:r>
              <a:rPr sz="1400" spc="-10" dirty="0">
                <a:solidFill>
                  <a:srgbClr val="21272E"/>
                </a:solidFill>
                <a:latin typeface="Times New Roman"/>
                <a:cs typeface="Times New Roman"/>
              </a:rPr>
              <a:t>о</a:t>
            </a:r>
            <a:r>
              <a:rPr sz="1400" dirty="0">
                <a:solidFill>
                  <a:srgbClr val="21272E"/>
                </a:solidFill>
                <a:latin typeface="Times New Roman"/>
                <a:cs typeface="Times New Roman"/>
              </a:rPr>
              <a:t>р</a:t>
            </a:r>
            <a:r>
              <a:rPr sz="1400" spc="-15" dirty="0">
                <a:solidFill>
                  <a:srgbClr val="21272E"/>
                </a:solidFill>
                <a:latin typeface="Times New Roman"/>
                <a:cs typeface="Times New Roman"/>
              </a:rPr>
              <a:t>а</a:t>
            </a:r>
            <a:r>
              <a:rPr sz="1400" dirty="0">
                <a:solidFill>
                  <a:srgbClr val="21272E"/>
                </a:solidFill>
                <a:latin typeface="Times New Roman"/>
                <a:cs typeface="Times New Roman"/>
              </a:rPr>
              <a:t>х	с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8739" y="4575428"/>
            <a:ext cx="163258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534795" algn="l"/>
              </a:tabLst>
            </a:pPr>
            <a:r>
              <a:rPr sz="1400" spc="-15" dirty="0">
                <a:solidFill>
                  <a:srgbClr val="21272E"/>
                </a:solidFill>
                <a:latin typeface="Times New Roman"/>
                <a:cs typeface="Times New Roman"/>
              </a:rPr>
              <a:t>с</a:t>
            </a:r>
            <a:r>
              <a:rPr sz="1400" spc="-45" dirty="0">
                <a:solidFill>
                  <a:srgbClr val="21272E"/>
                </a:solidFill>
                <a:latin typeface="Times New Roman"/>
                <a:cs typeface="Times New Roman"/>
              </a:rPr>
              <a:t>у</a:t>
            </a:r>
            <a:r>
              <a:rPr sz="1400" dirty="0">
                <a:solidFill>
                  <a:srgbClr val="21272E"/>
                </a:solidFill>
                <a:latin typeface="Times New Roman"/>
                <a:cs typeface="Times New Roman"/>
              </a:rPr>
              <a:t>бп</a:t>
            </a:r>
            <a:r>
              <a:rPr sz="1400" spc="-30" dirty="0">
                <a:solidFill>
                  <a:srgbClr val="21272E"/>
                </a:solidFill>
                <a:latin typeface="Times New Roman"/>
                <a:cs typeface="Times New Roman"/>
              </a:rPr>
              <a:t>о</a:t>
            </a:r>
            <a:r>
              <a:rPr sz="1400" spc="-10" dirty="0">
                <a:solidFill>
                  <a:srgbClr val="21272E"/>
                </a:solidFill>
                <a:latin typeface="Times New Roman"/>
                <a:cs typeface="Times New Roman"/>
              </a:rPr>
              <a:t>д</a:t>
            </a:r>
            <a:r>
              <a:rPr sz="1400" dirty="0">
                <a:solidFill>
                  <a:srgbClr val="21272E"/>
                </a:solidFill>
                <a:latin typeface="Times New Roman"/>
                <a:cs typeface="Times New Roman"/>
              </a:rPr>
              <a:t>р</a:t>
            </a:r>
            <a:r>
              <a:rPr sz="1400" spc="-10" dirty="0">
                <a:solidFill>
                  <a:srgbClr val="21272E"/>
                </a:solidFill>
                <a:latin typeface="Times New Roman"/>
                <a:cs typeface="Times New Roman"/>
              </a:rPr>
              <a:t>я</a:t>
            </a:r>
            <a:r>
              <a:rPr sz="1400" dirty="0">
                <a:solidFill>
                  <a:srgbClr val="21272E"/>
                </a:solidFill>
                <a:latin typeface="Times New Roman"/>
                <a:cs typeface="Times New Roman"/>
              </a:rPr>
              <a:t>д</a:t>
            </a:r>
            <a:r>
              <a:rPr sz="1400" spc="-10" dirty="0">
                <a:solidFill>
                  <a:srgbClr val="21272E"/>
                </a:solidFill>
                <a:latin typeface="Times New Roman"/>
                <a:cs typeface="Times New Roman"/>
              </a:rPr>
              <a:t>ч</a:t>
            </a:r>
            <a:r>
              <a:rPr sz="1400" dirty="0">
                <a:solidFill>
                  <a:srgbClr val="21272E"/>
                </a:solidFill>
                <a:latin typeface="Times New Roman"/>
                <a:cs typeface="Times New Roman"/>
              </a:rPr>
              <a:t>и</a:t>
            </a:r>
            <a:r>
              <a:rPr sz="1400" spc="-25" dirty="0">
                <a:solidFill>
                  <a:srgbClr val="21272E"/>
                </a:solidFill>
                <a:latin typeface="Times New Roman"/>
                <a:cs typeface="Times New Roman"/>
              </a:rPr>
              <a:t>к</a:t>
            </a:r>
            <a:r>
              <a:rPr sz="1400" dirty="0">
                <a:solidFill>
                  <a:srgbClr val="21272E"/>
                </a:solidFill>
                <a:latin typeface="Times New Roman"/>
                <a:cs typeface="Times New Roman"/>
              </a:rPr>
              <a:t>а</a:t>
            </a:r>
            <a:r>
              <a:rPr sz="1400" spc="-15" dirty="0">
                <a:solidFill>
                  <a:srgbClr val="21272E"/>
                </a:solidFill>
                <a:latin typeface="Times New Roman"/>
                <a:cs typeface="Times New Roman"/>
              </a:rPr>
              <a:t>м</a:t>
            </a:r>
            <a:r>
              <a:rPr sz="1400" dirty="0">
                <a:solidFill>
                  <a:srgbClr val="21272E"/>
                </a:solidFill>
                <a:latin typeface="Times New Roman"/>
                <a:cs typeface="Times New Roman"/>
              </a:rPr>
              <a:t>и,	в  </a:t>
            </a:r>
            <a:r>
              <a:rPr sz="1400" spc="-5" dirty="0">
                <a:solidFill>
                  <a:srgbClr val="21272E"/>
                </a:solidFill>
                <a:latin typeface="Times New Roman"/>
                <a:cs typeface="Times New Roman"/>
              </a:rPr>
              <a:t>наименование,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8739" y="5002148"/>
            <a:ext cx="16573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06195" algn="l"/>
              </a:tabLst>
            </a:pPr>
            <a:r>
              <a:rPr sz="1400" dirty="0">
                <a:solidFill>
                  <a:srgbClr val="21272E"/>
                </a:solidFill>
                <a:latin typeface="Times New Roman"/>
                <a:cs typeface="Times New Roman"/>
              </a:rPr>
              <a:t>наиме</a:t>
            </a:r>
            <a:r>
              <a:rPr sz="1400" spc="-10" dirty="0">
                <a:solidFill>
                  <a:srgbClr val="21272E"/>
                </a:solidFill>
                <a:latin typeface="Times New Roman"/>
                <a:cs typeface="Times New Roman"/>
              </a:rPr>
              <a:t>н</a:t>
            </a:r>
            <a:r>
              <a:rPr sz="1400" dirty="0">
                <a:solidFill>
                  <a:srgbClr val="21272E"/>
                </a:solidFill>
                <a:latin typeface="Times New Roman"/>
                <a:cs typeface="Times New Roman"/>
              </a:rPr>
              <a:t>о</a:t>
            </a:r>
            <a:r>
              <a:rPr sz="1400" spc="-30" dirty="0">
                <a:solidFill>
                  <a:srgbClr val="21272E"/>
                </a:solidFill>
                <a:latin typeface="Times New Roman"/>
                <a:cs typeface="Times New Roman"/>
              </a:rPr>
              <a:t>в</a:t>
            </a:r>
            <a:r>
              <a:rPr sz="1400" dirty="0">
                <a:solidFill>
                  <a:srgbClr val="21272E"/>
                </a:solidFill>
                <a:latin typeface="Times New Roman"/>
                <a:cs typeface="Times New Roman"/>
              </a:rPr>
              <a:t>ание	</a:t>
            </a:r>
            <a:r>
              <a:rPr sz="1400" spc="-15" dirty="0">
                <a:solidFill>
                  <a:srgbClr val="21272E"/>
                </a:solidFill>
                <a:latin typeface="Times New Roman"/>
                <a:cs typeface="Times New Roman"/>
              </a:rPr>
              <a:t>(</a:t>
            </a:r>
            <a:r>
              <a:rPr sz="1400" dirty="0">
                <a:solidFill>
                  <a:srgbClr val="21272E"/>
                </a:solidFill>
                <a:latin typeface="Times New Roman"/>
                <a:cs typeface="Times New Roman"/>
              </a:rPr>
              <a:t>п</a:t>
            </a:r>
            <a:r>
              <a:rPr sz="1400" spc="-10" dirty="0">
                <a:solidFill>
                  <a:srgbClr val="21272E"/>
                </a:solidFill>
                <a:latin typeface="Times New Roman"/>
                <a:cs typeface="Times New Roman"/>
              </a:rPr>
              <a:t>р</a:t>
            </a:r>
            <a:r>
              <a:rPr sz="1400" dirty="0">
                <a:solidFill>
                  <a:srgbClr val="21272E"/>
                </a:solidFill>
                <a:latin typeface="Times New Roman"/>
                <a:cs typeface="Times New Roman"/>
              </a:rPr>
              <a:t>и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8739" y="5215509"/>
            <a:ext cx="4654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21272E"/>
                </a:solidFill>
                <a:latin typeface="Times New Roman"/>
                <a:cs typeface="Times New Roman"/>
              </a:rPr>
              <a:t>м</a:t>
            </a:r>
            <a:r>
              <a:rPr sz="1400" spc="35" dirty="0">
                <a:solidFill>
                  <a:srgbClr val="21272E"/>
                </a:solidFill>
                <a:latin typeface="Times New Roman"/>
                <a:cs typeface="Times New Roman"/>
              </a:rPr>
              <a:t>е</a:t>
            </a:r>
            <a:r>
              <a:rPr sz="1400" dirty="0">
                <a:solidFill>
                  <a:srgbClr val="21272E"/>
                </a:solidFill>
                <a:latin typeface="Times New Roman"/>
                <a:cs typeface="Times New Roman"/>
              </a:rPr>
              <a:t>с</a:t>
            </a:r>
            <a:r>
              <a:rPr sz="1400" spc="-30" dirty="0">
                <a:solidFill>
                  <a:srgbClr val="21272E"/>
                </a:solidFill>
                <a:latin typeface="Times New Roman"/>
                <a:cs typeface="Times New Roman"/>
              </a:rPr>
              <a:t>т</a:t>
            </a:r>
            <a:r>
              <a:rPr sz="1400" dirty="0">
                <a:solidFill>
                  <a:srgbClr val="21272E"/>
                </a:solidFill>
                <a:latin typeface="Times New Roman"/>
                <a:cs typeface="Times New Roman"/>
              </a:rPr>
              <a:t>о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761489" y="4575428"/>
            <a:ext cx="933450" cy="1306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2230" algn="r">
              <a:lnSpc>
                <a:spcPct val="100000"/>
              </a:lnSpc>
              <a:spcBef>
                <a:spcPts val="100"/>
              </a:spcBef>
              <a:tabLst>
                <a:tab pos="487680" algn="l"/>
              </a:tabLst>
            </a:pPr>
            <a:r>
              <a:rPr sz="1400" spc="-30" dirty="0">
                <a:solidFill>
                  <a:srgbClr val="21272E"/>
                </a:solidFill>
                <a:latin typeface="Times New Roman"/>
                <a:cs typeface="Times New Roman"/>
              </a:rPr>
              <a:t>т</a:t>
            </a:r>
            <a:r>
              <a:rPr sz="1400" spc="-20" dirty="0">
                <a:solidFill>
                  <a:srgbClr val="21272E"/>
                </a:solidFill>
                <a:latin typeface="Times New Roman"/>
                <a:cs typeface="Times New Roman"/>
              </a:rPr>
              <a:t>о</a:t>
            </a:r>
            <a:r>
              <a:rPr sz="1400" dirty="0">
                <a:solidFill>
                  <a:srgbClr val="21272E"/>
                </a:solidFill>
                <a:latin typeface="Times New Roman"/>
                <a:cs typeface="Times New Roman"/>
              </a:rPr>
              <a:t>м	</a:t>
            </a:r>
            <a:r>
              <a:rPr sz="1400" spc="-10" dirty="0">
                <a:solidFill>
                  <a:srgbClr val="21272E"/>
                </a:solidFill>
                <a:latin typeface="Times New Roman"/>
                <a:cs typeface="Times New Roman"/>
              </a:rPr>
              <a:t>ч</a:t>
            </a:r>
            <a:r>
              <a:rPr sz="1400" dirty="0">
                <a:solidFill>
                  <a:srgbClr val="21272E"/>
                </a:solidFill>
                <a:latin typeface="Times New Roman"/>
                <a:cs typeface="Times New Roman"/>
              </a:rPr>
              <a:t>исле  ф</a:t>
            </a:r>
            <a:r>
              <a:rPr sz="1400" spc="5" dirty="0">
                <a:solidFill>
                  <a:srgbClr val="21272E"/>
                </a:solidFill>
                <a:latin typeface="Times New Roman"/>
                <a:cs typeface="Times New Roman"/>
              </a:rPr>
              <a:t>и</a:t>
            </a:r>
            <a:r>
              <a:rPr sz="1400" spc="-20" dirty="0">
                <a:solidFill>
                  <a:srgbClr val="21272E"/>
                </a:solidFill>
                <a:latin typeface="Times New Roman"/>
                <a:cs typeface="Times New Roman"/>
              </a:rPr>
              <a:t>р</a:t>
            </a:r>
            <a:r>
              <a:rPr sz="1400" dirty="0">
                <a:solidFill>
                  <a:srgbClr val="21272E"/>
                </a:solidFill>
                <a:latin typeface="Times New Roman"/>
                <a:cs typeface="Times New Roman"/>
              </a:rPr>
              <a:t>ме</a:t>
            </a:r>
            <a:r>
              <a:rPr sz="1400" spc="-10" dirty="0">
                <a:solidFill>
                  <a:srgbClr val="21272E"/>
                </a:solidFill>
                <a:latin typeface="Times New Roman"/>
                <a:cs typeface="Times New Roman"/>
              </a:rPr>
              <a:t>н</a:t>
            </a:r>
            <a:r>
              <a:rPr sz="1400" dirty="0">
                <a:solidFill>
                  <a:srgbClr val="21272E"/>
                </a:solidFill>
                <a:latin typeface="Times New Roman"/>
                <a:cs typeface="Times New Roman"/>
              </a:rPr>
              <a:t>н</a:t>
            </a:r>
            <a:r>
              <a:rPr sz="1400" spc="15" dirty="0">
                <a:solidFill>
                  <a:srgbClr val="21272E"/>
                </a:solidFill>
                <a:latin typeface="Times New Roman"/>
                <a:cs typeface="Times New Roman"/>
              </a:rPr>
              <a:t>о</a:t>
            </a:r>
            <a:r>
              <a:rPr sz="1400" dirty="0">
                <a:solidFill>
                  <a:srgbClr val="21272E"/>
                </a:solidFill>
                <a:latin typeface="Times New Roman"/>
                <a:cs typeface="Times New Roman"/>
              </a:rPr>
              <a:t>е  н</a:t>
            </a:r>
            <a:r>
              <a:rPr sz="1400" spc="10" dirty="0">
                <a:solidFill>
                  <a:srgbClr val="21272E"/>
                </a:solidFill>
                <a:latin typeface="Times New Roman"/>
                <a:cs typeface="Times New Roman"/>
              </a:rPr>
              <a:t>а</a:t>
            </a:r>
            <a:r>
              <a:rPr sz="1400" spc="-5" dirty="0">
                <a:solidFill>
                  <a:srgbClr val="21272E"/>
                </a:solidFill>
                <a:latin typeface="Times New Roman"/>
                <a:cs typeface="Times New Roman"/>
              </a:rPr>
              <a:t>л</a:t>
            </a:r>
            <a:r>
              <a:rPr sz="1400" dirty="0">
                <a:solidFill>
                  <a:srgbClr val="21272E"/>
                </a:solidFill>
                <a:latin typeface="Times New Roman"/>
                <a:cs typeface="Times New Roman"/>
              </a:rPr>
              <a:t>и</a:t>
            </a:r>
            <a:r>
              <a:rPr sz="1400" spc="-10" dirty="0">
                <a:solidFill>
                  <a:srgbClr val="21272E"/>
                </a:solidFill>
                <a:latin typeface="Times New Roman"/>
                <a:cs typeface="Times New Roman"/>
              </a:rPr>
              <a:t>ч</a:t>
            </a:r>
            <a:r>
              <a:rPr sz="1400" dirty="0">
                <a:solidFill>
                  <a:srgbClr val="21272E"/>
                </a:solidFill>
                <a:latin typeface="Times New Roman"/>
                <a:cs typeface="Times New Roman"/>
              </a:rPr>
              <a:t>и</a:t>
            </a:r>
            <a:r>
              <a:rPr sz="1400" spc="-10" dirty="0">
                <a:solidFill>
                  <a:srgbClr val="21272E"/>
                </a:solidFill>
                <a:latin typeface="Times New Roman"/>
                <a:cs typeface="Times New Roman"/>
              </a:rPr>
              <a:t>и</a:t>
            </a:r>
            <a:r>
              <a:rPr sz="1400" dirty="0">
                <a:solidFill>
                  <a:srgbClr val="21272E"/>
                </a:solidFill>
                <a:latin typeface="Times New Roman"/>
                <a:cs typeface="Times New Roman"/>
              </a:rPr>
              <a:t>),  на</a:t>
            </a:r>
            <a:r>
              <a:rPr sz="1400" spc="-55" dirty="0">
                <a:solidFill>
                  <a:srgbClr val="21272E"/>
                </a:solidFill>
                <a:latin typeface="Times New Roman"/>
                <a:cs typeface="Times New Roman"/>
              </a:rPr>
              <a:t>х</a:t>
            </a:r>
            <a:r>
              <a:rPr sz="1400" spc="-30" dirty="0">
                <a:solidFill>
                  <a:srgbClr val="21272E"/>
                </a:solidFill>
                <a:latin typeface="Times New Roman"/>
                <a:cs typeface="Times New Roman"/>
              </a:rPr>
              <a:t>о</a:t>
            </a:r>
            <a:r>
              <a:rPr sz="1400" spc="-10" dirty="0">
                <a:solidFill>
                  <a:srgbClr val="21272E"/>
                </a:solidFill>
                <a:latin typeface="Times New Roman"/>
                <a:cs typeface="Times New Roman"/>
              </a:rPr>
              <a:t>ж</a:t>
            </a:r>
            <a:r>
              <a:rPr sz="1400" dirty="0">
                <a:solidFill>
                  <a:srgbClr val="21272E"/>
                </a:solidFill>
                <a:latin typeface="Times New Roman"/>
                <a:cs typeface="Times New Roman"/>
              </a:rPr>
              <a:t>де</a:t>
            </a:r>
            <a:r>
              <a:rPr sz="1400" spc="-10" dirty="0">
                <a:solidFill>
                  <a:srgbClr val="21272E"/>
                </a:solidFill>
                <a:latin typeface="Times New Roman"/>
                <a:cs typeface="Times New Roman"/>
              </a:rPr>
              <a:t>н</a:t>
            </a:r>
            <a:r>
              <a:rPr sz="1400" dirty="0">
                <a:solidFill>
                  <a:srgbClr val="21272E"/>
                </a:solidFill>
                <a:latin typeface="Times New Roman"/>
                <a:cs typeface="Times New Roman"/>
              </a:rPr>
              <a:t>ия</a:t>
            </a:r>
            <a:endParaRPr sz="1400">
              <a:latin typeface="Times New Roman"/>
              <a:cs typeface="Times New Roman"/>
            </a:endParaRPr>
          </a:p>
          <a:p>
            <a:pPr marL="459105" marR="5080" indent="223520" algn="r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21272E"/>
                </a:solidFill>
                <a:latin typeface="Times New Roman"/>
                <a:cs typeface="Times New Roman"/>
              </a:rPr>
              <a:t>е</a:t>
            </a:r>
            <a:r>
              <a:rPr sz="1400" spc="-35" dirty="0">
                <a:solidFill>
                  <a:srgbClr val="21272E"/>
                </a:solidFill>
                <a:latin typeface="Times New Roman"/>
                <a:cs typeface="Times New Roman"/>
              </a:rPr>
              <a:t>г</a:t>
            </a:r>
            <a:r>
              <a:rPr sz="1400" dirty="0">
                <a:solidFill>
                  <a:srgbClr val="21272E"/>
                </a:solidFill>
                <a:latin typeface="Times New Roman"/>
                <a:cs typeface="Times New Roman"/>
              </a:rPr>
              <a:t>о  </a:t>
            </a:r>
            <a:r>
              <a:rPr sz="1400" spc="-10" dirty="0">
                <a:solidFill>
                  <a:srgbClr val="21272E"/>
                </a:solidFill>
                <a:latin typeface="Times New Roman"/>
                <a:cs typeface="Times New Roman"/>
              </a:rPr>
              <a:t>н</a:t>
            </a:r>
            <a:r>
              <a:rPr sz="1400" spc="-20" dirty="0">
                <a:solidFill>
                  <a:srgbClr val="21272E"/>
                </a:solidFill>
                <a:latin typeface="Times New Roman"/>
                <a:cs typeface="Times New Roman"/>
              </a:rPr>
              <a:t>о</a:t>
            </a:r>
            <a:r>
              <a:rPr sz="1400" dirty="0">
                <a:solidFill>
                  <a:srgbClr val="21272E"/>
                </a:solidFill>
                <a:latin typeface="Times New Roman"/>
                <a:cs typeface="Times New Roman"/>
              </a:rPr>
              <a:t>м</a:t>
            </a:r>
            <a:r>
              <a:rPr sz="1400" spc="-15" dirty="0">
                <a:solidFill>
                  <a:srgbClr val="21272E"/>
                </a:solidFill>
                <a:latin typeface="Times New Roman"/>
                <a:cs typeface="Times New Roman"/>
              </a:rPr>
              <a:t>е</a:t>
            </a:r>
            <a:r>
              <a:rPr sz="1400" dirty="0">
                <a:solidFill>
                  <a:srgbClr val="21272E"/>
                </a:solidFill>
                <a:latin typeface="Times New Roman"/>
                <a:cs typeface="Times New Roman"/>
              </a:rPr>
              <a:t>р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8739" y="5428894"/>
            <a:ext cx="1616710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21272E"/>
                </a:solidFill>
                <a:latin typeface="Times New Roman"/>
                <a:cs typeface="Times New Roman"/>
              </a:rPr>
              <a:t>субподрядчика,  </a:t>
            </a:r>
            <a:r>
              <a:rPr sz="1400" dirty="0">
                <a:solidFill>
                  <a:srgbClr val="21272E"/>
                </a:solidFill>
                <a:latin typeface="Times New Roman"/>
                <a:cs typeface="Times New Roman"/>
              </a:rPr>
              <a:t>ид</a:t>
            </a:r>
            <a:r>
              <a:rPr sz="1400" spc="-15" dirty="0">
                <a:solidFill>
                  <a:srgbClr val="21272E"/>
                </a:solidFill>
                <a:latin typeface="Times New Roman"/>
                <a:cs typeface="Times New Roman"/>
              </a:rPr>
              <a:t>е</a:t>
            </a:r>
            <a:r>
              <a:rPr sz="1400" dirty="0">
                <a:solidFill>
                  <a:srgbClr val="21272E"/>
                </a:solidFill>
                <a:latin typeface="Times New Roman"/>
                <a:cs typeface="Times New Roman"/>
              </a:rPr>
              <a:t>нтиф</a:t>
            </a:r>
            <a:r>
              <a:rPr sz="1400" spc="-10" dirty="0">
                <a:solidFill>
                  <a:srgbClr val="21272E"/>
                </a:solidFill>
                <a:latin typeface="Times New Roman"/>
                <a:cs typeface="Times New Roman"/>
              </a:rPr>
              <a:t>и</a:t>
            </a:r>
            <a:r>
              <a:rPr sz="1400" spc="-25" dirty="0">
                <a:solidFill>
                  <a:srgbClr val="21272E"/>
                </a:solidFill>
                <a:latin typeface="Times New Roman"/>
                <a:cs typeface="Times New Roman"/>
              </a:rPr>
              <a:t>к</a:t>
            </a:r>
            <a:r>
              <a:rPr sz="1400" dirty="0">
                <a:solidFill>
                  <a:srgbClr val="21272E"/>
                </a:solidFill>
                <a:latin typeface="Times New Roman"/>
                <a:cs typeface="Times New Roman"/>
              </a:rPr>
              <a:t>а</a:t>
            </a:r>
            <a:r>
              <a:rPr sz="1400" spc="-10" dirty="0">
                <a:solidFill>
                  <a:srgbClr val="21272E"/>
                </a:solidFill>
                <a:latin typeface="Times New Roman"/>
                <a:cs typeface="Times New Roman"/>
              </a:rPr>
              <a:t>ци</a:t>
            </a:r>
            <a:r>
              <a:rPr sz="1400" dirty="0">
                <a:solidFill>
                  <a:srgbClr val="21272E"/>
                </a:solidFill>
                <a:latin typeface="Times New Roman"/>
                <a:cs typeface="Times New Roman"/>
              </a:rPr>
              <a:t>о</a:t>
            </a:r>
            <a:r>
              <a:rPr sz="1400" spc="-10" dirty="0">
                <a:solidFill>
                  <a:srgbClr val="21272E"/>
                </a:solidFill>
                <a:latin typeface="Times New Roman"/>
                <a:cs typeface="Times New Roman"/>
              </a:rPr>
              <a:t>н</a:t>
            </a:r>
            <a:r>
              <a:rPr sz="1400" dirty="0">
                <a:solidFill>
                  <a:srgbClr val="21272E"/>
                </a:solidFill>
                <a:latin typeface="Times New Roman"/>
                <a:cs typeface="Times New Roman"/>
              </a:rPr>
              <a:t>н</a:t>
            </a:r>
            <a:r>
              <a:rPr sz="1400" spc="-10" dirty="0">
                <a:solidFill>
                  <a:srgbClr val="21272E"/>
                </a:solidFill>
                <a:latin typeface="Times New Roman"/>
                <a:cs typeface="Times New Roman"/>
              </a:rPr>
              <a:t>ы</a:t>
            </a:r>
            <a:r>
              <a:rPr sz="1400" dirty="0">
                <a:solidFill>
                  <a:srgbClr val="21272E"/>
                </a:solidFill>
                <a:latin typeface="Times New Roman"/>
                <a:cs typeface="Times New Roman"/>
              </a:rPr>
              <a:t>й  </a:t>
            </a:r>
            <a:r>
              <a:rPr sz="1400" spc="-5" dirty="0">
                <a:solidFill>
                  <a:srgbClr val="21272E"/>
                </a:solidFill>
                <a:latin typeface="Times New Roman"/>
                <a:cs typeface="Times New Roman"/>
              </a:rPr>
              <a:t>налогоплательщика,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880361" y="5855919"/>
            <a:ext cx="8147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6870" algn="l"/>
              </a:tabLst>
            </a:pPr>
            <a:r>
              <a:rPr sz="1400" dirty="0">
                <a:solidFill>
                  <a:srgbClr val="21272E"/>
                </a:solidFill>
                <a:latin typeface="Times New Roman"/>
                <a:cs typeface="Times New Roman"/>
              </a:rPr>
              <a:t>а	</a:t>
            </a:r>
            <a:r>
              <a:rPr sz="1400" spc="5" dirty="0">
                <a:solidFill>
                  <a:srgbClr val="21272E"/>
                </a:solidFill>
                <a:latin typeface="Times New Roman"/>
                <a:cs typeface="Times New Roman"/>
              </a:rPr>
              <a:t>т</a:t>
            </a:r>
            <a:r>
              <a:rPr sz="1400" dirty="0">
                <a:solidFill>
                  <a:srgbClr val="21272E"/>
                </a:solidFill>
                <a:latin typeface="Times New Roman"/>
                <a:cs typeface="Times New Roman"/>
              </a:rPr>
              <a:t>ак</a:t>
            </a:r>
            <a:r>
              <a:rPr sz="1400" spc="-20" dirty="0">
                <a:solidFill>
                  <a:srgbClr val="21272E"/>
                </a:solidFill>
                <a:latin typeface="Times New Roman"/>
                <a:cs typeface="Times New Roman"/>
              </a:rPr>
              <a:t>ж</a:t>
            </a:r>
            <a:r>
              <a:rPr sz="1400" dirty="0">
                <a:solidFill>
                  <a:srgbClr val="21272E"/>
                </a:solidFill>
                <a:latin typeface="Times New Roman"/>
                <a:cs typeface="Times New Roman"/>
              </a:rPr>
              <a:t>е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8739" y="6069279"/>
            <a:ext cx="14763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26135" algn="l"/>
                <a:tab pos="1114425" algn="l"/>
              </a:tabLst>
            </a:pPr>
            <a:r>
              <a:rPr sz="1400" dirty="0">
                <a:solidFill>
                  <a:srgbClr val="21272E"/>
                </a:solidFill>
                <a:latin typeface="Times New Roman"/>
                <a:cs typeface="Times New Roman"/>
              </a:rPr>
              <a:t>пр</a:t>
            </a:r>
            <a:r>
              <a:rPr sz="1400" spc="-25" dirty="0">
                <a:solidFill>
                  <a:srgbClr val="21272E"/>
                </a:solidFill>
                <a:latin typeface="Times New Roman"/>
                <a:cs typeface="Times New Roman"/>
              </a:rPr>
              <a:t>е</a:t>
            </a:r>
            <a:r>
              <a:rPr sz="1400" dirty="0">
                <a:solidFill>
                  <a:srgbClr val="21272E"/>
                </a:solidFill>
                <a:latin typeface="Times New Roman"/>
                <a:cs typeface="Times New Roman"/>
              </a:rPr>
              <a:t>дмет	и	ц</a:t>
            </a:r>
            <a:r>
              <a:rPr sz="1400" spc="-15" dirty="0">
                <a:solidFill>
                  <a:srgbClr val="21272E"/>
                </a:solidFill>
                <a:latin typeface="Times New Roman"/>
                <a:cs typeface="Times New Roman"/>
              </a:rPr>
              <a:t>е</a:t>
            </a:r>
            <a:r>
              <a:rPr sz="1400" dirty="0">
                <a:solidFill>
                  <a:srgbClr val="21272E"/>
                </a:solidFill>
                <a:latin typeface="Times New Roman"/>
                <a:cs typeface="Times New Roman"/>
              </a:rPr>
              <a:t>на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720342" y="6069279"/>
            <a:ext cx="9753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82650" algn="l"/>
              </a:tabLst>
            </a:pPr>
            <a:r>
              <a:rPr sz="1400" dirty="0">
                <a:solidFill>
                  <a:srgbClr val="21272E"/>
                </a:solidFill>
                <a:latin typeface="Times New Roman"/>
                <a:cs typeface="Times New Roman"/>
              </a:rPr>
              <a:t>до</a:t>
            </a:r>
            <a:r>
              <a:rPr sz="1400" spc="-50" dirty="0">
                <a:solidFill>
                  <a:srgbClr val="21272E"/>
                </a:solidFill>
                <a:latin typeface="Times New Roman"/>
                <a:cs typeface="Times New Roman"/>
              </a:rPr>
              <a:t>г</a:t>
            </a:r>
            <a:r>
              <a:rPr sz="1400" dirty="0">
                <a:solidFill>
                  <a:srgbClr val="21272E"/>
                </a:solidFill>
                <a:latin typeface="Times New Roman"/>
                <a:cs typeface="Times New Roman"/>
              </a:rPr>
              <a:t>о</a:t>
            </a:r>
            <a:r>
              <a:rPr sz="1400" spc="-15" dirty="0">
                <a:solidFill>
                  <a:srgbClr val="21272E"/>
                </a:solidFill>
                <a:latin typeface="Times New Roman"/>
                <a:cs typeface="Times New Roman"/>
              </a:rPr>
              <a:t>в</a:t>
            </a:r>
            <a:r>
              <a:rPr sz="1400" spc="-10" dirty="0">
                <a:solidFill>
                  <a:srgbClr val="21272E"/>
                </a:solidFill>
                <a:latin typeface="Times New Roman"/>
                <a:cs typeface="Times New Roman"/>
              </a:rPr>
              <a:t>о</a:t>
            </a:r>
            <a:r>
              <a:rPr sz="1400" dirty="0">
                <a:solidFill>
                  <a:srgbClr val="21272E"/>
                </a:solidFill>
                <a:latin typeface="Times New Roman"/>
                <a:cs typeface="Times New Roman"/>
              </a:rPr>
              <a:t>ра	с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8739" y="6282639"/>
            <a:ext cx="14198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21272E"/>
                </a:solidFill>
                <a:latin typeface="Times New Roman"/>
                <a:cs typeface="Times New Roman"/>
              </a:rPr>
              <a:t>субподрядчиками;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862198" y="520395"/>
            <a:ext cx="6186805" cy="1521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59079">
              <a:lnSpc>
                <a:spcPct val="100000"/>
              </a:lnSpc>
              <a:spcBef>
                <a:spcPts val="105"/>
              </a:spcBef>
              <a:tabLst>
                <a:tab pos="2776220" algn="l"/>
              </a:tabLst>
            </a:pP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Не </a:t>
            </a:r>
            <a:r>
              <a:rPr sz="1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размещается</a:t>
            </a:r>
            <a:r>
              <a:rPr sz="1400" b="1" u="heavy" spc="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до</a:t>
            </a:r>
            <a:r>
              <a:rPr sz="1400" b="1" u="heavy" spc="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01.07.2018	</a:t>
            </a:r>
            <a:r>
              <a:rPr sz="1400" dirty="0">
                <a:latin typeface="Times New Roman"/>
                <a:cs typeface="Times New Roman"/>
              </a:rPr>
              <a:t>- Постановление </a:t>
            </a:r>
            <a:r>
              <a:rPr sz="1400" spc="-5" dirty="0">
                <a:latin typeface="Times New Roman"/>
                <a:cs typeface="Times New Roman"/>
              </a:rPr>
              <a:t>Правительства </a:t>
            </a:r>
            <a:r>
              <a:rPr sz="1400" spc="-15" dirty="0">
                <a:latin typeface="Times New Roman"/>
                <a:cs typeface="Times New Roman"/>
              </a:rPr>
              <a:t>РФ </a:t>
            </a:r>
            <a:r>
              <a:rPr sz="1400" spc="-10" dirty="0">
                <a:latin typeface="Times New Roman"/>
                <a:cs typeface="Times New Roman"/>
              </a:rPr>
              <a:t>от </a:t>
            </a:r>
            <a:r>
              <a:rPr sz="1400" dirty="0">
                <a:latin typeface="Times New Roman"/>
                <a:cs typeface="Times New Roman"/>
              </a:rPr>
              <a:t>27  </a:t>
            </a:r>
            <a:r>
              <a:rPr sz="1400" spc="-5" dirty="0">
                <a:latin typeface="Times New Roman"/>
                <a:cs typeface="Times New Roman"/>
              </a:rPr>
              <a:t>ноября </a:t>
            </a:r>
            <a:r>
              <a:rPr sz="1400" dirty="0">
                <a:latin typeface="Times New Roman"/>
                <a:cs typeface="Times New Roman"/>
              </a:rPr>
              <a:t>2017 </a:t>
            </a:r>
            <a:r>
              <a:rPr sz="1400" spc="-80" dirty="0">
                <a:latin typeface="Times New Roman"/>
                <a:cs typeface="Times New Roman"/>
              </a:rPr>
              <a:t>г. </a:t>
            </a:r>
            <a:r>
              <a:rPr sz="1400" dirty="0">
                <a:latin typeface="Times New Roman"/>
                <a:cs typeface="Times New Roman"/>
              </a:rPr>
              <a:t>N 1429 </a:t>
            </a:r>
            <a:r>
              <a:rPr sz="1400" spc="-5" dirty="0">
                <a:latin typeface="Times New Roman"/>
                <a:cs typeface="Times New Roman"/>
              </a:rPr>
              <a:t>"О </a:t>
            </a:r>
            <a:r>
              <a:rPr sz="1400" dirty="0">
                <a:latin typeface="Times New Roman"/>
                <a:cs typeface="Times New Roman"/>
              </a:rPr>
              <a:t>приостановлении действия </a:t>
            </a:r>
            <a:r>
              <a:rPr sz="1400" spc="-10" dirty="0">
                <a:latin typeface="Times New Roman"/>
                <a:cs typeface="Times New Roman"/>
              </a:rPr>
              <a:t>подпунктов </a:t>
            </a:r>
            <a:r>
              <a:rPr sz="1400" spc="-5" dirty="0">
                <a:latin typeface="Times New Roman"/>
                <a:cs typeface="Times New Roman"/>
              </a:rPr>
              <a:t>"е"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"к" пункта  </a:t>
            </a:r>
            <a:r>
              <a:rPr sz="1400" dirty="0">
                <a:latin typeface="Times New Roman"/>
                <a:cs typeface="Times New Roman"/>
              </a:rPr>
              <a:t>2 Правил </a:t>
            </a:r>
            <a:r>
              <a:rPr sz="1400" spc="-5" dirty="0">
                <a:latin typeface="Times New Roman"/>
                <a:cs typeface="Times New Roman"/>
              </a:rPr>
              <a:t>ведения </a:t>
            </a:r>
            <a:r>
              <a:rPr sz="1400" spc="5" dirty="0">
                <a:latin typeface="Times New Roman"/>
                <a:cs typeface="Times New Roman"/>
              </a:rPr>
              <a:t>реестра </a:t>
            </a:r>
            <a:r>
              <a:rPr sz="1400" spc="-5" dirty="0">
                <a:latin typeface="Times New Roman"/>
                <a:cs typeface="Times New Roman"/>
              </a:rPr>
              <a:t>договоров, заключенных </a:t>
            </a:r>
            <a:r>
              <a:rPr sz="1400" spc="-10" dirty="0">
                <a:latin typeface="Times New Roman"/>
                <a:cs typeface="Times New Roman"/>
              </a:rPr>
              <a:t>заказчиками </a:t>
            </a:r>
            <a:r>
              <a:rPr sz="1400" spc="-5" dirty="0">
                <a:latin typeface="Times New Roman"/>
                <a:cs typeface="Times New Roman"/>
              </a:rPr>
              <a:t>по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результатам</a:t>
            </a:r>
            <a:endParaRPr sz="1400" dirty="0">
              <a:latin typeface="Times New Roman"/>
              <a:cs typeface="Times New Roman"/>
            </a:endParaRPr>
          </a:p>
          <a:p>
            <a:pPr marL="6350" algn="ctr">
              <a:lnSpc>
                <a:spcPct val="100000"/>
              </a:lnSpc>
            </a:pPr>
            <a:r>
              <a:rPr sz="1400" spc="-5" dirty="0" err="1" smtClean="0">
                <a:latin typeface="Times New Roman"/>
                <a:cs typeface="Times New Roman"/>
              </a:rPr>
              <a:t>закупки</a:t>
            </a:r>
            <a:r>
              <a:rPr sz="1400" spc="-5" dirty="0" smtClean="0">
                <a:latin typeface="Times New Roman"/>
                <a:cs typeface="Times New Roman"/>
              </a:rPr>
              <a:t>"</a:t>
            </a:r>
            <a:endParaRPr lang="ru-RU" sz="1400" spc="-5" dirty="0" smtClean="0">
              <a:latin typeface="Times New Roman"/>
              <a:cs typeface="Times New Roman"/>
            </a:endParaRPr>
          </a:p>
          <a:p>
            <a:pPr marL="6350" algn="ctr">
              <a:lnSpc>
                <a:spcPct val="100000"/>
              </a:lnSpc>
            </a:pPr>
            <a:r>
              <a:rPr lang="ru-RU" sz="1400" spc="-5" dirty="0" smtClean="0">
                <a:latin typeface="Times New Roman"/>
                <a:cs typeface="Times New Roman"/>
              </a:rPr>
              <a:t>То есть </a:t>
            </a:r>
            <a:r>
              <a:rPr lang="ru-RU" sz="1400" dirty="0" smtClean="0"/>
              <a:t>при размещении сведений о договоре с 07.12.2017 до 01.07.2018 указание </a:t>
            </a:r>
            <a:r>
              <a:rPr lang="ru-RU" sz="1400" b="1" dirty="0" smtClean="0"/>
              <a:t>информации о поставщике </a:t>
            </a:r>
            <a:r>
              <a:rPr lang="ru-RU" sz="1400" dirty="0" smtClean="0"/>
              <a:t>не является обязательным, в связи с чем соответствующие сведения могут не заполняться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1036" y="134873"/>
            <a:ext cx="8583295" cy="574167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95910" marR="5080" indent="-283210" algn="just">
              <a:lnSpc>
                <a:spcPct val="80000"/>
              </a:lnSpc>
              <a:spcBef>
                <a:spcPts val="695"/>
              </a:spcBef>
              <a:buClr>
                <a:srgbClr val="3891A7"/>
              </a:buClr>
              <a:buSzPct val="80000"/>
              <a:buFont typeface="Wingdings"/>
              <a:buChar char=""/>
              <a:tabLst>
                <a:tab pos="296545" algn="l"/>
              </a:tabLst>
            </a:pPr>
            <a:r>
              <a:rPr sz="2500" spc="-5" dirty="0">
                <a:latin typeface="Times New Roman"/>
                <a:cs typeface="Times New Roman"/>
              </a:rPr>
              <a:t>В </a:t>
            </a:r>
            <a:r>
              <a:rPr sz="2500" spc="-15" dirty="0">
                <a:latin typeface="Times New Roman"/>
                <a:cs typeface="Times New Roman"/>
              </a:rPr>
              <a:t>течение </a:t>
            </a:r>
            <a:r>
              <a:rPr sz="2500" spc="-5" dirty="0">
                <a:latin typeface="Times New Roman"/>
                <a:cs typeface="Times New Roman"/>
              </a:rPr>
              <a:t>трех </a:t>
            </a:r>
            <a:r>
              <a:rPr sz="2500" spc="-10" dirty="0">
                <a:latin typeface="Times New Roman"/>
                <a:cs typeface="Times New Roman"/>
              </a:rPr>
              <a:t>рабочих </a:t>
            </a:r>
            <a:r>
              <a:rPr sz="2500" spc="-5" dirty="0">
                <a:latin typeface="Times New Roman"/>
                <a:cs typeface="Times New Roman"/>
              </a:rPr>
              <a:t>дней со дня </a:t>
            </a:r>
            <a:r>
              <a:rPr sz="2500" spc="-10" dirty="0">
                <a:latin typeface="Times New Roman"/>
                <a:cs typeface="Times New Roman"/>
              </a:rPr>
              <a:t>заключения договора  </a:t>
            </a:r>
            <a:r>
              <a:rPr sz="2500" spc="-15" dirty="0">
                <a:latin typeface="Times New Roman"/>
                <a:cs typeface="Times New Roman"/>
              </a:rPr>
              <a:t>заказчики </a:t>
            </a:r>
            <a:r>
              <a:rPr sz="2500" spc="5" dirty="0">
                <a:latin typeface="Times New Roman"/>
                <a:cs typeface="Times New Roman"/>
              </a:rPr>
              <a:t>вносят </a:t>
            </a:r>
            <a:r>
              <a:rPr sz="2500" spc="-10" dirty="0">
                <a:latin typeface="Times New Roman"/>
                <a:cs typeface="Times New Roman"/>
              </a:rPr>
              <a:t>информацию </a:t>
            </a:r>
            <a:r>
              <a:rPr sz="2500" spc="-5" dirty="0">
                <a:latin typeface="Times New Roman"/>
                <a:cs typeface="Times New Roman"/>
              </a:rPr>
              <a:t>и </a:t>
            </a:r>
            <a:r>
              <a:rPr sz="2500" spc="-10" dirty="0">
                <a:latin typeface="Times New Roman"/>
                <a:cs typeface="Times New Roman"/>
              </a:rPr>
              <a:t>документы, </a:t>
            </a:r>
            <a:r>
              <a:rPr sz="2500" spc="-5" dirty="0">
                <a:latin typeface="Times New Roman"/>
                <a:cs typeface="Times New Roman"/>
              </a:rPr>
              <a:t>установленные  </a:t>
            </a:r>
            <a:r>
              <a:rPr sz="2500" spc="-10" dirty="0">
                <a:latin typeface="Times New Roman"/>
                <a:cs typeface="Times New Roman"/>
              </a:rPr>
              <a:t>Правительством </a:t>
            </a:r>
            <a:r>
              <a:rPr sz="2500" spc="-15" dirty="0">
                <a:latin typeface="Times New Roman"/>
                <a:cs typeface="Times New Roman"/>
              </a:rPr>
              <a:t>Российской </a:t>
            </a:r>
            <a:r>
              <a:rPr sz="2500" spc="-5" dirty="0">
                <a:latin typeface="Times New Roman"/>
                <a:cs typeface="Times New Roman"/>
              </a:rPr>
              <a:t>Федерации в соответствии с  частью 1 </a:t>
            </a:r>
            <a:r>
              <a:rPr sz="2500" spc="-10" dirty="0">
                <a:latin typeface="Times New Roman"/>
                <a:cs typeface="Times New Roman"/>
              </a:rPr>
              <a:t>статьи </a:t>
            </a:r>
            <a:r>
              <a:rPr sz="2500" spc="-5" dirty="0">
                <a:latin typeface="Times New Roman"/>
                <a:cs typeface="Times New Roman"/>
              </a:rPr>
              <a:t>4.1 44-ФЗ, в </a:t>
            </a:r>
            <a:r>
              <a:rPr sz="2500" spc="10" dirty="0">
                <a:latin typeface="Times New Roman"/>
                <a:cs typeface="Times New Roman"/>
              </a:rPr>
              <a:t>реестр</a:t>
            </a:r>
            <a:r>
              <a:rPr sz="2500" spc="7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договоров.</a:t>
            </a: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3891A7"/>
              </a:buClr>
              <a:buFont typeface="Wingdings"/>
              <a:buChar char=""/>
            </a:pPr>
            <a:endParaRPr sz="3100">
              <a:latin typeface="Times New Roman"/>
              <a:cs typeface="Times New Roman"/>
            </a:endParaRPr>
          </a:p>
          <a:p>
            <a:pPr marL="295910" marR="5080" indent="-283210" algn="just">
              <a:lnSpc>
                <a:spcPts val="2400"/>
              </a:lnSpc>
              <a:buClr>
                <a:srgbClr val="3891A7"/>
              </a:buClr>
              <a:buSzPct val="80000"/>
              <a:buFont typeface="Wingdings"/>
              <a:buChar char=""/>
              <a:tabLst>
                <a:tab pos="296545" algn="l"/>
              </a:tabLst>
            </a:pPr>
            <a:r>
              <a:rPr sz="2500" spc="-5" dirty="0">
                <a:latin typeface="Times New Roman"/>
                <a:cs typeface="Times New Roman"/>
              </a:rPr>
              <a:t>Если в </a:t>
            </a:r>
            <a:r>
              <a:rPr sz="2500" spc="-15" dirty="0">
                <a:latin typeface="Times New Roman"/>
                <a:cs typeface="Times New Roman"/>
              </a:rPr>
              <a:t>договор </a:t>
            </a:r>
            <a:r>
              <a:rPr sz="2500" spc="-5" dirty="0">
                <a:latin typeface="Times New Roman"/>
                <a:cs typeface="Times New Roman"/>
              </a:rPr>
              <a:t>были </a:t>
            </a:r>
            <a:r>
              <a:rPr sz="2500" spc="5" dirty="0">
                <a:latin typeface="Times New Roman"/>
                <a:cs typeface="Times New Roman"/>
              </a:rPr>
              <a:t>внесены </a:t>
            </a:r>
            <a:r>
              <a:rPr sz="2500" spc="-5" dirty="0">
                <a:latin typeface="Times New Roman"/>
                <a:cs typeface="Times New Roman"/>
              </a:rPr>
              <a:t>изменения, </a:t>
            </a:r>
            <a:r>
              <a:rPr sz="2500" spc="-10" dirty="0">
                <a:latin typeface="Times New Roman"/>
                <a:cs typeface="Times New Roman"/>
              </a:rPr>
              <a:t>заказчики </a:t>
            </a:r>
            <a:r>
              <a:rPr sz="2500" spc="5" dirty="0">
                <a:latin typeface="Times New Roman"/>
                <a:cs typeface="Times New Roman"/>
              </a:rPr>
              <a:t>вносят </a:t>
            </a:r>
            <a:r>
              <a:rPr sz="2500" spc="-5" dirty="0">
                <a:latin typeface="Times New Roman"/>
                <a:cs typeface="Times New Roman"/>
              </a:rPr>
              <a:t>в  </a:t>
            </a:r>
            <a:r>
              <a:rPr sz="2500" spc="10" dirty="0">
                <a:latin typeface="Times New Roman"/>
                <a:cs typeface="Times New Roman"/>
              </a:rPr>
              <a:t>реестр</a:t>
            </a:r>
            <a:r>
              <a:rPr sz="2500" spc="64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договоров </a:t>
            </a:r>
            <a:r>
              <a:rPr sz="2500" dirty="0">
                <a:latin typeface="Times New Roman"/>
                <a:cs typeface="Times New Roman"/>
              </a:rPr>
              <a:t>такие </a:t>
            </a:r>
            <a:r>
              <a:rPr sz="2500" spc="-10" dirty="0">
                <a:latin typeface="Times New Roman"/>
                <a:cs typeface="Times New Roman"/>
              </a:rPr>
              <a:t>информацию </a:t>
            </a:r>
            <a:r>
              <a:rPr sz="2500" spc="-5" dirty="0">
                <a:latin typeface="Times New Roman"/>
                <a:cs typeface="Times New Roman"/>
              </a:rPr>
              <a:t>и </a:t>
            </a:r>
            <a:r>
              <a:rPr sz="2500" spc="-10" dirty="0">
                <a:latin typeface="Times New Roman"/>
                <a:cs typeface="Times New Roman"/>
              </a:rPr>
              <a:t>документы, </a:t>
            </a:r>
            <a:r>
              <a:rPr sz="2500" spc="-5" dirty="0">
                <a:latin typeface="Times New Roman"/>
                <a:cs typeface="Times New Roman"/>
              </a:rPr>
              <a:t>в  </a:t>
            </a:r>
            <a:r>
              <a:rPr sz="2500" spc="-10" dirty="0">
                <a:latin typeface="Times New Roman"/>
                <a:cs typeface="Times New Roman"/>
              </a:rPr>
              <a:t>отношении </a:t>
            </a:r>
            <a:r>
              <a:rPr sz="2500" spc="-35" dirty="0">
                <a:latin typeface="Times New Roman"/>
                <a:cs typeface="Times New Roman"/>
              </a:rPr>
              <a:t>которых </a:t>
            </a:r>
            <a:r>
              <a:rPr sz="2500" spc="-5" dirty="0">
                <a:latin typeface="Times New Roman"/>
                <a:cs typeface="Times New Roman"/>
              </a:rPr>
              <a:t>были </a:t>
            </a:r>
            <a:r>
              <a:rPr sz="2500" spc="5" dirty="0">
                <a:latin typeface="Times New Roman"/>
                <a:cs typeface="Times New Roman"/>
              </a:rPr>
              <a:t>внесены</a:t>
            </a:r>
            <a:r>
              <a:rPr sz="2500" spc="12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изменения.</a:t>
            </a: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3891A7"/>
              </a:buClr>
              <a:buFont typeface="Wingdings"/>
              <a:buChar char=""/>
            </a:pPr>
            <a:endParaRPr sz="3100">
              <a:latin typeface="Times New Roman"/>
              <a:cs typeface="Times New Roman"/>
            </a:endParaRPr>
          </a:p>
          <a:p>
            <a:pPr marL="295910" marR="6350" indent="-283210" algn="just">
              <a:lnSpc>
                <a:spcPts val="2400"/>
              </a:lnSpc>
              <a:buClr>
                <a:srgbClr val="3891A7"/>
              </a:buClr>
              <a:buSzPct val="80000"/>
              <a:buFont typeface="Wingdings"/>
              <a:buChar char=""/>
              <a:tabLst>
                <a:tab pos="296545" algn="l"/>
              </a:tabLst>
            </a:pPr>
            <a:r>
              <a:rPr sz="2500" spc="-10" dirty="0">
                <a:latin typeface="Times New Roman"/>
                <a:cs typeface="Times New Roman"/>
              </a:rPr>
              <a:t>Информация </a:t>
            </a:r>
            <a:r>
              <a:rPr sz="2500" spc="-5" dirty="0">
                <a:latin typeface="Times New Roman"/>
                <a:cs typeface="Times New Roman"/>
              </a:rPr>
              <a:t>о </a:t>
            </a:r>
            <a:r>
              <a:rPr sz="2500" spc="-25" dirty="0">
                <a:latin typeface="Times New Roman"/>
                <a:cs typeface="Times New Roman"/>
              </a:rPr>
              <a:t>результатах </a:t>
            </a:r>
            <a:r>
              <a:rPr sz="2500" spc="-10" dirty="0">
                <a:latin typeface="Times New Roman"/>
                <a:cs typeface="Times New Roman"/>
              </a:rPr>
              <a:t>исполнения </a:t>
            </a:r>
            <a:r>
              <a:rPr sz="2500" spc="-15" dirty="0">
                <a:latin typeface="Times New Roman"/>
                <a:cs typeface="Times New Roman"/>
              </a:rPr>
              <a:t>договора </a:t>
            </a:r>
            <a:r>
              <a:rPr sz="2500" spc="5" dirty="0">
                <a:latin typeface="Times New Roman"/>
                <a:cs typeface="Times New Roman"/>
              </a:rPr>
              <a:t>вносится  </a:t>
            </a:r>
            <a:r>
              <a:rPr sz="2500" spc="-15" dirty="0">
                <a:latin typeface="Times New Roman"/>
                <a:cs typeface="Times New Roman"/>
              </a:rPr>
              <a:t>заказчиками </a:t>
            </a:r>
            <a:r>
              <a:rPr sz="2500" spc="-5" dirty="0">
                <a:latin typeface="Times New Roman"/>
                <a:cs typeface="Times New Roman"/>
              </a:rPr>
              <a:t>в </a:t>
            </a:r>
            <a:r>
              <a:rPr sz="2500" spc="10" dirty="0">
                <a:latin typeface="Times New Roman"/>
                <a:cs typeface="Times New Roman"/>
              </a:rPr>
              <a:t>реестр </a:t>
            </a:r>
            <a:r>
              <a:rPr sz="2500" spc="-15" dirty="0">
                <a:latin typeface="Times New Roman"/>
                <a:cs typeface="Times New Roman"/>
              </a:rPr>
              <a:t>договоров </a:t>
            </a:r>
            <a:r>
              <a:rPr sz="2500" spc="-5" dirty="0">
                <a:latin typeface="Times New Roman"/>
                <a:cs typeface="Times New Roman"/>
              </a:rPr>
              <a:t>в </a:t>
            </a:r>
            <a:r>
              <a:rPr sz="2500" spc="-15" dirty="0">
                <a:latin typeface="Times New Roman"/>
                <a:cs typeface="Times New Roman"/>
              </a:rPr>
              <a:t>течение </a:t>
            </a:r>
            <a:r>
              <a:rPr sz="2500" spc="5" dirty="0">
                <a:latin typeface="Times New Roman"/>
                <a:cs typeface="Times New Roman"/>
              </a:rPr>
              <a:t>десяти </a:t>
            </a:r>
            <a:r>
              <a:rPr sz="2500" dirty="0">
                <a:latin typeface="Times New Roman"/>
                <a:cs typeface="Times New Roman"/>
              </a:rPr>
              <a:t>дней </a:t>
            </a:r>
            <a:r>
              <a:rPr sz="2500" spc="-10" dirty="0">
                <a:latin typeface="Times New Roman"/>
                <a:cs typeface="Times New Roman"/>
              </a:rPr>
              <a:t>со  </a:t>
            </a:r>
            <a:r>
              <a:rPr sz="2500" spc="-5" dirty="0">
                <a:latin typeface="Times New Roman"/>
                <a:cs typeface="Times New Roman"/>
              </a:rPr>
              <a:t>дня </a:t>
            </a:r>
            <a:r>
              <a:rPr sz="2500" spc="-15" dirty="0">
                <a:latin typeface="Times New Roman"/>
                <a:cs typeface="Times New Roman"/>
              </a:rPr>
              <a:t>исполнения, </a:t>
            </a:r>
            <a:r>
              <a:rPr sz="2500" spc="-10" dirty="0">
                <a:latin typeface="Times New Roman"/>
                <a:cs typeface="Times New Roman"/>
              </a:rPr>
              <a:t>изменения или </a:t>
            </a:r>
            <a:r>
              <a:rPr sz="2500" spc="-15" dirty="0">
                <a:latin typeface="Times New Roman"/>
                <a:cs typeface="Times New Roman"/>
              </a:rPr>
              <a:t>расторжения</a:t>
            </a:r>
            <a:r>
              <a:rPr sz="2500" spc="195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Times New Roman"/>
                <a:cs typeface="Times New Roman"/>
              </a:rPr>
              <a:t>договора.</a:t>
            </a: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295910" marR="159385" indent="-283845">
              <a:lnSpc>
                <a:spcPts val="2400"/>
              </a:lnSpc>
              <a:tabLst>
                <a:tab pos="295910" algn="l"/>
              </a:tabLst>
            </a:pPr>
            <a:r>
              <a:rPr sz="2000" spc="-520" dirty="0">
                <a:solidFill>
                  <a:srgbClr val="3891A7"/>
                </a:solidFill>
                <a:latin typeface="Arial"/>
                <a:cs typeface="Arial"/>
              </a:rPr>
              <a:t>	</a:t>
            </a:r>
            <a:r>
              <a:rPr sz="2500" spc="-5" dirty="0">
                <a:solidFill>
                  <a:srgbClr val="FF0000"/>
                </a:solidFill>
                <a:latin typeface="Times New Roman"/>
                <a:cs typeface="Times New Roman"/>
              </a:rPr>
              <a:t>!!! </a:t>
            </a:r>
            <a:r>
              <a:rPr sz="2500" spc="-5" dirty="0">
                <a:latin typeface="Times New Roman"/>
                <a:cs typeface="Times New Roman"/>
              </a:rPr>
              <a:t>В </a:t>
            </a:r>
            <a:r>
              <a:rPr sz="2500" spc="10" dirty="0">
                <a:latin typeface="Times New Roman"/>
                <a:cs typeface="Times New Roman"/>
              </a:rPr>
              <a:t>реестр </a:t>
            </a:r>
            <a:r>
              <a:rPr sz="2500" spc="-15" dirty="0">
                <a:latin typeface="Times New Roman"/>
                <a:cs typeface="Times New Roman"/>
              </a:rPr>
              <a:t>договоров </a:t>
            </a:r>
            <a:r>
              <a:rPr sz="2500" spc="-5" dirty="0">
                <a:latin typeface="Times New Roman"/>
                <a:cs typeface="Times New Roman"/>
              </a:rPr>
              <a:t>не </a:t>
            </a:r>
            <a:r>
              <a:rPr sz="2500" spc="5" dirty="0">
                <a:latin typeface="Times New Roman"/>
                <a:cs typeface="Times New Roman"/>
              </a:rPr>
              <a:t>вносятся </a:t>
            </a:r>
            <a:r>
              <a:rPr sz="2500" spc="-15" dirty="0">
                <a:latin typeface="Times New Roman"/>
                <a:cs typeface="Times New Roman"/>
              </a:rPr>
              <a:t>сведения </a:t>
            </a:r>
            <a:r>
              <a:rPr sz="2500" spc="-5" dirty="0">
                <a:latin typeface="Times New Roman"/>
                <a:cs typeface="Times New Roman"/>
              </a:rPr>
              <a:t>и </a:t>
            </a:r>
            <a:r>
              <a:rPr sz="2500" spc="-10" dirty="0">
                <a:latin typeface="Times New Roman"/>
                <a:cs typeface="Times New Roman"/>
              </a:rPr>
              <a:t>документы,  </a:t>
            </a:r>
            <a:r>
              <a:rPr sz="2500" spc="-35" dirty="0">
                <a:latin typeface="Times New Roman"/>
                <a:cs typeface="Times New Roman"/>
              </a:rPr>
              <a:t>которые </a:t>
            </a:r>
            <a:r>
              <a:rPr sz="2500" spc="-5" dirty="0">
                <a:latin typeface="Times New Roman"/>
                <a:cs typeface="Times New Roman"/>
              </a:rPr>
              <a:t>в </a:t>
            </a:r>
            <a:r>
              <a:rPr sz="2500" spc="-10" dirty="0">
                <a:latin typeface="Times New Roman"/>
                <a:cs typeface="Times New Roman"/>
              </a:rPr>
              <a:t>соответствии </a:t>
            </a:r>
            <a:r>
              <a:rPr sz="2500" spc="-5" dirty="0">
                <a:latin typeface="Times New Roman"/>
                <a:cs typeface="Times New Roman"/>
              </a:rPr>
              <a:t>с </a:t>
            </a:r>
            <a:r>
              <a:rPr sz="2500" spc="-15" dirty="0">
                <a:latin typeface="Times New Roman"/>
                <a:cs typeface="Times New Roman"/>
              </a:rPr>
              <a:t>настоящим </a:t>
            </a:r>
            <a:r>
              <a:rPr sz="2500" spc="-10" dirty="0">
                <a:latin typeface="Times New Roman"/>
                <a:cs typeface="Times New Roman"/>
              </a:rPr>
              <a:t>Федеральным </a:t>
            </a:r>
            <a:r>
              <a:rPr sz="2500" spc="-30" dirty="0">
                <a:latin typeface="Times New Roman"/>
                <a:cs typeface="Times New Roman"/>
              </a:rPr>
              <a:t>законом  </a:t>
            </a:r>
            <a:r>
              <a:rPr sz="2500" spc="-5" dirty="0">
                <a:latin typeface="Times New Roman"/>
                <a:cs typeface="Times New Roman"/>
              </a:rPr>
              <a:t>не </a:t>
            </a:r>
            <a:r>
              <a:rPr sz="2500" spc="-25" dirty="0">
                <a:latin typeface="Times New Roman"/>
                <a:cs typeface="Times New Roman"/>
              </a:rPr>
              <a:t>подлежат </a:t>
            </a:r>
            <a:r>
              <a:rPr sz="2500" spc="-10" dirty="0">
                <a:latin typeface="Times New Roman"/>
                <a:cs typeface="Times New Roman"/>
              </a:rPr>
              <a:t>размещению </a:t>
            </a:r>
            <a:r>
              <a:rPr sz="2500" spc="-5" dirty="0">
                <a:latin typeface="Times New Roman"/>
                <a:cs typeface="Times New Roman"/>
              </a:rPr>
              <a:t>в </a:t>
            </a:r>
            <a:r>
              <a:rPr sz="2500" spc="-10" dirty="0">
                <a:latin typeface="Times New Roman"/>
                <a:cs typeface="Times New Roman"/>
              </a:rPr>
              <a:t>единой</a:t>
            </a:r>
            <a:r>
              <a:rPr sz="2500" spc="12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Times New Roman"/>
                <a:cs typeface="Times New Roman"/>
              </a:rPr>
              <a:t>информационной</a:t>
            </a:r>
            <a:endParaRPr sz="2500">
              <a:latin typeface="Times New Roman"/>
              <a:cs typeface="Times New Roman"/>
            </a:endParaRPr>
          </a:p>
          <a:p>
            <a:pPr marL="295910">
              <a:lnSpc>
                <a:spcPts val="2425"/>
              </a:lnSpc>
            </a:pPr>
            <a:r>
              <a:rPr sz="2500" spc="-5" dirty="0">
                <a:latin typeface="Times New Roman"/>
                <a:cs typeface="Times New Roman"/>
              </a:rPr>
              <a:t>системе."</a:t>
            </a:r>
            <a:endParaRPr sz="2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72639" y="2845307"/>
            <a:ext cx="5590032" cy="1219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34200" y="2845307"/>
            <a:ext cx="865631" cy="1219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24429" y="2994482"/>
            <a:ext cx="474980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b="1" spc="-5" dirty="0">
                <a:solidFill>
                  <a:srgbClr val="562213"/>
                </a:solidFill>
                <a:latin typeface="Times New Roman"/>
                <a:cs typeface="Times New Roman"/>
              </a:rPr>
              <a:t>Отчеты о</a:t>
            </a:r>
            <a:r>
              <a:rPr sz="4300" b="1" spc="-40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4300" b="1" spc="-20" dirty="0">
                <a:solidFill>
                  <a:srgbClr val="562213"/>
                </a:solidFill>
                <a:latin typeface="Times New Roman"/>
                <a:cs typeface="Times New Roman"/>
              </a:rPr>
              <a:t>закупках</a:t>
            </a:r>
            <a:endParaRPr sz="4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Ежемесячная отчетность (ч. 19 ст. 4)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19. Заказчик не позднее 10-го числа месяца, следующего за отчетным месяцем, размещает в единой информационной системе:</a:t>
            </a:r>
          </a:p>
          <a:p>
            <a:r>
              <a:rPr lang="ru-RU" dirty="0"/>
              <a:t>1) сведения о количестве и об общей стоимости договоров, заключенных заказчиком по результатам закупки товаров, работ, услуг, в том числе об общей стоимости договоров, информация о которых не внесена в реестр договоров в соответствии с частью 3 статьи 4.1 настоящего Федерального закона;</a:t>
            </a:r>
          </a:p>
          <a:p>
            <a:r>
              <a:rPr lang="ru-RU" dirty="0"/>
              <a:t>2) сведения о количестве и стоимости договоров, заключенных заказчиком по результатам закупки у единственного поставщика (исполнителя, подрядчика);</a:t>
            </a:r>
          </a:p>
          <a:p>
            <a:r>
              <a:rPr lang="ru-RU" dirty="0"/>
              <a:t>3) сведения о количестве и стоимости договоров, заключенных заказчиком с единственным поставщиком (исполнителем, подрядчиком) по результатам конкурентной закупки, признанной несостоявшейся.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91239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1435" y="1413763"/>
            <a:ext cx="210312" cy="2103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0435" y="1338707"/>
            <a:ext cx="307095" cy="2863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465A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214249"/>
            <a:ext cx="6215126" cy="41433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29375" y="4143375"/>
            <a:ext cx="2714624" cy="27146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8136" y="620776"/>
            <a:ext cx="8056245" cy="6237605"/>
          </a:xfrm>
          <a:custGeom>
            <a:avLst/>
            <a:gdLst/>
            <a:ahLst/>
            <a:cxnLst/>
            <a:rect l="l" t="t" r="r" b="b"/>
            <a:pathLst>
              <a:path w="8056245" h="6237605">
                <a:moveTo>
                  <a:pt x="0" y="6237223"/>
                </a:moveTo>
                <a:lnTo>
                  <a:pt x="8055914" y="6237223"/>
                </a:lnTo>
                <a:lnTo>
                  <a:pt x="8055914" y="0"/>
                </a:lnTo>
                <a:lnTo>
                  <a:pt x="0" y="0"/>
                </a:lnTo>
                <a:lnTo>
                  <a:pt x="0" y="62372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12875" y="620776"/>
            <a:ext cx="2540" cy="6237605"/>
          </a:xfrm>
          <a:custGeom>
            <a:avLst/>
            <a:gdLst/>
            <a:ahLst/>
            <a:cxnLst/>
            <a:rect l="l" t="t" r="r" b="b"/>
            <a:pathLst>
              <a:path w="2540" h="6237605">
                <a:moveTo>
                  <a:pt x="0" y="6237223"/>
                </a:moveTo>
                <a:lnTo>
                  <a:pt x="2108" y="6237223"/>
                </a:lnTo>
                <a:lnTo>
                  <a:pt x="2108" y="0"/>
                </a:lnTo>
                <a:lnTo>
                  <a:pt x="0" y="0"/>
                </a:lnTo>
                <a:lnTo>
                  <a:pt x="0" y="62372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35736" y="0"/>
            <a:ext cx="155447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1560" y="620776"/>
            <a:ext cx="0" cy="6237605"/>
          </a:xfrm>
          <a:custGeom>
            <a:avLst/>
            <a:gdLst/>
            <a:ahLst/>
            <a:cxnLst/>
            <a:rect l="l" t="t" r="r" b="b"/>
            <a:pathLst>
              <a:path h="6237605">
                <a:moveTo>
                  <a:pt x="0" y="0"/>
                </a:moveTo>
                <a:lnTo>
                  <a:pt x="0" y="6237223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29373" y="519866"/>
            <a:ext cx="1901628" cy="16385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3"/>
            <a:ext cx="9144000" cy="621030"/>
          </a:xfrm>
          <a:custGeom>
            <a:avLst/>
            <a:gdLst/>
            <a:ahLst/>
            <a:cxnLst/>
            <a:rect l="l" t="t" r="r" b="b"/>
            <a:pathLst>
              <a:path w="9144000" h="621030">
                <a:moveTo>
                  <a:pt x="0" y="620712"/>
                </a:moveTo>
                <a:lnTo>
                  <a:pt x="9144000" y="620712"/>
                </a:lnTo>
                <a:lnTo>
                  <a:pt x="914400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7DC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51725" y="81026"/>
            <a:ext cx="1390650" cy="5016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9055" y="1729739"/>
            <a:ext cx="5920740" cy="7178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25623" y="2110739"/>
            <a:ext cx="2848355" cy="7178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41164" y="2110739"/>
            <a:ext cx="512063" cy="7178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3523" y="2491739"/>
            <a:ext cx="6057900" cy="7178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88719" y="2872739"/>
            <a:ext cx="5202935" cy="7178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43355" y="3253740"/>
            <a:ext cx="5690616" cy="7178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8827" y="3634740"/>
            <a:ext cx="6519672" cy="71780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67127" y="4015740"/>
            <a:ext cx="3165348" cy="71780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99659" y="4015740"/>
            <a:ext cx="512063" cy="7178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99103" y="4378452"/>
            <a:ext cx="592836" cy="83058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33450" y="1813686"/>
            <a:ext cx="6032500" cy="2693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2420" marR="303530" algn="ctr">
              <a:lnSpc>
                <a:spcPct val="100000"/>
              </a:lnSpc>
              <a:spcBef>
                <a:spcPts val="95"/>
              </a:spcBef>
            </a:pPr>
            <a:r>
              <a:rPr sz="2500" b="1" spc="-10" dirty="0">
                <a:solidFill>
                  <a:srgbClr val="562213"/>
                </a:solidFill>
                <a:latin typeface="Times New Roman"/>
                <a:cs typeface="Times New Roman"/>
              </a:rPr>
              <a:t>Постановление </a:t>
            </a:r>
            <a:r>
              <a:rPr sz="2500" b="1" spc="-5" dirty="0">
                <a:solidFill>
                  <a:srgbClr val="562213"/>
                </a:solidFill>
                <a:latin typeface="Times New Roman"/>
                <a:cs typeface="Times New Roman"/>
              </a:rPr>
              <a:t>Правительства </a:t>
            </a:r>
            <a:r>
              <a:rPr sz="2500" b="1" spc="-30" dirty="0">
                <a:solidFill>
                  <a:srgbClr val="562213"/>
                </a:solidFill>
                <a:latin typeface="Times New Roman"/>
                <a:cs typeface="Times New Roman"/>
              </a:rPr>
              <a:t>РФ </a:t>
            </a:r>
            <a:r>
              <a:rPr sz="2500" b="1" spc="-20" dirty="0">
                <a:solidFill>
                  <a:srgbClr val="562213"/>
                </a:solidFill>
                <a:latin typeface="Times New Roman"/>
                <a:cs typeface="Times New Roman"/>
              </a:rPr>
              <a:t>от  22.11.2012 </a:t>
            </a:r>
            <a:r>
              <a:rPr sz="2500" b="1" spc="-5" dirty="0">
                <a:solidFill>
                  <a:srgbClr val="562213"/>
                </a:solidFill>
                <a:latin typeface="Times New Roman"/>
                <a:cs typeface="Times New Roman"/>
              </a:rPr>
              <a:t>N</a:t>
            </a:r>
            <a:r>
              <a:rPr sz="2500" b="1" spc="15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500" b="1" spc="-40" dirty="0">
                <a:solidFill>
                  <a:srgbClr val="562213"/>
                </a:solidFill>
                <a:latin typeface="Times New Roman"/>
                <a:cs typeface="Times New Roman"/>
              </a:rPr>
              <a:t>1211</a:t>
            </a:r>
            <a:endParaRPr sz="2500">
              <a:latin typeface="Times New Roman"/>
              <a:cs typeface="Times New Roman"/>
            </a:endParaRPr>
          </a:p>
          <a:p>
            <a:pPr marL="247015" marR="238760" algn="ctr">
              <a:lnSpc>
                <a:spcPct val="100000"/>
              </a:lnSpc>
            </a:pPr>
            <a:r>
              <a:rPr sz="2500" b="1" spc="-10" dirty="0">
                <a:solidFill>
                  <a:srgbClr val="562213"/>
                </a:solidFill>
                <a:latin typeface="Times New Roman"/>
                <a:cs typeface="Times New Roman"/>
              </a:rPr>
              <a:t>"О ведении </a:t>
            </a:r>
            <a:r>
              <a:rPr sz="2500" b="1" dirty="0">
                <a:solidFill>
                  <a:srgbClr val="562213"/>
                </a:solidFill>
                <a:latin typeface="Times New Roman"/>
                <a:cs typeface="Times New Roman"/>
              </a:rPr>
              <a:t>реестра </a:t>
            </a:r>
            <a:r>
              <a:rPr sz="2500" b="1" spc="-10" dirty="0">
                <a:solidFill>
                  <a:srgbClr val="562213"/>
                </a:solidFill>
                <a:latin typeface="Times New Roman"/>
                <a:cs typeface="Times New Roman"/>
              </a:rPr>
              <a:t>недобросовестных  поставщиков,</a:t>
            </a:r>
            <a:r>
              <a:rPr sz="2500" b="1" spc="-15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500" b="1" spc="-20" dirty="0">
                <a:solidFill>
                  <a:srgbClr val="562213"/>
                </a:solidFill>
                <a:latin typeface="Times New Roman"/>
                <a:cs typeface="Times New Roman"/>
              </a:rPr>
              <a:t>предусмотренного</a:t>
            </a:r>
            <a:endParaRPr sz="2500">
              <a:latin typeface="Times New Roman"/>
              <a:cs typeface="Times New Roman"/>
            </a:endParaRPr>
          </a:p>
          <a:p>
            <a:pPr marL="12065" marR="5080" indent="-635" algn="ctr">
              <a:lnSpc>
                <a:spcPct val="100000"/>
              </a:lnSpc>
            </a:pPr>
            <a:r>
              <a:rPr sz="2500" b="1" spc="-10" dirty="0">
                <a:solidFill>
                  <a:srgbClr val="562213"/>
                </a:solidFill>
                <a:latin typeface="Times New Roman"/>
                <a:cs typeface="Times New Roman"/>
              </a:rPr>
              <a:t>Федеральным </a:t>
            </a:r>
            <a:r>
              <a:rPr sz="2500" b="1" spc="-15" dirty="0">
                <a:solidFill>
                  <a:srgbClr val="562213"/>
                </a:solidFill>
                <a:latin typeface="Times New Roman"/>
                <a:cs typeface="Times New Roman"/>
              </a:rPr>
              <a:t>законом </a:t>
            </a:r>
            <a:r>
              <a:rPr sz="2500" b="1" spc="-10" dirty="0">
                <a:solidFill>
                  <a:srgbClr val="562213"/>
                </a:solidFill>
                <a:latin typeface="Times New Roman"/>
                <a:cs typeface="Times New Roman"/>
              </a:rPr>
              <a:t>"О </a:t>
            </a:r>
            <a:r>
              <a:rPr sz="2500" b="1" spc="-15" dirty="0">
                <a:solidFill>
                  <a:srgbClr val="562213"/>
                </a:solidFill>
                <a:latin typeface="Times New Roman"/>
                <a:cs typeface="Times New Roman"/>
              </a:rPr>
              <a:t>закупках  </a:t>
            </a:r>
            <a:r>
              <a:rPr sz="2500" b="1" spc="-25" dirty="0">
                <a:solidFill>
                  <a:srgbClr val="562213"/>
                </a:solidFill>
                <a:latin typeface="Times New Roman"/>
                <a:cs typeface="Times New Roman"/>
              </a:rPr>
              <a:t>товаров, </a:t>
            </a:r>
            <a:r>
              <a:rPr sz="2500" b="1" spc="-50" dirty="0">
                <a:solidFill>
                  <a:srgbClr val="562213"/>
                </a:solidFill>
                <a:latin typeface="Times New Roman"/>
                <a:cs typeface="Times New Roman"/>
              </a:rPr>
              <a:t>работ, </a:t>
            </a:r>
            <a:r>
              <a:rPr sz="2500" b="1" spc="-20" dirty="0">
                <a:solidFill>
                  <a:srgbClr val="562213"/>
                </a:solidFill>
                <a:latin typeface="Times New Roman"/>
                <a:cs typeface="Times New Roman"/>
              </a:rPr>
              <a:t>услуг </a:t>
            </a:r>
            <a:r>
              <a:rPr sz="2500" b="1" spc="-10" dirty="0">
                <a:solidFill>
                  <a:srgbClr val="562213"/>
                </a:solidFill>
                <a:latin typeface="Times New Roman"/>
                <a:cs typeface="Times New Roman"/>
              </a:rPr>
              <a:t>отдельными видами  </a:t>
            </a:r>
            <a:r>
              <a:rPr sz="2500" b="1" spc="-5" dirty="0">
                <a:solidFill>
                  <a:srgbClr val="562213"/>
                </a:solidFill>
                <a:latin typeface="Times New Roman"/>
                <a:cs typeface="Times New Roman"/>
              </a:rPr>
              <a:t>юридических лиц"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962404" y="5209959"/>
            <a:ext cx="6156198" cy="108012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752600"/>
            <a:ext cx="8820150" cy="48958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9979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62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944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0851" y="1114044"/>
            <a:ext cx="8423148" cy="89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86611" y="1601724"/>
            <a:ext cx="8057388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03564" y="1601724"/>
            <a:ext cx="440435" cy="899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03064" y="2165604"/>
            <a:ext cx="635508" cy="8991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83563" y="2729483"/>
            <a:ext cx="7871459" cy="8991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7636" y="3217164"/>
            <a:ext cx="8246363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91355" y="3704844"/>
            <a:ext cx="2241804" cy="8991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99759" y="3704844"/>
            <a:ext cx="635508" cy="8991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79919" y="1364996"/>
            <a:ext cx="7941957" cy="3576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52422" y="1847723"/>
            <a:ext cx="7483348" cy="36258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41627" y="2977769"/>
            <a:ext cx="7219696" cy="36029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53909" y="3547490"/>
            <a:ext cx="7875155" cy="27914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47641" y="4035171"/>
            <a:ext cx="1695323" cy="27914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2590800" y="23622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(</a:t>
            </a:r>
            <a:r>
              <a:rPr lang="ru-RU" b="1" dirty="0"/>
              <a:t>ред. от 27.07.2019</a:t>
            </a:r>
            <a:r>
              <a:rPr lang="ru-RU" sz="2800" b="1" dirty="0" smtClean="0">
                <a:solidFill>
                  <a:schemeClr val="tx2"/>
                </a:solidFill>
              </a:rPr>
              <a:t>)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64336" y="338327"/>
            <a:ext cx="3901440" cy="12161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40352" y="338327"/>
            <a:ext cx="835151" cy="12161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14602" y="470738"/>
            <a:ext cx="320040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105" dirty="0">
                <a:solidFill>
                  <a:srgbClr val="562213"/>
                </a:solidFill>
                <a:latin typeface="Trebuchet MS"/>
                <a:cs typeface="Trebuchet MS"/>
              </a:rPr>
              <a:t>В </a:t>
            </a:r>
            <a:r>
              <a:rPr sz="4300" spc="70" dirty="0">
                <a:solidFill>
                  <a:srgbClr val="562213"/>
                </a:solidFill>
                <a:latin typeface="Trebuchet MS"/>
                <a:cs typeface="Trebuchet MS"/>
              </a:rPr>
              <a:t>РНП</a:t>
            </a:r>
            <a:r>
              <a:rPr sz="4300" spc="-1035" dirty="0">
                <a:solidFill>
                  <a:srgbClr val="562213"/>
                </a:solidFill>
                <a:latin typeface="Trebuchet MS"/>
                <a:cs typeface="Trebuchet MS"/>
              </a:rPr>
              <a:t> </a:t>
            </a:r>
            <a:r>
              <a:rPr sz="4300" spc="-125" dirty="0">
                <a:solidFill>
                  <a:srgbClr val="562213"/>
                </a:solidFill>
                <a:latin typeface="Trebuchet MS"/>
                <a:cs typeface="Trebuchet MS"/>
              </a:rPr>
              <a:t>вносят</a:t>
            </a:r>
            <a:endParaRPr sz="43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96897" y="1427734"/>
            <a:ext cx="7163434" cy="451231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95910" marR="5080" indent="-283845">
              <a:lnSpc>
                <a:spcPct val="90000"/>
              </a:lnSpc>
              <a:spcBef>
                <a:spcPts val="425"/>
              </a:spcBef>
              <a:tabLst>
                <a:tab pos="295910" algn="l"/>
              </a:tabLst>
            </a:pPr>
            <a:r>
              <a:rPr sz="2150" spc="-555" dirty="0">
                <a:solidFill>
                  <a:srgbClr val="3891A7"/>
                </a:solidFill>
                <a:latin typeface="Arial"/>
                <a:cs typeface="Arial"/>
              </a:rPr>
              <a:t>	</a:t>
            </a:r>
            <a:r>
              <a:rPr sz="2700" spc="-10" dirty="0">
                <a:latin typeface="Times New Roman"/>
                <a:cs typeface="Times New Roman"/>
              </a:rPr>
              <a:t>сведения </a:t>
            </a:r>
            <a:r>
              <a:rPr sz="2700" dirty="0">
                <a:latin typeface="Times New Roman"/>
                <a:cs typeface="Times New Roman"/>
              </a:rPr>
              <a:t>об </a:t>
            </a:r>
            <a:r>
              <a:rPr sz="2700" spc="-10" dirty="0">
                <a:latin typeface="Times New Roman"/>
                <a:cs typeface="Times New Roman"/>
              </a:rPr>
              <a:t>участниках закупки,  уклонившихся </a:t>
            </a:r>
            <a:r>
              <a:rPr sz="2700" spc="-15" dirty="0">
                <a:latin typeface="Times New Roman"/>
                <a:cs typeface="Times New Roman"/>
              </a:rPr>
              <a:t>от </a:t>
            </a:r>
            <a:r>
              <a:rPr sz="2700" spc="-20" dirty="0">
                <a:latin typeface="Times New Roman"/>
                <a:cs typeface="Times New Roman"/>
              </a:rPr>
              <a:t>заключения </a:t>
            </a:r>
            <a:r>
              <a:rPr sz="2700" spc="-10" dirty="0">
                <a:latin typeface="Times New Roman"/>
                <a:cs typeface="Times New Roman"/>
              </a:rPr>
              <a:t>договоров, </a:t>
            </a:r>
            <a:r>
              <a:rPr sz="2700" dirty="0">
                <a:latin typeface="Times New Roman"/>
                <a:cs typeface="Times New Roman"/>
              </a:rPr>
              <a:t>в </a:t>
            </a:r>
            <a:r>
              <a:rPr sz="2700" spc="-30" dirty="0">
                <a:latin typeface="Times New Roman"/>
                <a:cs typeface="Times New Roman"/>
              </a:rPr>
              <a:t>том  </a:t>
            </a:r>
            <a:r>
              <a:rPr sz="2700" spc="-5" dirty="0">
                <a:latin typeface="Times New Roman"/>
                <a:cs typeface="Times New Roman"/>
              </a:rPr>
              <a:t>числе не </a:t>
            </a:r>
            <a:r>
              <a:rPr sz="2700" dirty="0">
                <a:latin typeface="Times New Roman"/>
                <a:cs typeface="Times New Roman"/>
              </a:rPr>
              <a:t>предоставивших </a:t>
            </a:r>
            <a:r>
              <a:rPr sz="2700" spc="-20" dirty="0">
                <a:latin typeface="Times New Roman"/>
                <a:cs typeface="Times New Roman"/>
              </a:rPr>
              <a:t>заказчику </a:t>
            </a:r>
            <a:r>
              <a:rPr sz="2700" dirty="0">
                <a:latin typeface="Times New Roman"/>
                <a:cs typeface="Times New Roman"/>
              </a:rPr>
              <a:t>в срок,  </a:t>
            </a:r>
            <a:r>
              <a:rPr sz="2700" spc="-5" dirty="0">
                <a:latin typeface="Times New Roman"/>
                <a:cs typeface="Times New Roman"/>
              </a:rPr>
              <a:t>предусмотренный документацией </a:t>
            </a:r>
            <a:r>
              <a:rPr sz="2700" dirty="0">
                <a:latin typeface="Times New Roman"/>
                <a:cs typeface="Times New Roman"/>
              </a:rPr>
              <a:t>о </a:t>
            </a:r>
            <a:r>
              <a:rPr sz="2700" spc="-20" dirty="0">
                <a:latin typeface="Times New Roman"/>
                <a:cs typeface="Times New Roman"/>
              </a:rPr>
              <a:t>закупке,  </a:t>
            </a:r>
            <a:r>
              <a:rPr sz="2700" spc="-10" dirty="0">
                <a:latin typeface="Times New Roman"/>
                <a:cs typeface="Times New Roman"/>
              </a:rPr>
              <a:t>подписанный </a:t>
            </a:r>
            <a:r>
              <a:rPr sz="2700" spc="-15" dirty="0">
                <a:latin typeface="Times New Roman"/>
                <a:cs typeface="Times New Roman"/>
              </a:rPr>
              <a:t>договор </a:t>
            </a:r>
            <a:r>
              <a:rPr sz="2700" spc="-5" dirty="0">
                <a:latin typeface="Times New Roman"/>
                <a:cs typeface="Times New Roman"/>
              </a:rPr>
              <a:t>или не </a:t>
            </a:r>
            <a:r>
              <a:rPr sz="2700" dirty="0">
                <a:latin typeface="Times New Roman"/>
                <a:cs typeface="Times New Roman"/>
              </a:rPr>
              <a:t>предоставивших  </a:t>
            </a:r>
            <a:r>
              <a:rPr sz="2700" spc="-10" dirty="0">
                <a:latin typeface="Times New Roman"/>
                <a:cs typeface="Times New Roman"/>
              </a:rPr>
              <a:t>обеспечение исполнения </a:t>
            </a:r>
            <a:r>
              <a:rPr sz="2700" spc="-15" dirty="0">
                <a:latin typeface="Times New Roman"/>
                <a:cs typeface="Times New Roman"/>
              </a:rPr>
              <a:t>договора </a:t>
            </a:r>
            <a:r>
              <a:rPr sz="2700" dirty="0">
                <a:latin typeface="Times New Roman"/>
                <a:cs typeface="Times New Roman"/>
              </a:rPr>
              <a:t>в</a:t>
            </a:r>
            <a:r>
              <a:rPr sz="2700" spc="9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случае,</a:t>
            </a:r>
            <a:endParaRPr sz="2700">
              <a:latin typeface="Times New Roman"/>
              <a:cs typeface="Times New Roman"/>
            </a:endParaRPr>
          </a:p>
          <a:p>
            <a:pPr marL="295910" marR="6985">
              <a:lnSpc>
                <a:spcPts val="2920"/>
              </a:lnSpc>
              <a:spcBef>
                <a:spcPts val="35"/>
              </a:spcBef>
            </a:pPr>
            <a:r>
              <a:rPr sz="2700" spc="15" dirty="0">
                <a:latin typeface="Times New Roman"/>
                <a:cs typeface="Times New Roman"/>
              </a:rPr>
              <a:t>если </a:t>
            </a:r>
            <a:r>
              <a:rPr sz="2700" spc="-30" dirty="0">
                <a:latin typeface="Times New Roman"/>
                <a:cs typeface="Times New Roman"/>
              </a:rPr>
              <a:t>заказчиком </a:t>
            </a:r>
            <a:r>
              <a:rPr sz="2700" spc="-5" dirty="0">
                <a:latin typeface="Times New Roman"/>
                <a:cs typeface="Times New Roman"/>
              </a:rPr>
              <a:t>было установлено требование  обеспечения </a:t>
            </a:r>
            <a:r>
              <a:rPr sz="2700" spc="-15" dirty="0">
                <a:latin typeface="Times New Roman"/>
                <a:cs typeface="Times New Roman"/>
              </a:rPr>
              <a:t>договора </a:t>
            </a:r>
            <a:r>
              <a:rPr sz="2700" spc="-10" dirty="0">
                <a:latin typeface="Times New Roman"/>
                <a:cs typeface="Times New Roman"/>
              </a:rPr>
              <a:t>до </a:t>
            </a:r>
            <a:r>
              <a:rPr sz="2700" spc="-30" dirty="0">
                <a:latin typeface="Times New Roman"/>
                <a:cs typeface="Times New Roman"/>
              </a:rPr>
              <a:t>его </a:t>
            </a:r>
            <a:r>
              <a:rPr sz="2700" spc="-15" dirty="0">
                <a:latin typeface="Times New Roman"/>
                <a:cs typeface="Times New Roman"/>
              </a:rPr>
              <a:t>заключения,</a:t>
            </a:r>
            <a:r>
              <a:rPr sz="2700" spc="1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а</a:t>
            </a:r>
            <a:endParaRPr sz="2700">
              <a:latin typeface="Times New Roman"/>
              <a:cs typeface="Times New Roman"/>
            </a:endParaRPr>
          </a:p>
          <a:p>
            <a:pPr marL="295910">
              <a:lnSpc>
                <a:spcPts val="2710"/>
              </a:lnSpc>
            </a:pPr>
            <a:r>
              <a:rPr sz="2700" spc="-5" dirty="0">
                <a:latin typeface="Times New Roman"/>
                <a:cs typeface="Times New Roman"/>
              </a:rPr>
              <a:t>также </a:t>
            </a:r>
            <a:r>
              <a:rPr sz="2700" dirty="0">
                <a:latin typeface="Times New Roman"/>
                <a:cs typeface="Times New Roman"/>
              </a:rPr>
              <a:t>о поставщиках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(исполнителях,</a:t>
            </a:r>
            <a:endParaRPr sz="2700">
              <a:latin typeface="Times New Roman"/>
              <a:cs typeface="Times New Roman"/>
            </a:endParaRPr>
          </a:p>
          <a:p>
            <a:pPr marL="295910" marR="528955">
              <a:lnSpc>
                <a:spcPct val="90000"/>
              </a:lnSpc>
              <a:spcBef>
                <a:spcPts val="165"/>
              </a:spcBef>
            </a:pPr>
            <a:r>
              <a:rPr sz="2700" spc="-15" dirty="0">
                <a:latin typeface="Times New Roman"/>
                <a:cs typeface="Times New Roman"/>
              </a:rPr>
              <a:t>подрядчиках), </a:t>
            </a:r>
            <a:r>
              <a:rPr sz="2700" dirty="0">
                <a:latin typeface="Times New Roman"/>
                <a:cs typeface="Times New Roman"/>
              </a:rPr>
              <a:t>с </a:t>
            </a:r>
            <a:r>
              <a:rPr sz="2700" spc="-30" dirty="0">
                <a:latin typeface="Times New Roman"/>
                <a:cs typeface="Times New Roman"/>
              </a:rPr>
              <a:t>которыми </a:t>
            </a:r>
            <a:r>
              <a:rPr sz="2700" spc="-15" dirty="0">
                <a:latin typeface="Times New Roman"/>
                <a:cs typeface="Times New Roman"/>
              </a:rPr>
              <a:t>договоры </a:t>
            </a:r>
            <a:r>
              <a:rPr sz="2700" spc="-10" dirty="0">
                <a:latin typeface="Times New Roman"/>
                <a:cs typeface="Times New Roman"/>
              </a:rPr>
              <a:t>по  </a:t>
            </a:r>
            <a:r>
              <a:rPr sz="2700" dirty="0">
                <a:latin typeface="Times New Roman"/>
                <a:cs typeface="Times New Roman"/>
              </a:rPr>
              <a:t>решению </a:t>
            </a:r>
            <a:r>
              <a:rPr sz="2700" spc="-50" dirty="0">
                <a:latin typeface="Times New Roman"/>
                <a:cs typeface="Times New Roman"/>
              </a:rPr>
              <a:t>суда </a:t>
            </a:r>
            <a:r>
              <a:rPr sz="2700" spc="-5" dirty="0">
                <a:latin typeface="Times New Roman"/>
                <a:cs typeface="Times New Roman"/>
              </a:rPr>
              <a:t>расторгнуты </a:t>
            </a:r>
            <a:r>
              <a:rPr sz="2700" dirty="0">
                <a:latin typeface="Times New Roman"/>
                <a:cs typeface="Times New Roman"/>
              </a:rPr>
              <a:t>в </a:t>
            </a:r>
            <a:r>
              <a:rPr sz="2700" spc="-10" dirty="0">
                <a:latin typeface="Times New Roman"/>
                <a:cs typeface="Times New Roman"/>
              </a:rPr>
              <a:t>связи </a:t>
            </a:r>
            <a:r>
              <a:rPr sz="2700" dirty="0">
                <a:latin typeface="Times New Roman"/>
                <a:cs typeface="Times New Roman"/>
              </a:rPr>
              <a:t>с  существенным </a:t>
            </a:r>
            <a:r>
              <a:rPr sz="2700" spc="-5" dirty="0">
                <a:latin typeface="Times New Roman"/>
                <a:cs typeface="Times New Roman"/>
              </a:rPr>
              <a:t>нарушением </a:t>
            </a:r>
            <a:r>
              <a:rPr sz="2700" spc="-10" dirty="0">
                <a:latin typeface="Times New Roman"/>
                <a:cs typeface="Times New Roman"/>
              </a:rPr>
              <a:t>ими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spc="-15" dirty="0">
                <a:latin typeface="Times New Roman"/>
                <a:cs typeface="Times New Roman"/>
              </a:rPr>
              <a:t>договоров</a:t>
            </a:r>
            <a:endParaRPr sz="2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1000" y="457200"/>
            <a:ext cx="8610599" cy="471141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375"/>
              </a:lnSpc>
              <a:spcBef>
                <a:spcPts val="95"/>
              </a:spcBef>
              <a:tabLst>
                <a:tab pos="295910" algn="l"/>
              </a:tabLst>
            </a:pPr>
            <a:r>
              <a:rPr sz="1750" spc="-450" dirty="0">
                <a:solidFill>
                  <a:srgbClr val="3891A7"/>
                </a:solidFill>
                <a:latin typeface="Arial"/>
                <a:cs typeface="Arial"/>
              </a:rPr>
              <a:t>	</a:t>
            </a:r>
            <a:r>
              <a:rPr sz="2200" spc="50" dirty="0">
                <a:latin typeface="Trebuchet MS"/>
                <a:cs typeface="Trebuchet MS"/>
              </a:rPr>
              <a:t>В</a:t>
            </a:r>
            <a:r>
              <a:rPr sz="2200" spc="-229" dirty="0">
                <a:latin typeface="Trebuchet MS"/>
                <a:cs typeface="Trebuchet MS"/>
              </a:rPr>
              <a:t> </a:t>
            </a:r>
            <a:r>
              <a:rPr sz="2200" spc="-95" dirty="0">
                <a:latin typeface="Trebuchet MS"/>
                <a:cs typeface="Trebuchet MS"/>
              </a:rPr>
              <a:t>случае</a:t>
            </a:r>
            <a:r>
              <a:rPr sz="2200" spc="-235" dirty="0">
                <a:latin typeface="Trebuchet MS"/>
                <a:cs typeface="Trebuchet MS"/>
              </a:rPr>
              <a:t> </a:t>
            </a:r>
            <a:r>
              <a:rPr sz="2200" spc="-70" dirty="0">
                <a:latin typeface="Trebuchet MS"/>
                <a:cs typeface="Trebuchet MS"/>
              </a:rPr>
              <a:t>уклонения</a:t>
            </a:r>
            <a:r>
              <a:rPr sz="2200" spc="-204" dirty="0">
                <a:latin typeface="Trebuchet MS"/>
                <a:cs typeface="Trebuchet MS"/>
              </a:rPr>
              <a:t> </a:t>
            </a:r>
            <a:r>
              <a:rPr sz="2200" spc="-25" dirty="0">
                <a:latin typeface="Trebuchet MS"/>
                <a:cs typeface="Trebuchet MS"/>
              </a:rPr>
              <a:t>от</a:t>
            </a:r>
            <a:r>
              <a:rPr sz="2200" spc="-229" dirty="0">
                <a:latin typeface="Trebuchet MS"/>
                <a:cs typeface="Trebuchet MS"/>
              </a:rPr>
              <a:t> </a:t>
            </a:r>
            <a:r>
              <a:rPr sz="2200" spc="-70" dirty="0">
                <a:latin typeface="Trebuchet MS"/>
                <a:cs typeface="Trebuchet MS"/>
              </a:rPr>
              <a:t>заключения</a:t>
            </a:r>
            <a:r>
              <a:rPr sz="2200" spc="-204" dirty="0">
                <a:latin typeface="Trebuchet MS"/>
                <a:cs typeface="Trebuchet MS"/>
              </a:rPr>
              <a:t> </a:t>
            </a:r>
            <a:r>
              <a:rPr sz="2200" spc="-40" dirty="0">
                <a:latin typeface="Trebuchet MS"/>
                <a:cs typeface="Trebuchet MS"/>
              </a:rPr>
              <a:t>договора</a:t>
            </a:r>
            <a:r>
              <a:rPr sz="2200" spc="-235" dirty="0">
                <a:latin typeface="Trebuchet MS"/>
                <a:cs typeface="Trebuchet MS"/>
              </a:rPr>
              <a:t> </a:t>
            </a:r>
            <a:r>
              <a:rPr sz="2200" spc="-70" dirty="0">
                <a:latin typeface="Trebuchet MS"/>
                <a:cs typeface="Trebuchet MS"/>
              </a:rPr>
              <a:t>победителя</a:t>
            </a:r>
            <a:endParaRPr sz="2200" dirty="0">
              <a:latin typeface="Trebuchet MS"/>
              <a:cs typeface="Trebuchet MS"/>
            </a:endParaRPr>
          </a:p>
          <a:p>
            <a:pPr marL="295910">
              <a:lnSpc>
                <a:spcPts val="2115"/>
              </a:lnSpc>
            </a:pPr>
            <a:r>
              <a:rPr sz="2200" spc="-70" dirty="0">
                <a:latin typeface="Trebuchet MS"/>
                <a:cs typeface="Trebuchet MS"/>
              </a:rPr>
              <a:t>закупки</a:t>
            </a:r>
            <a:r>
              <a:rPr sz="2200" spc="-225" dirty="0">
                <a:latin typeface="Trebuchet MS"/>
                <a:cs typeface="Trebuchet MS"/>
              </a:rPr>
              <a:t> </a:t>
            </a:r>
            <a:r>
              <a:rPr sz="2200" spc="-70" dirty="0">
                <a:latin typeface="Trebuchet MS"/>
                <a:cs typeface="Trebuchet MS"/>
              </a:rPr>
              <a:t>или</a:t>
            </a:r>
            <a:r>
              <a:rPr sz="2200" spc="-245" dirty="0">
                <a:latin typeface="Trebuchet MS"/>
                <a:cs typeface="Trebuchet MS"/>
              </a:rPr>
              <a:t> </a:t>
            </a:r>
            <a:r>
              <a:rPr sz="2200" spc="-70" dirty="0">
                <a:latin typeface="Trebuchet MS"/>
                <a:cs typeface="Trebuchet MS"/>
              </a:rPr>
              <a:t>участника</a:t>
            </a:r>
            <a:r>
              <a:rPr sz="2200" spc="-235" dirty="0">
                <a:latin typeface="Trebuchet MS"/>
                <a:cs typeface="Trebuchet MS"/>
              </a:rPr>
              <a:t> </a:t>
            </a:r>
            <a:r>
              <a:rPr sz="2200" spc="-90" dirty="0">
                <a:latin typeface="Trebuchet MS"/>
                <a:cs typeface="Trebuchet MS"/>
              </a:rPr>
              <a:t>закупки,</a:t>
            </a:r>
            <a:r>
              <a:rPr sz="2200" spc="-225" dirty="0">
                <a:latin typeface="Trebuchet MS"/>
                <a:cs typeface="Trebuchet MS"/>
              </a:rPr>
              <a:t> </a:t>
            </a:r>
            <a:r>
              <a:rPr sz="2200" spc="-130" dirty="0">
                <a:latin typeface="Trebuchet MS"/>
                <a:cs typeface="Trebuchet MS"/>
              </a:rPr>
              <a:t>с</a:t>
            </a:r>
            <a:r>
              <a:rPr sz="2200" spc="-229" dirty="0">
                <a:latin typeface="Trebuchet MS"/>
                <a:cs typeface="Trebuchet MS"/>
              </a:rPr>
              <a:t> </a:t>
            </a:r>
            <a:r>
              <a:rPr sz="2200" spc="-65" dirty="0">
                <a:latin typeface="Trebuchet MS"/>
                <a:cs typeface="Trebuchet MS"/>
              </a:rPr>
              <a:t>которым</a:t>
            </a:r>
            <a:r>
              <a:rPr sz="2200" spc="-235" dirty="0">
                <a:latin typeface="Trebuchet MS"/>
                <a:cs typeface="Trebuchet MS"/>
              </a:rPr>
              <a:t> </a:t>
            </a:r>
            <a:r>
              <a:rPr sz="2200" spc="-60" dirty="0">
                <a:latin typeface="Trebuchet MS"/>
                <a:cs typeface="Trebuchet MS"/>
              </a:rPr>
              <a:t>в</a:t>
            </a:r>
            <a:endParaRPr sz="2200" dirty="0">
              <a:latin typeface="Trebuchet MS"/>
              <a:cs typeface="Trebuchet MS"/>
            </a:endParaRPr>
          </a:p>
          <a:p>
            <a:pPr marL="295910" marR="368300">
              <a:lnSpc>
                <a:spcPct val="80000"/>
              </a:lnSpc>
              <a:spcBef>
                <a:spcPts val="265"/>
              </a:spcBef>
            </a:pPr>
            <a:r>
              <a:rPr sz="2200" spc="-65" dirty="0">
                <a:latin typeface="Trebuchet MS"/>
                <a:cs typeface="Trebuchet MS"/>
              </a:rPr>
              <a:t>соответствии </a:t>
            </a:r>
            <a:r>
              <a:rPr sz="2200" spc="-135" dirty="0">
                <a:latin typeface="Trebuchet MS"/>
                <a:cs typeface="Trebuchet MS"/>
              </a:rPr>
              <a:t>с </a:t>
            </a:r>
            <a:r>
              <a:rPr sz="2200" spc="-65" dirty="0">
                <a:latin typeface="Trebuchet MS"/>
                <a:cs typeface="Trebuchet MS"/>
              </a:rPr>
              <a:t>документацией </a:t>
            </a:r>
            <a:r>
              <a:rPr sz="2200" spc="-15" dirty="0">
                <a:latin typeface="Trebuchet MS"/>
                <a:cs typeface="Trebuchet MS"/>
              </a:rPr>
              <a:t>о </a:t>
            </a:r>
            <a:r>
              <a:rPr sz="2200" spc="-80" dirty="0">
                <a:latin typeface="Trebuchet MS"/>
                <a:cs typeface="Trebuchet MS"/>
              </a:rPr>
              <a:t>закупке</a:t>
            </a:r>
            <a:r>
              <a:rPr sz="2200" spc="-420" dirty="0">
                <a:latin typeface="Trebuchet MS"/>
                <a:cs typeface="Trebuchet MS"/>
              </a:rPr>
              <a:t> </a:t>
            </a:r>
            <a:r>
              <a:rPr sz="2200" spc="-80" dirty="0">
                <a:latin typeface="Trebuchet MS"/>
                <a:cs typeface="Trebuchet MS"/>
              </a:rPr>
              <a:t>заключается  </a:t>
            </a:r>
            <a:r>
              <a:rPr sz="2200" spc="-40" dirty="0">
                <a:latin typeface="Trebuchet MS"/>
                <a:cs typeface="Trebuchet MS"/>
              </a:rPr>
              <a:t>договор </a:t>
            </a:r>
            <a:r>
              <a:rPr sz="2200" spc="-60" dirty="0">
                <a:latin typeface="Trebuchet MS"/>
                <a:cs typeface="Trebuchet MS"/>
              </a:rPr>
              <a:t>при </a:t>
            </a:r>
            <a:r>
              <a:rPr sz="2200" spc="-70" dirty="0">
                <a:latin typeface="Trebuchet MS"/>
                <a:cs typeface="Trebuchet MS"/>
              </a:rPr>
              <a:t>уклонении победителя закупки </a:t>
            </a:r>
            <a:r>
              <a:rPr sz="2200" spc="-30" dirty="0">
                <a:latin typeface="Trebuchet MS"/>
                <a:cs typeface="Trebuchet MS"/>
              </a:rPr>
              <a:t>от  </a:t>
            </a:r>
            <a:r>
              <a:rPr sz="2200" spc="-70" dirty="0">
                <a:latin typeface="Trebuchet MS"/>
                <a:cs typeface="Trebuchet MS"/>
              </a:rPr>
              <a:t>заключения </a:t>
            </a:r>
            <a:r>
              <a:rPr sz="2200" spc="-40" dirty="0">
                <a:latin typeface="Trebuchet MS"/>
                <a:cs typeface="Trebuchet MS"/>
              </a:rPr>
              <a:t>договора </a:t>
            </a:r>
            <a:r>
              <a:rPr sz="2200" spc="-120" dirty="0">
                <a:latin typeface="Trebuchet MS"/>
                <a:cs typeface="Trebuchet MS"/>
              </a:rPr>
              <a:t>(если </a:t>
            </a:r>
            <a:r>
              <a:rPr sz="2200" spc="-65" dirty="0">
                <a:latin typeface="Trebuchet MS"/>
                <a:cs typeface="Trebuchet MS"/>
              </a:rPr>
              <a:t>документацией </a:t>
            </a:r>
            <a:r>
              <a:rPr sz="2200" spc="-15" dirty="0">
                <a:latin typeface="Trebuchet MS"/>
                <a:cs typeface="Trebuchet MS"/>
              </a:rPr>
              <a:t>о </a:t>
            </a:r>
            <a:r>
              <a:rPr sz="2200" spc="-80" dirty="0">
                <a:latin typeface="Trebuchet MS"/>
                <a:cs typeface="Trebuchet MS"/>
              </a:rPr>
              <a:t>закупке  </a:t>
            </a:r>
            <a:r>
              <a:rPr sz="2200" spc="-70" dirty="0">
                <a:latin typeface="Trebuchet MS"/>
                <a:cs typeface="Trebuchet MS"/>
              </a:rPr>
              <a:t>предусмотрена</a:t>
            </a:r>
            <a:r>
              <a:rPr sz="2200" spc="-210" dirty="0">
                <a:latin typeface="Trebuchet MS"/>
                <a:cs typeface="Trebuchet MS"/>
              </a:rPr>
              <a:t> </a:t>
            </a:r>
            <a:r>
              <a:rPr sz="2200" spc="-60" dirty="0">
                <a:latin typeface="Trebuchet MS"/>
                <a:cs typeface="Trebuchet MS"/>
              </a:rPr>
              <a:t>обязанность</a:t>
            </a:r>
            <a:r>
              <a:rPr sz="2200" spc="-195" dirty="0">
                <a:latin typeface="Trebuchet MS"/>
                <a:cs typeface="Trebuchet MS"/>
              </a:rPr>
              <a:t> </a:t>
            </a:r>
            <a:r>
              <a:rPr sz="2200" spc="-50" dirty="0">
                <a:latin typeface="Trebuchet MS"/>
                <a:cs typeface="Trebuchet MS"/>
              </a:rPr>
              <a:t>такого</a:t>
            </a:r>
            <a:r>
              <a:rPr sz="2200" spc="-245" dirty="0">
                <a:latin typeface="Trebuchet MS"/>
                <a:cs typeface="Trebuchet MS"/>
              </a:rPr>
              <a:t> </a:t>
            </a:r>
            <a:r>
              <a:rPr sz="2200" spc="-50" dirty="0">
                <a:latin typeface="Trebuchet MS"/>
                <a:cs typeface="Trebuchet MS"/>
              </a:rPr>
              <a:t>лица</a:t>
            </a:r>
            <a:r>
              <a:rPr sz="2200" spc="-220" dirty="0">
                <a:latin typeface="Trebuchet MS"/>
                <a:cs typeface="Trebuchet MS"/>
              </a:rPr>
              <a:t> </a:t>
            </a:r>
            <a:r>
              <a:rPr sz="2200" spc="-60" dirty="0">
                <a:latin typeface="Trebuchet MS"/>
                <a:cs typeface="Trebuchet MS"/>
              </a:rPr>
              <a:t>заключить</a:t>
            </a:r>
            <a:endParaRPr sz="2200" dirty="0">
              <a:latin typeface="Trebuchet MS"/>
              <a:cs typeface="Trebuchet MS"/>
            </a:endParaRPr>
          </a:p>
          <a:p>
            <a:pPr marL="295910">
              <a:lnSpc>
                <a:spcPts val="1850"/>
              </a:lnSpc>
            </a:pPr>
            <a:r>
              <a:rPr sz="2200" spc="-75" dirty="0">
                <a:latin typeface="Trebuchet MS"/>
                <a:cs typeface="Trebuchet MS"/>
              </a:rPr>
              <a:t>договор),</a:t>
            </a:r>
            <a:r>
              <a:rPr sz="2200" u="heavy" spc="-2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200" b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заказчик</a:t>
            </a:r>
            <a:r>
              <a:rPr sz="2200" b="1" u="heavy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b="1" u="heavy" spc="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не</a:t>
            </a:r>
            <a:r>
              <a:rPr sz="2200" b="1" u="heavy" spc="-1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b="1" u="heavy" spc="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позднее</a:t>
            </a:r>
            <a:r>
              <a:rPr sz="2200" b="1" u="heavy" spc="-1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30</a:t>
            </a:r>
            <a:r>
              <a:rPr sz="2200" b="1" u="heavy" spc="-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b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календарных</a:t>
            </a:r>
            <a:r>
              <a:rPr sz="2200" b="1" u="heavy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b="1" u="heavy" spc="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дней</a:t>
            </a:r>
            <a:r>
              <a:rPr sz="2200" b="1" u="heavy" spc="-1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b="1" u="heavy" spc="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со</a:t>
            </a:r>
            <a:endParaRPr sz="2200" dirty="0">
              <a:latin typeface="Times New Roman"/>
              <a:cs typeface="Times New Roman"/>
            </a:endParaRPr>
          </a:p>
          <a:p>
            <a:pPr marL="295910" marR="5080" indent="-635">
              <a:lnSpc>
                <a:spcPct val="80000"/>
              </a:lnSpc>
              <a:spcBef>
                <a:spcPts val="265"/>
              </a:spcBef>
            </a:pPr>
            <a:r>
              <a:rPr sz="2200" u="heavy" spc="-5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дня </a:t>
            </a:r>
            <a:r>
              <a:rPr sz="2200" b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заключения </a:t>
            </a:r>
            <a:r>
              <a:rPr sz="2200" b="1" u="heavy" spc="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договора </a:t>
            </a:r>
            <a:r>
              <a:rPr sz="22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 </a:t>
            </a:r>
            <a:r>
              <a:rPr sz="2200" b="1" u="heavy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участником </a:t>
            </a:r>
            <a:r>
              <a:rPr sz="2200" b="1" u="heavy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закупки</a:t>
            </a:r>
            <a:r>
              <a:rPr sz="2200" spc="-70" dirty="0">
                <a:latin typeface="Trebuchet MS"/>
                <a:cs typeface="Trebuchet MS"/>
              </a:rPr>
              <a:t>, </a:t>
            </a:r>
            <a:r>
              <a:rPr sz="2200" spc="-135" dirty="0">
                <a:latin typeface="Trebuchet MS"/>
                <a:cs typeface="Trebuchet MS"/>
              </a:rPr>
              <a:t>с  </a:t>
            </a:r>
            <a:r>
              <a:rPr sz="2200" spc="-65" dirty="0">
                <a:latin typeface="Trebuchet MS"/>
                <a:cs typeface="Trebuchet MS"/>
              </a:rPr>
              <a:t>которым </a:t>
            </a:r>
            <a:r>
              <a:rPr sz="2200" spc="-60" dirty="0">
                <a:latin typeface="Trebuchet MS"/>
                <a:cs typeface="Trebuchet MS"/>
              </a:rPr>
              <a:t>в </a:t>
            </a:r>
            <a:r>
              <a:rPr sz="2200" spc="-65" dirty="0">
                <a:latin typeface="Trebuchet MS"/>
                <a:cs typeface="Trebuchet MS"/>
              </a:rPr>
              <a:t>соответствии </a:t>
            </a:r>
            <a:r>
              <a:rPr sz="2200" spc="-135" dirty="0">
                <a:latin typeface="Trebuchet MS"/>
                <a:cs typeface="Trebuchet MS"/>
              </a:rPr>
              <a:t>с </a:t>
            </a:r>
            <a:r>
              <a:rPr sz="2200" spc="-65" dirty="0">
                <a:latin typeface="Trebuchet MS"/>
                <a:cs typeface="Trebuchet MS"/>
              </a:rPr>
              <a:t>документацией </a:t>
            </a:r>
            <a:r>
              <a:rPr sz="2200" spc="-15" dirty="0">
                <a:latin typeface="Trebuchet MS"/>
                <a:cs typeface="Trebuchet MS"/>
              </a:rPr>
              <a:t>о </a:t>
            </a:r>
            <a:r>
              <a:rPr sz="2200" spc="-80" dirty="0">
                <a:latin typeface="Trebuchet MS"/>
                <a:cs typeface="Trebuchet MS"/>
              </a:rPr>
              <a:t>закупке  заключается</a:t>
            </a:r>
            <a:r>
              <a:rPr sz="2200" spc="-220" dirty="0">
                <a:latin typeface="Trebuchet MS"/>
                <a:cs typeface="Trebuchet MS"/>
              </a:rPr>
              <a:t> </a:t>
            </a:r>
            <a:r>
              <a:rPr sz="2200" spc="-40" dirty="0">
                <a:latin typeface="Trebuchet MS"/>
                <a:cs typeface="Trebuchet MS"/>
              </a:rPr>
              <a:t>договор</a:t>
            </a:r>
            <a:r>
              <a:rPr sz="2200" spc="-225" dirty="0">
                <a:latin typeface="Trebuchet MS"/>
                <a:cs typeface="Trebuchet MS"/>
              </a:rPr>
              <a:t> </a:t>
            </a:r>
            <a:r>
              <a:rPr sz="2200" spc="-60" dirty="0">
                <a:latin typeface="Trebuchet MS"/>
                <a:cs typeface="Trebuchet MS"/>
              </a:rPr>
              <a:t>при</a:t>
            </a:r>
            <a:r>
              <a:rPr sz="2200" spc="-235" dirty="0">
                <a:latin typeface="Trebuchet MS"/>
                <a:cs typeface="Trebuchet MS"/>
              </a:rPr>
              <a:t> </a:t>
            </a:r>
            <a:r>
              <a:rPr sz="2200" spc="-65" dirty="0">
                <a:latin typeface="Trebuchet MS"/>
                <a:cs typeface="Trebuchet MS"/>
              </a:rPr>
              <a:t>уклонении</a:t>
            </a:r>
            <a:r>
              <a:rPr sz="2200" spc="-204" dirty="0">
                <a:latin typeface="Trebuchet MS"/>
                <a:cs typeface="Trebuchet MS"/>
              </a:rPr>
              <a:t> </a:t>
            </a:r>
            <a:r>
              <a:rPr sz="2200" spc="-70" dirty="0">
                <a:latin typeface="Trebuchet MS"/>
                <a:cs typeface="Trebuchet MS"/>
              </a:rPr>
              <a:t>победителя</a:t>
            </a:r>
            <a:r>
              <a:rPr sz="2200" spc="-220" dirty="0">
                <a:latin typeface="Trebuchet MS"/>
                <a:cs typeface="Trebuchet MS"/>
              </a:rPr>
              <a:t> </a:t>
            </a:r>
            <a:r>
              <a:rPr sz="2200" spc="-70" dirty="0">
                <a:latin typeface="Trebuchet MS"/>
                <a:cs typeface="Trebuchet MS"/>
              </a:rPr>
              <a:t>закупки  </a:t>
            </a:r>
            <a:r>
              <a:rPr sz="2200" spc="-25" dirty="0">
                <a:latin typeface="Trebuchet MS"/>
                <a:cs typeface="Trebuchet MS"/>
              </a:rPr>
              <a:t>от</a:t>
            </a:r>
            <a:r>
              <a:rPr sz="2200" spc="-229" dirty="0">
                <a:latin typeface="Trebuchet MS"/>
                <a:cs typeface="Trebuchet MS"/>
              </a:rPr>
              <a:t> </a:t>
            </a:r>
            <a:r>
              <a:rPr sz="2200" spc="-70" dirty="0">
                <a:latin typeface="Trebuchet MS"/>
                <a:cs typeface="Trebuchet MS"/>
              </a:rPr>
              <a:t>заключения</a:t>
            </a:r>
            <a:r>
              <a:rPr sz="2200" spc="-204" dirty="0">
                <a:latin typeface="Trebuchet MS"/>
                <a:cs typeface="Trebuchet MS"/>
              </a:rPr>
              <a:t> </a:t>
            </a:r>
            <a:r>
              <a:rPr sz="2200" spc="-60" dirty="0">
                <a:latin typeface="Trebuchet MS"/>
                <a:cs typeface="Trebuchet MS"/>
              </a:rPr>
              <a:t>договора,</a:t>
            </a:r>
            <a:r>
              <a:rPr sz="2200" spc="-240" dirty="0">
                <a:latin typeface="Trebuchet MS"/>
                <a:cs typeface="Trebuchet MS"/>
              </a:rPr>
              <a:t> </a:t>
            </a:r>
            <a:r>
              <a:rPr sz="2200" spc="-70" dirty="0">
                <a:latin typeface="Trebuchet MS"/>
                <a:cs typeface="Trebuchet MS"/>
              </a:rPr>
              <a:t>или</a:t>
            </a:r>
            <a:r>
              <a:rPr sz="2200" spc="-235" dirty="0">
                <a:latin typeface="Trebuchet MS"/>
                <a:cs typeface="Trebuchet MS"/>
              </a:rPr>
              <a:t> </a:t>
            </a:r>
            <a:r>
              <a:rPr sz="2200" spc="-75" dirty="0">
                <a:latin typeface="Trebuchet MS"/>
                <a:cs typeface="Trebuchet MS"/>
              </a:rPr>
              <a:t>со</a:t>
            </a:r>
            <a:r>
              <a:rPr sz="2200" spc="-229" dirty="0">
                <a:latin typeface="Trebuchet MS"/>
                <a:cs typeface="Trebuchet MS"/>
              </a:rPr>
              <a:t> </a:t>
            </a:r>
            <a:r>
              <a:rPr sz="2200" spc="-55" dirty="0">
                <a:latin typeface="Trebuchet MS"/>
                <a:cs typeface="Trebuchet MS"/>
              </a:rPr>
              <a:t>дня</a:t>
            </a:r>
            <a:r>
              <a:rPr sz="2200" spc="-210" dirty="0">
                <a:latin typeface="Trebuchet MS"/>
                <a:cs typeface="Trebuchet MS"/>
              </a:rPr>
              <a:t> </a:t>
            </a:r>
            <a:r>
              <a:rPr sz="2200" spc="-85" dirty="0">
                <a:latin typeface="Trebuchet MS"/>
                <a:cs typeface="Trebuchet MS"/>
              </a:rPr>
              <a:t>истечения</a:t>
            </a:r>
            <a:r>
              <a:rPr sz="2200" spc="-210" dirty="0">
                <a:latin typeface="Trebuchet MS"/>
                <a:cs typeface="Trebuchet MS"/>
              </a:rPr>
              <a:t> </a:t>
            </a:r>
            <a:r>
              <a:rPr sz="2200" spc="-75" dirty="0">
                <a:latin typeface="Trebuchet MS"/>
                <a:cs typeface="Trebuchet MS"/>
              </a:rPr>
              <a:t>срока</a:t>
            </a:r>
            <a:endParaRPr sz="2200" dirty="0">
              <a:latin typeface="Trebuchet MS"/>
              <a:cs typeface="Trebuchet MS"/>
            </a:endParaRPr>
          </a:p>
          <a:p>
            <a:pPr marL="295910" marR="597535">
              <a:lnSpc>
                <a:spcPct val="80000"/>
              </a:lnSpc>
            </a:pPr>
            <a:r>
              <a:rPr sz="2200" spc="-65" dirty="0">
                <a:latin typeface="Trebuchet MS"/>
                <a:cs typeface="Trebuchet MS"/>
              </a:rPr>
              <a:t>подписания</a:t>
            </a:r>
            <a:r>
              <a:rPr sz="2200" spc="-220" dirty="0">
                <a:latin typeface="Trebuchet MS"/>
                <a:cs typeface="Trebuchet MS"/>
              </a:rPr>
              <a:t> </a:t>
            </a:r>
            <a:r>
              <a:rPr sz="2200" spc="-65" dirty="0">
                <a:latin typeface="Trebuchet MS"/>
                <a:cs typeface="Trebuchet MS"/>
              </a:rPr>
              <a:t>договора,</a:t>
            </a:r>
            <a:r>
              <a:rPr sz="2200" spc="-240" dirty="0">
                <a:latin typeface="Trebuchet MS"/>
                <a:cs typeface="Trebuchet MS"/>
              </a:rPr>
              <a:t> </a:t>
            </a:r>
            <a:r>
              <a:rPr sz="2200" spc="-50" dirty="0">
                <a:latin typeface="Trebuchet MS"/>
                <a:cs typeface="Trebuchet MS"/>
              </a:rPr>
              <a:t>указанного</a:t>
            </a:r>
            <a:r>
              <a:rPr sz="2200" spc="-195" dirty="0">
                <a:latin typeface="Trebuchet MS"/>
                <a:cs typeface="Trebuchet MS"/>
              </a:rPr>
              <a:t> </a:t>
            </a:r>
            <a:r>
              <a:rPr sz="2200" spc="-60" dirty="0">
                <a:latin typeface="Trebuchet MS"/>
                <a:cs typeface="Trebuchet MS"/>
              </a:rPr>
              <a:t>в</a:t>
            </a:r>
            <a:r>
              <a:rPr sz="2200" spc="-220" dirty="0">
                <a:latin typeface="Trebuchet MS"/>
                <a:cs typeface="Trebuchet MS"/>
              </a:rPr>
              <a:t> </a:t>
            </a:r>
            <a:r>
              <a:rPr sz="2200" spc="-60" dirty="0">
                <a:latin typeface="Trebuchet MS"/>
                <a:cs typeface="Trebuchet MS"/>
              </a:rPr>
              <a:t>документации</a:t>
            </a:r>
            <a:r>
              <a:rPr sz="2200" spc="-200" dirty="0">
                <a:latin typeface="Trebuchet MS"/>
                <a:cs typeface="Trebuchet MS"/>
              </a:rPr>
              <a:t> </a:t>
            </a:r>
            <a:r>
              <a:rPr sz="2200" spc="-15" dirty="0">
                <a:latin typeface="Trebuchet MS"/>
                <a:cs typeface="Trebuchet MS"/>
              </a:rPr>
              <a:t>о  </a:t>
            </a:r>
            <a:r>
              <a:rPr sz="2200" spc="-80" dirty="0">
                <a:latin typeface="Trebuchet MS"/>
                <a:cs typeface="Trebuchet MS"/>
              </a:rPr>
              <a:t>закупке </a:t>
            </a:r>
            <a:r>
              <a:rPr sz="2200" spc="-120" dirty="0">
                <a:latin typeface="Trebuchet MS"/>
                <a:cs typeface="Trebuchet MS"/>
              </a:rPr>
              <a:t>(если </a:t>
            </a:r>
            <a:r>
              <a:rPr sz="2200" spc="-65" dirty="0">
                <a:latin typeface="Trebuchet MS"/>
                <a:cs typeface="Trebuchet MS"/>
              </a:rPr>
              <a:t>документацией </a:t>
            </a:r>
            <a:r>
              <a:rPr sz="2200" spc="-15" dirty="0">
                <a:latin typeface="Trebuchet MS"/>
                <a:cs typeface="Trebuchet MS"/>
              </a:rPr>
              <a:t>о </a:t>
            </a:r>
            <a:r>
              <a:rPr sz="2200" spc="-80" dirty="0">
                <a:latin typeface="Trebuchet MS"/>
                <a:cs typeface="Trebuchet MS"/>
              </a:rPr>
              <a:t>закупке</a:t>
            </a:r>
            <a:r>
              <a:rPr sz="2200" spc="-380" dirty="0">
                <a:latin typeface="Trebuchet MS"/>
                <a:cs typeface="Trebuchet MS"/>
              </a:rPr>
              <a:t> </a:t>
            </a:r>
            <a:r>
              <a:rPr sz="2200" spc="-90" dirty="0">
                <a:latin typeface="Trebuchet MS"/>
                <a:cs typeface="Trebuchet MS"/>
              </a:rPr>
              <a:t>не</a:t>
            </a:r>
            <a:endParaRPr sz="2200" dirty="0">
              <a:latin typeface="Trebuchet MS"/>
              <a:cs typeface="Trebuchet MS"/>
            </a:endParaRPr>
          </a:p>
          <a:p>
            <a:pPr marL="295910" marR="8255">
              <a:lnSpc>
                <a:spcPct val="80000"/>
              </a:lnSpc>
            </a:pPr>
            <a:r>
              <a:rPr sz="2200" spc="-65" dirty="0">
                <a:latin typeface="Trebuchet MS"/>
                <a:cs typeface="Trebuchet MS"/>
              </a:rPr>
              <a:t>предусмотрено</a:t>
            </a:r>
            <a:r>
              <a:rPr sz="2200" spc="-215" dirty="0">
                <a:latin typeface="Trebuchet MS"/>
                <a:cs typeface="Trebuchet MS"/>
              </a:rPr>
              <a:t> </a:t>
            </a:r>
            <a:r>
              <a:rPr sz="2200" spc="-75" dirty="0">
                <a:latin typeface="Trebuchet MS"/>
                <a:cs typeface="Trebuchet MS"/>
              </a:rPr>
              <a:t>заключение</a:t>
            </a:r>
            <a:r>
              <a:rPr sz="2200" spc="-200" dirty="0">
                <a:latin typeface="Trebuchet MS"/>
                <a:cs typeface="Trebuchet MS"/>
              </a:rPr>
              <a:t> </a:t>
            </a:r>
            <a:r>
              <a:rPr sz="2200" spc="-40" dirty="0">
                <a:latin typeface="Trebuchet MS"/>
                <a:cs typeface="Trebuchet MS"/>
              </a:rPr>
              <a:t>договора</a:t>
            </a:r>
            <a:r>
              <a:rPr sz="2200" spc="-235" dirty="0">
                <a:latin typeface="Trebuchet MS"/>
                <a:cs typeface="Trebuchet MS"/>
              </a:rPr>
              <a:t> </a:t>
            </a:r>
            <a:r>
              <a:rPr sz="2200" spc="-135" dirty="0">
                <a:latin typeface="Trebuchet MS"/>
                <a:cs typeface="Trebuchet MS"/>
              </a:rPr>
              <a:t>с</a:t>
            </a:r>
            <a:r>
              <a:rPr sz="2200" spc="-235" dirty="0">
                <a:latin typeface="Trebuchet MS"/>
                <a:cs typeface="Trebuchet MS"/>
              </a:rPr>
              <a:t> </a:t>
            </a:r>
            <a:r>
              <a:rPr sz="2200" spc="-85" dirty="0">
                <a:latin typeface="Trebuchet MS"/>
                <a:cs typeface="Trebuchet MS"/>
              </a:rPr>
              <a:t>иным</a:t>
            </a:r>
            <a:r>
              <a:rPr sz="2200" spc="-220" dirty="0">
                <a:latin typeface="Trebuchet MS"/>
                <a:cs typeface="Trebuchet MS"/>
              </a:rPr>
              <a:t> </a:t>
            </a:r>
            <a:r>
              <a:rPr sz="2200" spc="-80" dirty="0">
                <a:latin typeface="Trebuchet MS"/>
                <a:cs typeface="Trebuchet MS"/>
              </a:rPr>
              <a:t>участником  </a:t>
            </a:r>
            <a:r>
              <a:rPr sz="2200" spc="-70" dirty="0">
                <a:latin typeface="Trebuchet MS"/>
                <a:cs typeface="Trebuchet MS"/>
              </a:rPr>
              <a:t>закупки</a:t>
            </a:r>
            <a:r>
              <a:rPr sz="2200" spc="-220" dirty="0">
                <a:latin typeface="Trebuchet MS"/>
                <a:cs typeface="Trebuchet MS"/>
              </a:rPr>
              <a:t> </a:t>
            </a:r>
            <a:r>
              <a:rPr sz="2200" spc="-60" dirty="0">
                <a:latin typeface="Trebuchet MS"/>
                <a:cs typeface="Trebuchet MS"/>
              </a:rPr>
              <a:t>при</a:t>
            </a:r>
            <a:r>
              <a:rPr sz="2200" spc="-225" dirty="0">
                <a:latin typeface="Trebuchet MS"/>
                <a:cs typeface="Trebuchet MS"/>
              </a:rPr>
              <a:t> </a:t>
            </a:r>
            <a:r>
              <a:rPr sz="2200" spc="-70" dirty="0">
                <a:latin typeface="Trebuchet MS"/>
                <a:cs typeface="Trebuchet MS"/>
              </a:rPr>
              <a:t>уклонении</a:t>
            </a:r>
            <a:r>
              <a:rPr sz="2200" spc="-215" dirty="0">
                <a:latin typeface="Trebuchet MS"/>
                <a:cs typeface="Trebuchet MS"/>
              </a:rPr>
              <a:t> </a:t>
            </a:r>
            <a:r>
              <a:rPr sz="2200" spc="-70" dirty="0">
                <a:latin typeface="Trebuchet MS"/>
                <a:cs typeface="Trebuchet MS"/>
              </a:rPr>
              <a:t>победителя</a:t>
            </a:r>
            <a:r>
              <a:rPr sz="2200" spc="-204" dirty="0">
                <a:latin typeface="Trebuchet MS"/>
                <a:cs typeface="Trebuchet MS"/>
              </a:rPr>
              <a:t> </a:t>
            </a:r>
            <a:r>
              <a:rPr sz="2200" spc="-70" dirty="0">
                <a:latin typeface="Trebuchet MS"/>
                <a:cs typeface="Trebuchet MS"/>
              </a:rPr>
              <a:t>закупки</a:t>
            </a:r>
            <a:r>
              <a:rPr sz="2200" spc="-220" dirty="0">
                <a:latin typeface="Trebuchet MS"/>
                <a:cs typeface="Trebuchet MS"/>
              </a:rPr>
              <a:t> </a:t>
            </a:r>
            <a:r>
              <a:rPr sz="2200" spc="-30" dirty="0">
                <a:latin typeface="Trebuchet MS"/>
                <a:cs typeface="Trebuchet MS"/>
              </a:rPr>
              <a:t>от</a:t>
            </a:r>
            <a:endParaRPr sz="2200" dirty="0">
              <a:latin typeface="Trebuchet MS"/>
              <a:cs typeface="Trebuchet MS"/>
            </a:endParaRPr>
          </a:p>
          <a:p>
            <a:pPr marL="295910">
              <a:lnSpc>
                <a:spcPts val="1850"/>
              </a:lnSpc>
            </a:pPr>
            <a:r>
              <a:rPr sz="2200" spc="-70" dirty="0">
                <a:latin typeface="Trebuchet MS"/>
                <a:cs typeface="Trebuchet MS"/>
              </a:rPr>
              <a:t>заключения</a:t>
            </a:r>
            <a:r>
              <a:rPr sz="2200" spc="-200" dirty="0">
                <a:latin typeface="Trebuchet MS"/>
                <a:cs typeface="Trebuchet MS"/>
              </a:rPr>
              <a:t> </a:t>
            </a:r>
            <a:r>
              <a:rPr sz="2200" spc="-70" dirty="0">
                <a:latin typeface="Trebuchet MS"/>
                <a:cs typeface="Trebuchet MS"/>
              </a:rPr>
              <a:t>договора),</a:t>
            </a:r>
            <a:r>
              <a:rPr sz="2200" spc="-245" dirty="0">
                <a:latin typeface="Trebuchet MS"/>
                <a:cs typeface="Trebuchet MS"/>
              </a:rPr>
              <a:t> </a:t>
            </a:r>
            <a:r>
              <a:rPr sz="2200" spc="-70" dirty="0">
                <a:latin typeface="Trebuchet MS"/>
                <a:cs typeface="Trebuchet MS"/>
              </a:rPr>
              <a:t>направляет</a:t>
            </a:r>
            <a:r>
              <a:rPr sz="2200" spc="-229" dirty="0">
                <a:latin typeface="Trebuchet MS"/>
                <a:cs typeface="Trebuchet MS"/>
              </a:rPr>
              <a:t> </a:t>
            </a:r>
            <a:r>
              <a:rPr sz="2200" spc="-85" dirty="0">
                <a:latin typeface="Trebuchet MS"/>
                <a:cs typeface="Trebuchet MS"/>
              </a:rPr>
              <a:t>сведения</a:t>
            </a:r>
            <a:r>
              <a:rPr sz="2200" spc="-204" dirty="0">
                <a:latin typeface="Trebuchet MS"/>
                <a:cs typeface="Trebuchet MS"/>
              </a:rPr>
              <a:t> </a:t>
            </a:r>
            <a:r>
              <a:rPr sz="2200" spc="-60" dirty="0">
                <a:latin typeface="Trebuchet MS"/>
                <a:cs typeface="Trebuchet MS"/>
              </a:rPr>
              <a:t>в</a:t>
            </a:r>
            <a:endParaRPr sz="2200" dirty="0">
              <a:latin typeface="Trebuchet MS"/>
              <a:cs typeface="Trebuchet MS"/>
            </a:endParaRPr>
          </a:p>
          <a:p>
            <a:pPr marL="295910">
              <a:lnSpc>
                <a:spcPts val="2375"/>
              </a:lnSpc>
            </a:pPr>
            <a:r>
              <a:rPr sz="2200" spc="-70" dirty="0">
                <a:latin typeface="Trebuchet MS"/>
                <a:cs typeface="Trebuchet MS"/>
              </a:rPr>
              <a:t>уполномоченный</a:t>
            </a:r>
            <a:r>
              <a:rPr sz="2200" spc="-200" dirty="0">
                <a:latin typeface="Trebuchet MS"/>
                <a:cs typeface="Trebuchet MS"/>
              </a:rPr>
              <a:t> </a:t>
            </a:r>
            <a:r>
              <a:rPr sz="2200" spc="-50" dirty="0">
                <a:latin typeface="Trebuchet MS"/>
                <a:cs typeface="Trebuchet MS"/>
              </a:rPr>
              <a:t>орган</a:t>
            </a:r>
            <a:endParaRPr sz="22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1000" y="533400"/>
            <a:ext cx="8610600" cy="4750018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95910" marR="160655" indent="-283845">
              <a:lnSpc>
                <a:spcPts val="2600"/>
              </a:lnSpc>
              <a:spcBef>
                <a:spcPts val="720"/>
              </a:spcBef>
              <a:tabLst>
                <a:tab pos="295910" algn="l"/>
              </a:tabLst>
            </a:pPr>
            <a:r>
              <a:rPr sz="2150" spc="-555" dirty="0">
                <a:solidFill>
                  <a:srgbClr val="3891A7"/>
                </a:solidFill>
                <a:latin typeface="Arial"/>
                <a:cs typeface="Arial"/>
              </a:rPr>
              <a:t>	</a:t>
            </a:r>
            <a:r>
              <a:rPr sz="2700" spc="-110" dirty="0">
                <a:latin typeface="Trebuchet MS"/>
                <a:cs typeface="Trebuchet MS"/>
              </a:rPr>
              <a:t>случае</a:t>
            </a:r>
            <a:r>
              <a:rPr sz="2700" spc="-290" dirty="0">
                <a:latin typeface="Trebuchet MS"/>
                <a:cs typeface="Trebuchet MS"/>
              </a:rPr>
              <a:t> </a:t>
            </a:r>
            <a:r>
              <a:rPr sz="2700" spc="-114" dirty="0">
                <a:latin typeface="Trebuchet MS"/>
                <a:cs typeface="Trebuchet MS"/>
              </a:rPr>
              <a:t>если</a:t>
            </a:r>
            <a:r>
              <a:rPr sz="2700" spc="-295" dirty="0">
                <a:latin typeface="Trebuchet MS"/>
                <a:cs typeface="Trebuchet MS"/>
              </a:rPr>
              <a:t> </a:t>
            </a:r>
            <a:r>
              <a:rPr sz="2700" spc="-85" dirty="0">
                <a:latin typeface="Trebuchet MS"/>
                <a:cs typeface="Trebuchet MS"/>
              </a:rPr>
              <a:t>единственный</a:t>
            </a:r>
            <a:r>
              <a:rPr sz="2700" spc="-310" dirty="0">
                <a:latin typeface="Trebuchet MS"/>
                <a:cs typeface="Trebuchet MS"/>
              </a:rPr>
              <a:t> </a:t>
            </a:r>
            <a:r>
              <a:rPr sz="2700" spc="-85" dirty="0">
                <a:latin typeface="Trebuchet MS"/>
                <a:cs typeface="Trebuchet MS"/>
              </a:rPr>
              <a:t>участник</a:t>
            </a:r>
            <a:r>
              <a:rPr sz="2700" spc="-275" dirty="0">
                <a:latin typeface="Trebuchet MS"/>
                <a:cs typeface="Trebuchet MS"/>
              </a:rPr>
              <a:t> </a:t>
            </a:r>
            <a:r>
              <a:rPr sz="2700" spc="-110" dirty="0">
                <a:latin typeface="Trebuchet MS"/>
                <a:cs typeface="Trebuchet MS"/>
              </a:rPr>
              <a:t>закупки,  </a:t>
            </a:r>
            <a:r>
              <a:rPr sz="2700" spc="-75" dirty="0">
                <a:latin typeface="Trebuchet MS"/>
                <a:cs typeface="Trebuchet MS"/>
              </a:rPr>
              <a:t>подавший</a:t>
            </a:r>
            <a:r>
              <a:rPr sz="2700" spc="-275" dirty="0">
                <a:latin typeface="Trebuchet MS"/>
                <a:cs typeface="Trebuchet MS"/>
              </a:rPr>
              <a:t> </a:t>
            </a:r>
            <a:r>
              <a:rPr sz="2700" spc="-80" dirty="0">
                <a:latin typeface="Trebuchet MS"/>
                <a:cs typeface="Trebuchet MS"/>
              </a:rPr>
              <a:t>заявку</a:t>
            </a:r>
            <a:r>
              <a:rPr sz="2700" spc="-275" dirty="0">
                <a:latin typeface="Trebuchet MS"/>
                <a:cs typeface="Trebuchet MS"/>
              </a:rPr>
              <a:t> </a:t>
            </a:r>
            <a:r>
              <a:rPr sz="2700" spc="-65" dirty="0">
                <a:latin typeface="Trebuchet MS"/>
                <a:cs typeface="Trebuchet MS"/>
              </a:rPr>
              <a:t>на</a:t>
            </a:r>
            <a:r>
              <a:rPr sz="2700" spc="-275" dirty="0">
                <a:latin typeface="Trebuchet MS"/>
                <a:cs typeface="Trebuchet MS"/>
              </a:rPr>
              <a:t> </a:t>
            </a:r>
            <a:r>
              <a:rPr sz="2700" spc="-90" dirty="0">
                <a:latin typeface="Trebuchet MS"/>
                <a:cs typeface="Trebuchet MS"/>
              </a:rPr>
              <a:t>участие</a:t>
            </a:r>
            <a:r>
              <a:rPr sz="2700" spc="-270" dirty="0">
                <a:latin typeface="Trebuchet MS"/>
                <a:cs typeface="Trebuchet MS"/>
              </a:rPr>
              <a:t> </a:t>
            </a:r>
            <a:r>
              <a:rPr sz="2700" spc="-70" dirty="0">
                <a:latin typeface="Trebuchet MS"/>
                <a:cs typeface="Trebuchet MS"/>
              </a:rPr>
              <a:t>в</a:t>
            </a:r>
            <a:r>
              <a:rPr sz="2700" spc="-275" dirty="0">
                <a:latin typeface="Trebuchet MS"/>
                <a:cs typeface="Trebuchet MS"/>
              </a:rPr>
              <a:t> </a:t>
            </a:r>
            <a:r>
              <a:rPr sz="2700" spc="-125" dirty="0">
                <a:latin typeface="Trebuchet MS"/>
                <a:cs typeface="Trebuchet MS"/>
              </a:rPr>
              <a:t>закупке,</a:t>
            </a:r>
            <a:r>
              <a:rPr sz="2700" spc="-275" dirty="0">
                <a:latin typeface="Trebuchet MS"/>
                <a:cs typeface="Trebuchet MS"/>
              </a:rPr>
              <a:t> </a:t>
            </a:r>
            <a:r>
              <a:rPr sz="2700" spc="-70" dirty="0">
                <a:latin typeface="Trebuchet MS"/>
                <a:cs typeface="Trebuchet MS"/>
              </a:rPr>
              <a:t>либо</a:t>
            </a:r>
            <a:endParaRPr sz="2700" dirty="0">
              <a:latin typeface="Trebuchet MS"/>
              <a:cs typeface="Trebuchet MS"/>
            </a:endParaRPr>
          </a:p>
          <a:p>
            <a:pPr marL="295910" marR="60960">
              <a:lnSpc>
                <a:spcPct val="80000"/>
              </a:lnSpc>
              <a:spcBef>
                <a:spcPts val="15"/>
              </a:spcBef>
            </a:pPr>
            <a:r>
              <a:rPr sz="2700" spc="-85" dirty="0">
                <a:latin typeface="Trebuchet MS"/>
                <a:cs typeface="Trebuchet MS"/>
              </a:rPr>
              <a:t>участник</a:t>
            </a:r>
            <a:r>
              <a:rPr sz="2700" spc="-295" dirty="0">
                <a:latin typeface="Trebuchet MS"/>
                <a:cs typeface="Trebuchet MS"/>
              </a:rPr>
              <a:t> </a:t>
            </a:r>
            <a:r>
              <a:rPr sz="2700" spc="-105" dirty="0">
                <a:latin typeface="Trebuchet MS"/>
                <a:cs typeface="Trebuchet MS"/>
              </a:rPr>
              <a:t>закупки,</a:t>
            </a:r>
            <a:r>
              <a:rPr sz="2700" spc="-290" dirty="0">
                <a:latin typeface="Trebuchet MS"/>
                <a:cs typeface="Trebuchet MS"/>
              </a:rPr>
              <a:t> </a:t>
            </a:r>
            <a:r>
              <a:rPr sz="2700" spc="-75" dirty="0">
                <a:latin typeface="Trebuchet MS"/>
                <a:cs typeface="Trebuchet MS"/>
              </a:rPr>
              <a:t>признанный</a:t>
            </a:r>
            <a:r>
              <a:rPr sz="2700" spc="-295" dirty="0">
                <a:latin typeface="Trebuchet MS"/>
                <a:cs typeface="Trebuchet MS"/>
              </a:rPr>
              <a:t> </a:t>
            </a:r>
            <a:r>
              <a:rPr sz="2700" spc="-90" dirty="0">
                <a:latin typeface="Trebuchet MS"/>
                <a:cs typeface="Trebuchet MS"/>
              </a:rPr>
              <a:t>единственным  участником </a:t>
            </a:r>
            <a:r>
              <a:rPr sz="2700" spc="-105" dirty="0">
                <a:latin typeface="Trebuchet MS"/>
                <a:cs typeface="Trebuchet MS"/>
              </a:rPr>
              <a:t>закупки, </a:t>
            </a:r>
            <a:r>
              <a:rPr sz="2700" spc="-70" dirty="0">
                <a:latin typeface="Trebuchet MS"/>
                <a:cs typeface="Trebuchet MS"/>
              </a:rPr>
              <a:t>либо </a:t>
            </a:r>
            <a:r>
              <a:rPr sz="2700" spc="-85" dirty="0">
                <a:latin typeface="Trebuchet MS"/>
                <a:cs typeface="Trebuchet MS"/>
              </a:rPr>
              <a:t>участник </a:t>
            </a:r>
            <a:r>
              <a:rPr sz="2700" spc="-110" dirty="0">
                <a:latin typeface="Trebuchet MS"/>
                <a:cs typeface="Trebuchet MS"/>
              </a:rPr>
              <a:t>закупки,  </a:t>
            </a:r>
            <a:r>
              <a:rPr sz="2700" spc="-85" dirty="0">
                <a:latin typeface="Trebuchet MS"/>
                <a:cs typeface="Trebuchet MS"/>
              </a:rPr>
              <a:t>единственно </a:t>
            </a:r>
            <a:r>
              <a:rPr sz="2700" spc="-70" dirty="0">
                <a:latin typeface="Trebuchet MS"/>
                <a:cs typeface="Trebuchet MS"/>
              </a:rPr>
              <a:t>участвующий </a:t>
            </a:r>
            <a:r>
              <a:rPr sz="2700" spc="-65" dirty="0">
                <a:latin typeface="Trebuchet MS"/>
                <a:cs typeface="Trebuchet MS"/>
              </a:rPr>
              <a:t>на </a:t>
            </a:r>
            <a:r>
              <a:rPr sz="2700" spc="-125" dirty="0">
                <a:latin typeface="Trebuchet MS"/>
                <a:cs typeface="Trebuchet MS"/>
              </a:rPr>
              <a:t>всех </a:t>
            </a:r>
            <a:r>
              <a:rPr sz="2700" spc="-80" dirty="0">
                <a:latin typeface="Trebuchet MS"/>
                <a:cs typeface="Trebuchet MS"/>
              </a:rPr>
              <a:t>этапах  </a:t>
            </a:r>
            <a:r>
              <a:rPr sz="2700" spc="-105" dirty="0">
                <a:latin typeface="Trebuchet MS"/>
                <a:cs typeface="Trebuchet MS"/>
              </a:rPr>
              <a:t>закупки, </a:t>
            </a:r>
            <a:r>
              <a:rPr sz="2700" spc="-80" dirty="0">
                <a:latin typeface="Trebuchet MS"/>
                <a:cs typeface="Trebuchet MS"/>
              </a:rPr>
              <a:t>которые </a:t>
            </a:r>
            <a:r>
              <a:rPr sz="2700" spc="-70" dirty="0">
                <a:latin typeface="Trebuchet MS"/>
                <a:cs typeface="Trebuchet MS"/>
              </a:rPr>
              <a:t>в </a:t>
            </a:r>
            <a:r>
              <a:rPr sz="2700" spc="-80" dirty="0">
                <a:latin typeface="Trebuchet MS"/>
                <a:cs typeface="Trebuchet MS"/>
              </a:rPr>
              <a:t>соответствии </a:t>
            </a:r>
            <a:r>
              <a:rPr sz="2700" spc="-160" dirty="0">
                <a:latin typeface="Trebuchet MS"/>
                <a:cs typeface="Trebuchet MS"/>
              </a:rPr>
              <a:t>с  </a:t>
            </a:r>
            <a:r>
              <a:rPr sz="2700" spc="-75" dirty="0">
                <a:latin typeface="Trebuchet MS"/>
                <a:cs typeface="Trebuchet MS"/>
              </a:rPr>
              <a:t>документацией</a:t>
            </a:r>
            <a:r>
              <a:rPr sz="2700" spc="-290" dirty="0">
                <a:latin typeface="Trebuchet MS"/>
                <a:cs typeface="Trebuchet MS"/>
              </a:rPr>
              <a:t> </a:t>
            </a:r>
            <a:r>
              <a:rPr sz="2700" spc="-15" dirty="0">
                <a:latin typeface="Trebuchet MS"/>
                <a:cs typeface="Trebuchet MS"/>
              </a:rPr>
              <a:t>о</a:t>
            </a:r>
            <a:r>
              <a:rPr sz="2700" spc="-290" dirty="0">
                <a:latin typeface="Trebuchet MS"/>
                <a:cs typeface="Trebuchet MS"/>
              </a:rPr>
              <a:t> </a:t>
            </a:r>
            <a:r>
              <a:rPr sz="2700" spc="-100" dirty="0">
                <a:latin typeface="Trebuchet MS"/>
                <a:cs typeface="Trebuchet MS"/>
              </a:rPr>
              <a:t>закупке</a:t>
            </a:r>
            <a:r>
              <a:rPr sz="2700" spc="-260" dirty="0">
                <a:latin typeface="Trebuchet MS"/>
                <a:cs typeface="Trebuchet MS"/>
              </a:rPr>
              <a:t> </a:t>
            </a:r>
            <a:r>
              <a:rPr sz="2700" spc="-70" dirty="0">
                <a:latin typeface="Trebuchet MS"/>
                <a:cs typeface="Trebuchet MS"/>
              </a:rPr>
              <a:t>обязаны</a:t>
            </a:r>
            <a:r>
              <a:rPr sz="2700" spc="-275" dirty="0">
                <a:latin typeface="Trebuchet MS"/>
                <a:cs typeface="Trebuchet MS"/>
              </a:rPr>
              <a:t> </a:t>
            </a:r>
            <a:r>
              <a:rPr sz="2700" spc="-75" dirty="0">
                <a:latin typeface="Trebuchet MS"/>
                <a:cs typeface="Trebuchet MS"/>
              </a:rPr>
              <a:t>заключить</a:t>
            </a:r>
            <a:endParaRPr sz="2700" dirty="0">
              <a:latin typeface="Trebuchet MS"/>
              <a:cs typeface="Trebuchet MS"/>
            </a:endParaRPr>
          </a:p>
          <a:p>
            <a:pPr marL="295910">
              <a:lnSpc>
                <a:spcPts val="2270"/>
              </a:lnSpc>
            </a:pPr>
            <a:r>
              <a:rPr sz="2700" spc="-75" dirty="0">
                <a:latin typeface="Trebuchet MS"/>
                <a:cs typeface="Trebuchet MS"/>
              </a:rPr>
              <a:t>договор,</a:t>
            </a:r>
            <a:r>
              <a:rPr sz="2700" spc="-290" dirty="0">
                <a:latin typeface="Trebuchet MS"/>
                <a:cs typeface="Trebuchet MS"/>
              </a:rPr>
              <a:t> </a:t>
            </a:r>
            <a:r>
              <a:rPr sz="2700" spc="-80" dirty="0">
                <a:latin typeface="Trebuchet MS"/>
                <a:cs typeface="Trebuchet MS"/>
              </a:rPr>
              <a:t>уклонились</a:t>
            </a:r>
            <a:r>
              <a:rPr sz="2700" spc="-275" dirty="0">
                <a:latin typeface="Trebuchet MS"/>
                <a:cs typeface="Trebuchet MS"/>
              </a:rPr>
              <a:t> </a:t>
            </a:r>
            <a:r>
              <a:rPr sz="2700" spc="-30" dirty="0">
                <a:latin typeface="Trebuchet MS"/>
                <a:cs typeface="Trebuchet MS"/>
              </a:rPr>
              <a:t>от</a:t>
            </a:r>
            <a:r>
              <a:rPr sz="2700" spc="-285" dirty="0">
                <a:latin typeface="Trebuchet MS"/>
                <a:cs typeface="Trebuchet MS"/>
              </a:rPr>
              <a:t> </a:t>
            </a:r>
            <a:r>
              <a:rPr sz="2700" spc="-85" dirty="0">
                <a:latin typeface="Trebuchet MS"/>
                <a:cs typeface="Trebuchet MS"/>
              </a:rPr>
              <a:t>заключения</a:t>
            </a:r>
            <a:r>
              <a:rPr sz="2700" spc="-275" dirty="0">
                <a:latin typeface="Trebuchet MS"/>
                <a:cs typeface="Trebuchet MS"/>
              </a:rPr>
              <a:t> </a:t>
            </a:r>
            <a:r>
              <a:rPr sz="2700" spc="-50" dirty="0">
                <a:latin typeface="Trebuchet MS"/>
                <a:cs typeface="Trebuchet MS"/>
              </a:rPr>
              <a:t>договора</a:t>
            </a:r>
            <a:endParaRPr sz="2700" dirty="0">
              <a:latin typeface="Trebuchet MS"/>
              <a:cs typeface="Trebuchet MS"/>
            </a:endParaRPr>
          </a:p>
          <a:p>
            <a:pPr marL="295910" marR="346075">
              <a:lnSpc>
                <a:spcPct val="80000"/>
              </a:lnSpc>
              <a:spcBef>
                <a:spcPts val="325"/>
              </a:spcBef>
            </a:pPr>
            <a:r>
              <a:rPr sz="2700" spc="-110" dirty="0">
                <a:latin typeface="Trebuchet MS"/>
                <a:cs typeface="Trebuchet MS"/>
              </a:rPr>
              <a:t>(далее</a:t>
            </a:r>
            <a:r>
              <a:rPr sz="2700" spc="-285" dirty="0">
                <a:latin typeface="Trebuchet MS"/>
                <a:cs typeface="Trebuchet MS"/>
              </a:rPr>
              <a:t> </a:t>
            </a:r>
            <a:r>
              <a:rPr sz="2700" spc="-95" dirty="0">
                <a:latin typeface="Trebuchet MS"/>
                <a:cs typeface="Trebuchet MS"/>
              </a:rPr>
              <a:t>-</a:t>
            </a:r>
            <a:r>
              <a:rPr sz="2700" spc="-275" dirty="0">
                <a:latin typeface="Trebuchet MS"/>
                <a:cs typeface="Trebuchet MS"/>
              </a:rPr>
              <a:t> </a:t>
            </a:r>
            <a:r>
              <a:rPr sz="2700" spc="-95" dirty="0">
                <a:latin typeface="Trebuchet MS"/>
                <a:cs typeface="Trebuchet MS"/>
              </a:rPr>
              <a:t>лицо,</a:t>
            </a:r>
            <a:r>
              <a:rPr sz="2700" spc="-275" dirty="0">
                <a:latin typeface="Trebuchet MS"/>
                <a:cs typeface="Trebuchet MS"/>
              </a:rPr>
              <a:t> </a:t>
            </a:r>
            <a:r>
              <a:rPr sz="2700" spc="-100" dirty="0">
                <a:latin typeface="Trebuchet MS"/>
                <a:cs typeface="Trebuchet MS"/>
              </a:rPr>
              <a:t>уклонившееся</a:t>
            </a:r>
            <a:r>
              <a:rPr sz="2700" spc="-290" dirty="0">
                <a:latin typeface="Trebuchet MS"/>
                <a:cs typeface="Trebuchet MS"/>
              </a:rPr>
              <a:t> </a:t>
            </a:r>
            <a:r>
              <a:rPr sz="2700" spc="-25" dirty="0">
                <a:latin typeface="Trebuchet MS"/>
                <a:cs typeface="Trebuchet MS"/>
              </a:rPr>
              <a:t>от</a:t>
            </a:r>
            <a:r>
              <a:rPr sz="2700" spc="-275" dirty="0">
                <a:latin typeface="Trebuchet MS"/>
                <a:cs typeface="Trebuchet MS"/>
              </a:rPr>
              <a:t> </a:t>
            </a:r>
            <a:r>
              <a:rPr sz="2700" spc="-85" dirty="0">
                <a:latin typeface="Trebuchet MS"/>
                <a:cs typeface="Trebuchet MS"/>
              </a:rPr>
              <a:t>заключения  договора),</a:t>
            </a:r>
            <a:r>
              <a:rPr sz="2700" spc="-285" dirty="0">
                <a:latin typeface="Trebuchet MS"/>
                <a:cs typeface="Trebuchet MS"/>
              </a:rPr>
              <a:t> </a:t>
            </a:r>
            <a:r>
              <a:rPr sz="2700" spc="-90" dirty="0">
                <a:latin typeface="Trebuchet MS"/>
                <a:cs typeface="Trebuchet MS"/>
              </a:rPr>
              <a:t>заказчик</a:t>
            </a:r>
            <a:r>
              <a:rPr sz="2700" spc="-260" dirty="0">
                <a:latin typeface="Trebuchet MS"/>
                <a:cs typeface="Trebuchet MS"/>
              </a:rPr>
              <a:t> </a:t>
            </a:r>
            <a:r>
              <a:rPr sz="2700" b="1" spc="-105" dirty="0">
                <a:latin typeface="Trebuchet MS"/>
                <a:cs typeface="Trebuchet MS"/>
              </a:rPr>
              <a:t>не</a:t>
            </a:r>
            <a:r>
              <a:rPr sz="2700" b="1" spc="-285" dirty="0">
                <a:latin typeface="Trebuchet MS"/>
                <a:cs typeface="Trebuchet MS"/>
              </a:rPr>
              <a:t> </a:t>
            </a:r>
            <a:r>
              <a:rPr sz="2700" b="1" spc="-80" dirty="0">
                <a:latin typeface="Trebuchet MS"/>
                <a:cs typeface="Trebuchet MS"/>
              </a:rPr>
              <a:t>позднее</a:t>
            </a:r>
            <a:r>
              <a:rPr sz="2700" b="1" spc="-300" dirty="0">
                <a:latin typeface="Trebuchet MS"/>
                <a:cs typeface="Trebuchet MS"/>
              </a:rPr>
              <a:t> </a:t>
            </a:r>
            <a:r>
              <a:rPr sz="2700" b="1" spc="-120" dirty="0">
                <a:latin typeface="Trebuchet MS"/>
                <a:cs typeface="Trebuchet MS"/>
              </a:rPr>
              <a:t>30</a:t>
            </a:r>
            <a:endParaRPr sz="2700" b="1" dirty="0">
              <a:latin typeface="Trebuchet MS"/>
              <a:cs typeface="Trebuchet MS"/>
            </a:endParaRPr>
          </a:p>
          <a:p>
            <a:pPr marL="295910" marR="559435">
              <a:lnSpc>
                <a:spcPct val="80000"/>
              </a:lnSpc>
            </a:pPr>
            <a:r>
              <a:rPr sz="2700" b="1" spc="-90" dirty="0">
                <a:latin typeface="Trebuchet MS"/>
                <a:cs typeface="Trebuchet MS"/>
              </a:rPr>
              <a:t>календарных</a:t>
            </a:r>
            <a:r>
              <a:rPr sz="2700" b="1" spc="-285" dirty="0">
                <a:latin typeface="Trebuchet MS"/>
                <a:cs typeface="Trebuchet MS"/>
              </a:rPr>
              <a:t> </a:t>
            </a:r>
            <a:r>
              <a:rPr sz="2700" b="1" spc="-80" dirty="0">
                <a:latin typeface="Trebuchet MS"/>
                <a:cs typeface="Trebuchet MS"/>
              </a:rPr>
              <a:t>дней</a:t>
            </a:r>
            <a:r>
              <a:rPr sz="2700" b="1" spc="-290" dirty="0">
                <a:latin typeface="Trebuchet MS"/>
                <a:cs typeface="Trebuchet MS"/>
              </a:rPr>
              <a:t> </a:t>
            </a:r>
            <a:r>
              <a:rPr sz="2700" spc="-90" dirty="0">
                <a:latin typeface="Trebuchet MS"/>
                <a:cs typeface="Trebuchet MS"/>
              </a:rPr>
              <a:t>со</a:t>
            </a:r>
            <a:r>
              <a:rPr sz="2700" spc="-285" dirty="0">
                <a:latin typeface="Trebuchet MS"/>
                <a:cs typeface="Trebuchet MS"/>
              </a:rPr>
              <a:t> </a:t>
            </a:r>
            <a:r>
              <a:rPr sz="2700" spc="-55" dirty="0">
                <a:latin typeface="Trebuchet MS"/>
                <a:cs typeface="Trebuchet MS"/>
              </a:rPr>
              <a:t>дня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-100" dirty="0">
                <a:latin typeface="Trebuchet MS"/>
                <a:cs typeface="Trebuchet MS"/>
              </a:rPr>
              <a:t>истечения</a:t>
            </a:r>
            <a:r>
              <a:rPr sz="2700" spc="-300" dirty="0">
                <a:latin typeface="Trebuchet MS"/>
                <a:cs typeface="Trebuchet MS"/>
              </a:rPr>
              <a:t> </a:t>
            </a:r>
            <a:r>
              <a:rPr sz="2700" spc="-90" dirty="0">
                <a:latin typeface="Trebuchet MS"/>
                <a:cs typeface="Trebuchet MS"/>
              </a:rPr>
              <a:t>срока  </a:t>
            </a:r>
            <a:r>
              <a:rPr sz="2700" spc="-75" dirty="0">
                <a:latin typeface="Trebuchet MS"/>
                <a:cs typeface="Trebuchet MS"/>
              </a:rPr>
              <a:t>подписания договора, </a:t>
            </a:r>
            <a:r>
              <a:rPr sz="2700" spc="-60" dirty="0">
                <a:latin typeface="Trebuchet MS"/>
                <a:cs typeface="Trebuchet MS"/>
              </a:rPr>
              <a:t>указанного </a:t>
            </a:r>
            <a:r>
              <a:rPr sz="2700" spc="-70" dirty="0">
                <a:latin typeface="Trebuchet MS"/>
                <a:cs typeface="Trebuchet MS"/>
              </a:rPr>
              <a:t>в  документации</a:t>
            </a:r>
            <a:r>
              <a:rPr sz="2700" spc="-295" dirty="0">
                <a:latin typeface="Trebuchet MS"/>
                <a:cs typeface="Trebuchet MS"/>
              </a:rPr>
              <a:t> </a:t>
            </a:r>
            <a:r>
              <a:rPr sz="2700" spc="-10" dirty="0">
                <a:latin typeface="Trebuchet MS"/>
                <a:cs typeface="Trebuchet MS"/>
              </a:rPr>
              <a:t>о</a:t>
            </a:r>
            <a:r>
              <a:rPr sz="2700" spc="-275" dirty="0">
                <a:latin typeface="Trebuchet MS"/>
                <a:cs typeface="Trebuchet MS"/>
              </a:rPr>
              <a:t> </a:t>
            </a:r>
            <a:r>
              <a:rPr sz="2700" spc="-125" dirty="0">
                <a:latin typeface="Trebuchet MS"/>
                <a:cs typeface="Trebuchet MS"/>
              </a:rPr>
              <a:t>закупке,</a:t>
            </a:r>
            <a:r>
              <a:rPr sz="2700" spc="-270" dirty="0">
                <a:latin typeface="Trebuchet MS"/>
                <a:cs typeface="Trebuchet MS"/>
              </a:rPr>
              <a:t> </a:t>
            </a:r>
            <a:r>
              <a:rPr sz="2700" spc="-90" dirty="0">
                <a:latin typeface="Trebuchet MS"/>
                <a:cs typeface="Trebuchet MS"/>
              </a:rPr>
              <a:t>направляет</a:t>
            </a:r>
            <a:r>
              <a:rPr sz="2700" spc="-245" dirty="0">
                <a:latin typeface="Trebuchet MS"/>
                <a:cs typeface="Trebuchet MS"/>
              </a:rPr>
              <a:t> </a:t>
            </a:r>
            <a:r>
              <a:rPr sz="2700" spc="-70" dirty="0">
                <a:latin typeface="Trebuchet MS"/>
                <a:cs typeface="Trebuchet MS"/>
              </a:rPr>
              <a:t>в</a:t>
            </a:r>
            <a:endParaRPr sz="2700" dirty="0">
              <a:latin typeface="Trebuchet MS"/>
              <a:cs typeface="Trebuchet MS"/>
            </a:endParaRPr>
          </a:p>
          <a:p>
            <a:pPr marL="295910">
              <a:lnSpc>
                <a:spcPts val="2590"/>
              </a:lnSpc>
            </a:pPr>
            <a:r>
              <a:rPr sz="2700" spc="-80" dirty="0">
                <a:latin typeface="Trebuchet MS"/>
                <a:cs typeface="Trebuchet MS"/>
              </a:rPr>
              <a:t>уполномоченный </a:t>
            </a:r>
            <a:r>
              <a:rPr sz="2700" spc="-60" dirty="0">
                <a:latin typeface="Trebuchet MS"/>
                <a:cs typeface="Trebuchet MS"/>
              </a:rPr>
              <a:t>орган</a:t>
            </a:r>
            <a:r>
              <a:rPr sz="2700" spc="-495" dirty="0">
                <a:latin typeface="Trebuchet MS"/>
                <a:cs typeface="Trebuchet MS"/>
              </a:rPr>
              <a:t> </a:t>
            </a:r>
            <a:r>
              <a:rPr sz="2700" spc="-95" dirty="0">
                <a:latin typeface="Trebuchet MS"/>
                <a:cs typeface="Trebuchet MS"/>
              </a:rPr>
              <a:t>сведения</a:t>
            </a:r>
            <a:endParaRPr sz="27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7201" y="609600"/>
            <a:ext cx="8369806" cy="45918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375"/>
              </a:lnSpc>
              <a:spcBef>
                <a:spcPts val="95"/>
              </a:spcBef>
              <a:tabLst>
                <a:tab pos="295910" algn="l"/>
              </a:tabLst>
            </a:pPr>
            <a:r>
              <a:rPr sz="1750" spc="-450" dirty="0">
                <a:solidFill>
                  <a:srgbClr val="3891A7"/>
                </a:solidFill>
                <a:latin typeface="Arial"/>
                <a:cs typeface="Arial"/>
              </a:rPr>
              <a:t>	</a:t>
            </a:r>
            <a:r>
              <a:rPr sz="2200" spc="50" dirty="0">
                <a:latin typeface="Trebuchet MS"/>
                <a:cs typeface="Trebuchet MS"/>
              </a:rPr>
              <a:t>В</a:t>
            </a:r>
            <a:r>
              <a:rPr sz="2200" spc="-229" dirty="0">
                <a:latin typeface="Trebuchet MS"/>
                <a:cs typeface="Trebuchet MS"/>
              </a:rPr>
              <a:t> </a:t>
            </a:r>
            <a:r>
              <a:rPr sz="2200" spc="-95" dirty="0">
                <a:latin typeface="Trebuchet MS"/>
                <a:cs typeface="Trebuchet MS"/>
              </a:rPr>
              <a:t>случае</a:t>
            </a:r>
            <a:r>
              <a:rPr sz="2200" spc="-229" dirty="0">
                <a:latin typeface="Trebuchet MS"/>
                <a:cs typeface="Trebuchet MS"/>
              </a:rPr>
              <a:t> </a:t>
            </a:r>
            <a:r>
              <a:rPr sz="2200" spc="-80" dirty="0">
                <a:latin typeface="Trebuchet MS"/>
                <a:cs typeface="Trebuchet MS"/>
              </a:rPr>
              <a:t>расторжения</a:t>
            </a:r>
            <a:r>
              <a:rPr sz="2200" spc="-235" dirty="0">
                <a:latin typeface="Trebuchet MS"/>
                <a:cs typeface="Trebuchet MS"/>
              </a:rPr>
              <a:t> </a:t>
            </a:r>
            <a:r>
              <a:rPr sz="2200" spc="-40" dirty="0">
                <a:latin typeface="Trebuchet MS"/>
                <a:cs typeface="Trebuchet MS"/>
              </a:rPr>
              <a:t>договора</a:t>
            </a:r>
            <a:r>
              <a:rPr sz="2200" spc="-229" dirty="0">
                <a:latin typeface="Trebuchet MS"/>
                <a:cs typeface="Trebuchet MS"/>
              </a:rPr>
              <a:t> </a:t>
            </a:r>
            <a:r>
              <a:rPr sz="2200" spc="-35" dirty="0">
                <a:latin typeface="Trebuchet MS"/>
                <a:cs typeface="Trebuchet MS"/>
              </a:rPr>
              <a:t>по</a:t>
            </a:r>
            <a:r>
              <a:rPr sz="2200" spc="-215" dirty="0">
                <a:latin typeface="Trebuchet MS"/>
                <a:cs typeface="Trebuchet MS"/>
              </a:rPr>
              <a:t> </a:t>
            </a:r>
            <a:r>
              <a:rPr sz="2200" spc="-70" dirty="0">
                <a:latin typeface="Trebuchet MS"/>
                <a:cs typeface="Trebuchet MS"/>
              </a:rPr>
              <a:t>решению</a:t>
            </a:r>
            <a:r>
              <a:rPr sz="2200" spc="-204" dirty="0">
                <a:latin typeface="Trebuchet MS"/>
                <a:cs typeface="Trebuchet MS"/>
              </a:rPr>
              <a:t> </a:t>
            </a:r>
            <a:r>
              <a:rPr sz="2200" spc="-90" dirty="0">
                <a:latin typeface="Trebuchet MS"/>
                <a:cs typeface="Trebuchet MS"/>
              </a:rPr>
              <a:t>суда</a:t>
            </a:r>
            <a:r>
              <a:rPr sz="2200" spc="-225" dirty="0">
                <a:latin typeface="Trebuchet MS"/>
                <a:cs typeface="Trebuchet MS"/>
              </a:rPr>
              <a:t> </a:t>
            </a:r>
            <a:r>
              <a:rPr sz="2200" spc="-60" dirty="0">
                <a:latin typeface="Trebuchet MS"/>
                <a:cs typeface="Trebuchet MS"/>
              </a:rPr>
              <a:t>в</a:t>
            </a:r>
            <a:r>
              <a:rPr sz="2200" spc="-235" dirty="0">
                <a:latin typeface="Trebuchet MS"/>
                <a:cs typeface="Trebuchet MS"/>
              </a:rPr>
              <a:t> </a:t>
            </a:r>
            <a:r>
              <a:rPr sz="2200" spc="-80" dirty="0">
                <a:latin typeface="Trebuchet MS"/>
                <a:cs typeface="Trebuchet MS"/>
              </a:rPr>
              <a:t>связи</a:t>
            </a:r>
            <a:endParaRPr sz="2200" dirty="0">
              <a:latin typeface="Trebuchet MS"/>
              <a:cs typeface="Trebuchet MS"/>
            </a:endParaRPr>
          </a:p>
          <a:p>
            <a:pPr marL="295910">
              <a:lnSpc>
                <a:spcPts val="2115"/>
              </a:lnSpc>
            </a:pPr>
            <a:r>
              <a:rPr sz="2200" spc="-130" dirty="0">
                <a:latin typeface="Trebuchet MS"/>
                <a:cs typeface="Trebuchet MS"/>
              </a:rPr>
              <a:t>с </a:t>
            </a:r>
            <a:r>
              <a:rPr sz="2200" spc="-85" dirty="0">
                <a:latin typeface="Trebuchet MS"/>
                <a:cs typeface="Trebuchet MS"/>
              </a:rPr>
              <a:t>существенным </a:t>
            </a:r>
            <a:r>
              <a:rPr sz="2200" spc="-80" dirty="0">
                <a:latin typeface="Trebuchet MS"/>
                <a:cs typeface="Trebuchet MS"/>
              </a:rPr>
              <a:t>нарушением</a:t>
            </a:r>
            <a:r>
              <a:rPr sz="2200" spc="-525" dirty="0">
                <a:latin typeface="Trebuchet MS"/>
                <a:cs typeface="Trebuchet MS"/>
              </a:rPr>
              <a:t> </a:t>
            </a:r>
            <a:r>
              <a:rPr sz="2200" spc="-65" dirty="0">
                <a:latin typeface="Trebuchet MS"/>
                <a:cs typeface="Trebuchet MS"/>
              </a:rPr>
              <a:t>поставщиком</a:t>
            </a:r>
            <a:endParaRPr sz="2200" dirty="0">
              <a:latin typeface="Trebuchet MS"/>
              <a:cs typeface="Trebuchet MS"/>
            </a:endParaRPr>
          </a:p>
          <a:p>
            <a:pPr marL="295910" marR="1026160">
              <a:lnSpc>
                <a:spcPct val="80000"/>
              </a:lnSpc>
              <a:spcBef>
                <a:spcPts val="265"/>
              </a:spcBef>
            </a:pPr>
            <a:r>
              <a:rPr sz="2200" spc="-105" dirty="0">
                <a:latin typeface="Trebuchet MS"/>
                <a:cs typeface="Trebuchet MS"/>
              </a:rPr>
              <a:t>(исполнителем, </a:t>
            </a:r>
            <a:r>
              <a:rPr sz="2200" spc="-80" dirty="0">
                <a:latin typeface="Trebuchet MS"/>
                <a:cs typeface="Trebuchet MS"/>
              </a:rPr>
              <a:t>подрядчиком) </a:t>
            </a:r>
            <a:r>
              <a:rPr sz="2200" spc="-65" dirty="0">
                <a:latin typeface="Trebuchet MS"/>
                <a:cs typeface="Trebuchet MS"/>
              </a:rPr>
              <a:t>условий</a:t>
            </a:r>
            <a:r>
              <a:rPr sz="2200" spc="-455" dirty="0">
                <a:latin typeface="Trebuchet MS"/>
                <a:cs typeface="Trebuchet MS"/>
              </a:rPr>
              <a:t> </a:t>
            </a:r>
            <a:r>
              <a:rPr sz="2200" spc="-40" dirty="0">
                <a:latin typeface="Trebuchet MS"/>
                <a:cs typeface="Trebuchet MS"/>
              </a:rPr>
              <a:t>договора  </a:t>
            </a:r>
            <a:r>
              <a:rPr sz="2200" spc="-75" dirty="0">
                <a:latin typeface="Trebuchet MS"/>
                <a:cs typeface="Trebuchet MS"/>
              </a:rPr>
              <a:t>заказчик</a:t>
            </a:r>
            <a:r>
              <a:rPr sz="2200" spc="-215" dirty="0">
                <a:latin typeface="Trebuchet MS"/>
                <a:cs typeface="Trebuchet MS"/>
              </a:rPr>
              <a:t> </a:t>
            </a:r>
            <a:r>
              <a:rPr sz="2200" spc="-90" dirty="0">
                <a:latin typeface="Trebuchet MS"/>
                <a:cs typeface="Trebuchet MS"/>
              </a:rPr>
              <a:t>не</a:t>
            </a:r>
            <a:r>
              <a:rPr sz="2200" spc="-215" dirty="0">
                <a:latin typeface="Trebuchet MS"/>
                <a:cs typeface="Trebuchet MS"/>
              </a:rPr>
              <a:t> </a:t>
            </a:r>
            <a:r>
              <a:rPr sz="2200" spc="-70" dirty="0">
                <a:latin typeface="Trebuchet MS"/>
                <a:cs typeface="Trebuchet MS"/>
              </a:rPr>
              <a:t>позднее</a:t>
            </a:r>
            <a:r>
              <a:rPr sz="2200" spc="-204" dirty="0">
                <a:latin typeface="Trebuchet MS"/>
                <a:cs typeface="Trebuchet MS"/>
              </a:rPr>
              <a:t> </a:t>
            </a:r>
            <a:r>
              <a:rPr sz="2200" spc="-100" dirty="0">
                <a:latin typeface="Trebuchet MS"/>
                <a:cs typeface="Trebuchet MS"/>
              </a:rPr>
              <a:t>10</a:t>
            </a:r>
            <a:r>
              <a:rPr sz="2200" spc="-225" dirty="0">
                <a:latin typeface="Trebuchet MS"/>
                <a:cs typeface="Trebuchet MS"/>
              </a:rPr>
              <a:t> </a:t>
            </a:r>
            <a:r>
              <a:rPr sz="2200" spc="-65" dirty="0">
                <a:latin typeface="Trebuchet MS"/>
                <a:cs typeface="Trebuchet MS"/>
              </a:rPr>
              <a:t>рабочих</a:t>
            </a:r>
            <a:r>
              <a:rPr sz="2200" spc="-225" dirty="0">
                <a:latin typeface="Trebuchet MS"/>
                <a:cs typeface="Trebuchet MS"/>
              </a:rPr>
              <a:t> </a:t>
            </a:r>
            <a:r>
              <a:rPr sz="2200" spc="-70" dirty="0">
                <a:latin typeface="Trebuchet MS"/>
                <a:cs typeface="Trebuchet MS"/>
              </a:rPr>
              <a:t>дней</a:t>
            </a:r>
            <a:r>
              <a:rPr sz="2200" spc="-204" dirty="0">
                <a:latin typeface="Trebuchet MS"/>
                <a:cs typeface="Trebuchet MS"/>
              </a:rPr>
              <a:t> </a:t>
            </a:r>
            <a:r>
              <a:rPr sz="2200" spc="-75" dirty="0">
                <a:latin typeface="Trebuchet MS"/>
                <a:cs typeface="Trebuchet MS"/>
              </a:rPr>
              <a:t>со</a:t>
            </a:r>
            <a:r>
              <a:rPr sz="2200" spc="-229" dirty="0">
                <a:latin typeface="Trebuchet MS"/>
                <a:cs typeface="Trebuchet MS"/>
              </a:rPr>
              <a:t> </a:t>
            </a:r>
            <a:r>
              <a:rPr sz="2200" spc="-55" dirty="0">
                <a:latin typeface="Trebuchet MS"/>
                <a:cs typeface="Trebuchet MS"/>
              </a:rPr>
              <a:t>дня</a:t>
            </a:r>
            <a:endParaRPr sz="2200" dirty="0">
              <a:latin typeface="Trebuchet MS"/>
              <a:cs typeface="Trebuchet MS"/>
            </a:endParaRPr>
          </a:p>
          <a:p>
            <a:pPr marL="295910">
              <a:lnSpc>
                <a:spcPts val="1850"/>
              </a:lnSpc>
            </a:pPr>
            <a:r>
              <a:rPr sz="2200" spc="-80" dirty="0">
                <a:latin typeface="Trebuchet MS"/>
                <a:cs typeface="Trebuchet MS"/>
              </a:rPr>
              <a:t>расторжения</a:t>
            </a:r>
            <a:r>
              <a:rPr sz="2200" spc="-225" dirty="0">
                <a:latin typeface="Trebuchet MS"/>
                <a:cs typeface="Trebuchet MS"/>
              </a:rPr>
              <a:t> </a:t>
            </a:r>
            <a:r>
              <a:rPr sz="2200" spc="-40" dirty="0">
                <a:latin typeface="Trebuchet MS"/>
                <a:cs typeface="Trebuchet MS"/>
              </a:rPr>
              <a:t>договора</a:t>
            </a:r>
            <a:r>
              <a:rPr sz="2200" spc="-229" dirty="0">
                <a:latin typeface="Trebuchet MS"/>
                <a:cs typeface="Trebuchet MS"/>
              </a:rPr>
              <a:t> </a:t>
            </a:r>
            <a:r>
              <a:rPr sz="2200" spc="-70" dirty="0">
                <a:latin typeface="Trebuchet MS"/>
                <a:cs typeface="Trebuchet MS"/>
              </a:rPr>
              <a:t>направляет</a:t>
            </a:r>
            <a:r>
              <a:rPr sz="2200" spc="-225" dirty="0">
                <a:latin typeface="Trebuchet MS"/>
                <a:cs typeface="Trebuchet MS"/>
              </a:rPr>
              <a:t> </a:t>
            </a:r>
            <a:r>
              <a:rPr sz="2200" spc="-60" dirty="0">
                <a:latin typeface="Trebuchet MS"/>
                <a:cs typeface="Trebuchet MS"/>
              </a:rPr>
              <a:t>в</a:t>
            </a:r>
            <a:r>
              <a:rPr sz="2200" spc="-235" dirty="0">
                <a:latin typeface="Trebuchet MS"/>
                <a:cs typeface="Trebuchet MS"/>
              </a:rPr>
              <a:t> </a:t>
            </a:r>
            <a:r>
              <a:rPr sz="2200" spc="-70" dirty="0">
                <a:latin typeface="Trebuchet MS"/>
                <a:cs typeface="Trebuchet MS"/>
              </a:rPr>
              <a:t>уполномоченный</a:t>
            </a:r>
            <a:endParaRPr sz="2200" dirty="0">
              <a:latin typeface="Trebuchet MS"/>
              <a:cs typeface="Trebuchet MS"/>
            </a:endParaRPr>
          </a:p>
          <a:p>
            <a:pPr marL="295910">
              <a:lnSpc>
                <a:spcPts val="2375"/>
              </a:lnSpc>
            </a:pPr>
            <a:r>
              <a:rPr sz="2200" spc="-80" dirty="0">
                <a:latin typeface="Trebuchet MS"/>
                <a:cs typeface="Trebuchet MS"/>
              </a:rPr>
              <a:t>орган:</a:t>
            </a:r>
            <a:endParaRPr sz="2200" dirty="0">
              <a:latin typeface="Trebuchet MS"/>
              <a:cs typeface="Trebuchet MS"/>
            </a:endParaRPr>
          </a:p>
          <a:p>
            <a:pPr marL="295910" marR="125730" indent="-283845">
              <a:lnSpc>
                <a:spcPct val="80000"/>
              </a:lnSpc>
              <a:spcBef>
                <a:spcPts val="600"/>
              </a:spcBef>
              <a:tabLst>
                <a:tab pos="295910" algn="l"/>
              </a:tabLst>
            </a:pPr>
            <a:r>
              <a:rPr sz="1750" spc="-450" dirty="0">
                <a:solidFill>
                  <a:srgbClr val="3891A7"/>
                </a:solidFill>
                <a:latin typeface="Arial"/>
                <a:cs typeface="Arial"/>
              </a:rPr>
              <a:t>	</a:t>
            </a:r>
            <a:r>
              <a:rPr sz="2200" spc="-105" dirty="0">
                <a:latin typeface="Trebuchet MS"/>
                <a:cs typeface="Trebuchet MS"/>
              </a:rPr>
              <a:t>а)</a:t>
            </a:r>
            <a:r>
              <a:rPr sz="2200" spc="-229" dirty="0">
                <a:latin typeface="Trebuchet MS"/>
                <a:cs typeface="Trebuchet MS"/>
              </a:rPr>
              <a:t> </a:t>
            </a:r>
            <a:r>
              <a:rPr sz="2200" spc="-100" dirty="0">
                <a:latin typeface="Trebuchet MS"/>
                <a:cs typeface="Trebuchet MS"/>
              </a:rPr>
              <a:t>сведения,</a:t>
            </a:r>
            <a:r>
              <a:rPr sz="2200" spc="-195" dirty="0">
                <a:latin typeface="Trebuchet MS"/>
                <a:cs typeface="Trebuchet MS"/>
              </a:rPr>
              <a:t> </a:t>
            </a:r>
            <a:r>
              <a:rPr sz="2200" spc="-75" dirty="0">
                <a:latin typeface="Trebuchet MS"/>
                <a:cs typeface="Trebuchet MS"/>
              </a:rPr>
              <a:t>предусмотренные</a:t>
            </a:r>
            <a:r>
              <a:rPr sz="2200" spc="-190" dirty="0">
                <a:latin typeface="Trebuchet MS"/>
                <a:cs typeface="Trebuchet MS"/>
              </a:rPr>
              <a:t> </a:t>
            </a:r>
            <a:r>
              <a:rPr sz="2200" spc="-65" dirty="0">
                <a:latin typeface="Trebuchet MS"/>
                <a:cs typeface="Trebuchet MS"/>
              </a:rPr>
              <a:t>пунктами</a:t>
            </a:r>
            <a:r>
              <a:rPr sz="2200" spc="-229" dirty="0">
                <a:latin typeface="Trebuchet MS"/>
                <a:cs typeface="Trebuchet MS"/>
              </a:rPr>
              <a:t> </a:t>
            </a:r>
            <a:r>
              <a:rPr sz="2200" spc="-160" dirty="0">
                <a:latin typeface="Trebuchet MS"/>
                <a:cs typeface="Trebuchet MS"/>
              </a:rPr>
              <a:t>3</a:t>
            </a:r>
            <a:r>
              <a:rPr sz="2200" spc="-210" dirty="0">
                <a:latin typeface="Trebuchet MS"/>
                <a:cs typeface="Trebuchet MS"/>
              </a:rPr>
              <a:t> </a:t>
            </a:r>
            <a:r>
              <a:rPr sz="2200" spc="-80" dirty="0">
                <a:latin typeface="Trebuchet MS"/>
                <a:cs typeface="Trebuchet MS"/>
              </a:rPr>
              <a:t>-</a:t>
            </a:r>
            <a:r>
              <a:rPr sz="2200" spc="-225" dirty="0">
                <a:latin typeface="Trebuchet MS"/>
                <a:cs typeface="Trebuchet MS"/>
              </a:rPr>
              <a:t> </a:t>
            </a:r>
            <a:r>
              <a:rPr sz="2200" spc="-25" dirty="0">
                <a:latin typeface="Trebuchet MS"/>
                <a:cs typeface="Trebuchet MS"/>
              </a:rPr>
              <a:t>8</a:t>
            </a:r>
            <a:r>
              <a:rPr sz="2200" spc="-225" dirty="0">
                <a:latin typeface="Trebuchet MS"/>
                <a:cs typeface="Trebuchet MS"/>
              </a:rPr>
              <a:t> </a:t>
            </a:r>
            <a:r>
              <a:rPr sz="2200" spc="-100" dirty="0">
                <a:latin typeface="Trebuchet MS"/>
                <a:cs typeface="Trebuchet MS"/>
              </a:rPr>
              <a:t>перечня,</a:t>
            </a:r>
            <a:r>
              <a:rPr sz="2200" spc="-195" dirty="0">
                <a:latin typeface="Trebuchet MS"/>
                <a:cs typeface="Trebuchet MS"/>
              </a:rPr>
              <a:t> </a:t>
            </a:r>
            <a:r>
              <a:rPr sz="2200" spc="-55" dirty="0">
                <a:latin typeface="Trebuchet MS"/>
                <a:cs typeface="Trebuchet MS"/>
              </a:rPr>
              <a:t>а  </a:t>
            </a:r>
            <a:r>
              <a:rPr sz="2200" spc="-60" dirty="0">
                <a:latin typeface="Trebuchet MS"/>
                <a:cs typeface="Trebuchet MS"/>
              </a:rPr>
              <a:t>в</a:t>
            </a:r>
            <a:r>
              <a:rPr sz="2200" spc="-225" dirty="0">
                <a:latin typeface="Trebuchet MS"/>
                <a:cs typeface="Trebuchet MS"/>
              </a:rPr>
              <a:t> </a:t>
            </a:r>
            <a:r>
              <a:rPr sz="2200" spc="-95" dirty="0">
                <a:latin typeface="Trebuchet MS"/>
                <a:cs typeface="Trebuchet MS"/>
              </a:rPr>
              <a:t>случае</a:t>
            </a:r>
            <a:r>
              <a:rPr sz="2200" spc="-215" dirty="0">
                <a:latin typeface="Trebuchet MS"/>
                <a:cs typeface="Trebuchet MS"/>
              </a:rPr>
              <a:t> </a:t>
            </a:r>
            <a:r>
              <a:rPr sz="2200" spc="-70" dirty="0">
                <a:latin typeface="Trebuchet MS"/>
                <a:cs typeface="Trebuchet MS"/>
              </a:rPr>
              <a:t>закупки</a:t>
            </a:r>
            <a:r>
              <a:rPr sz="2200" spc="-225" dirty="0">
                <a:latin typeface="Trebuchet MS"/>
                <a:cs typeface="Trebuchet MS"/>
              </a:rPr>
              <a:t> </a:t>
            </a:r>
            <a:r>
              <a:rPr sz="2200" spc="-65" dirty="0">
                <a:latin typeface="Trebuchet MS"/>
                <a:cs typeface="Trebuchet MS"/>
              </a:rPr>
              <a:t>товаров,</a:t>
            </a:r>
            <a:r>
              <a:rPr sz="2200" spc="-254" dirty="0">
                <a:latin typeface="Trebuchet MS"/>
                <a:cs typeface="Trebuchet MS"/>
              </a:rPr>
              <a:t> </a:t>
            </a:r>
            <a:r>
              <a:rPr sz="2200" spc="-95" dirty="0">
                <a:latin typeface="Trebuchet MS"/>
                <a:cs typeface="Trebuchet MS"/>
              </a:rPr>
              <a:t>работ,</a:t>
            </a:r>
            <a:r>
              <a:rPr sz="2200" spc="-245" dirty="0">
                <a:latin typeface="Trebuchet MS"/>
                <a:cs typeface="Trebuchet MS"/>
              </a:rPr>
              <a:t> </a:t>
            </a:r>
            <a:r>
              <a:rPr sz="2200" spc="-114" dirty="0">
                <a:latin typeface="Trebuchet MS"/>
                <a:cs typeface="Trebuchet MS"/>
              </a:rPr>
              <a:t>услуг,</a:t>
            </a:r>
            <a:r>
              <a:rPr sz="2200" spc="-240" dirty="0">
                <a:latin typeface="Trebuchet MS"/>
                <a:cs typeface="Trebuchet MS"/>
              </a:rPr>
              <a:t> </a:t>
            </a:r>
            <a:r>
              <a:rPr sz="2200" spc="-35" dirty="0">
                <a:latin typeface="Trebuchet MS"/>
                <a:cs typeface="Trebuchet MS"/>
              </a:rPr>
              <a:t>по</a:t>
            </a:r>
            <a:r>
              <a:rPr sz="2200" spc="-225" dirty="0">
                <a:latin typeface="Trebuchet MS"/>
                <a:cs typeface="Trebuchet MS"/>
              </a:rPr>
              <a:t> </a:t>
            </a:r>
            <a:r>
              <a:rPr sz="2200" spc="-50" dirty="0">
                <a:latin typeface="Trebuchet MS"/>
                <a:cs typeface="Trebuchet MS"/>
              </a:rPr>
              <a:t>которой</a:t>
            </a:r>
            <a:endParaRPr sz="2200" dirty="0">
              <a:latin typeface="Trebuchet MS"/>
              <a:cs typeface="Trebuchet MS"/>
            </a:endParaRPr>
          </a:p>
          <a:p>
            <a:pPr marL="295910" marR="46990">
              <a:lnSpc>
                <a:spcPct val="80000"/>
              </a:lnSpc>
            </a:pPr>
            <a:r>
              <a:rPr sz="2200" spc="-50" dirty="0">
                <a:latin typeface="Trebuchet MS"/>
                <a:cs typeface="Trebuchet MS"/>
              </a:rPr>
              <a:t>принято</a:t>
            </a:r>
            <a:r>
              <a:rPr sz="2200" spc="-204" dirty="0">
                <a:latin typeface="Trebuchet MS"/>
                <a:cs typeface="Trebuchet MS"/>
              </a:rPr>
              <a:t> </a:t>
            </a:r>
            <a:r>
              <a:rPr sz="2200" spc="-90" dirty="0">
                <a:latin typeface="Trebuchet MS"/>
                <a:cs typeface="Trebuchet MS"/>
              </a:rPr>
              <a:t>решение</a:t>
            </a:r>
            <a:r>
              <a:rPr sz="2200" spc="-195" dirty="0">
                <a:latin typeface="Trebuchet MS"/>
                <a:cs typeface="Trebuchet MS"/>
              </a:rPr>
              <a:t> </a:t>
            </a:r>
            <a:r>
              <a:rPr sz="2200" spc="-65" dirty="0">
                <a:latin typeface="Trebuchet MS"/>
                <a:cs typeface="Trebuchet MS"/>
              </a:rPr>
              <a:t>Правительства</a:t>
            </a:r>
            <a:r>
              <a:rPr sz="2200" spc="-235" dirty="0">
                <a:latin typeface="Trebuchet MS"/>
                <a:cs typeface="Trebuchet MS"/>
              </a:rPr>
              <a:t> </a:t>
            </a:r>
            <a:r>
              <a:rPr sz="2200" spc="-90" dirty="0">
                <a:latin typeface="Trebuchet MS"/>
                <a:cs typeface="Trebuchet MS"/>
              </a:rPr>
              <a:t>Российской</a:t>
            </a:r>
            <a:r>
              <a:rPr sz="2200" spc="-280" dirty="0">
                <a:latin typeface="Trebuchet MS"/>
                <a:cs typeface="Trebuchet MS"/>
              </a:rPr>
              <a:t> </a:t>
            </a:r>
            <a:r>
              <a:rPr sz="2200" spc="-55" dirty="0">
                <a:latin typeface="Trebuchet MS"/>
                <a:cs typeface="Trebuchet MS"/>
              </a:rPr>
              <a:t>Федерации  </a:t>
            </a:r>
            <a:r>
              <a:rPr sz="2200" spc="-60" dirty="0">
                <a:latin typeface="Trebuchet MS"/>
                <a:cs typeface="Trebuchet MS"/>
              </a:rPr>
              <a:t>в</a:t>
            </a:r>
            <a:r>
              <a:rPr sz="2200" spc="-225" dirty="0">
                <a:latin typeface="Trebuchet MS"/>
                <a:cs typeface="Trebuchet MS"/>
              </a:rPr>
              <a:t> </a:t>
            </a:r>
            <a:r>
              <a:rPr sz="2200" spc="-70" dirty="0">
                <a:latin typeface="Trebuchet MS"/>
                <a:cs typeface="Trebuchet MS"/>
              </a:rPr>
              <a:t>соответствии</a:t>
            </a:r>
            <a:r>
              <a:rPr sz="2200" spc="-260" dirty="0">
                <a:latin typeface="Trebuchet MS"/>
                <a:cs typeface="Trebuchet MS"/>
              </a:rPr>
              <a:t> </a:t>
            </a:r>
            <a:r>
              <a:rPr sz="2200" spc="-135" dirty="0">
                <a:latin typeface="Trebuchet MS"/>
                <a:cs typeface="Trebuchet MS"/>
              </a:rPr>
              <a:t>с</a:t>
            </a:r>
            <a:r>
              <a:rPr sz="2200" spc="-229" dirty="0">
                <a:latin typeface="Trebuchet MS"/>
                <a:cs typeface="Trebuchet MS"/>
              </a:rPr>
              <a:t> </a:t>
            </a:r>
            <a:r>
              <a:rPr sz="2200" spc="-60" dirty="0">
                <a:latin typeface="Trebuchet MS"/>
                <a:cs typeface="Trebuchet MS"/>
              </a:rPr>
              <a:t>частью</a:t>
            </a:r>
            <a:r>
              <a:rPr sz="2200" spc="-220" dirty="0">
                <a:latin typeface="Trebuchet MS"/>
                <a:cs typeface="Trebuchet MS"/>
              </a:rPr>
              <a:t> </a:t>
            </a:r>
            <a:r>
              <a:rPr sz="2200" spc="-90" dirty="0">
                <a:latin typeface="Trebuchet MS"/>
                <a:cs typeface="Trebuchet MS"/>
              </a:rPr>
              <a:t>16</a:t>
            </a:r>
            <a:r>
              <a:rPr sz="2200" spc="-225" dirty="0">
                <a:latin typeface="Trebuchet MS"/>
                <a:cs typeface="Trebuchet MS"/>
              </a:rPr>
              <a:t> </a:t>
            </a:r>
            <a:r>
              <a:rPr sz="2200" spc="-65" dirty="0">
                <a:latin typeface="Trebuchet MS"/>
                <a:cs typeface="Trebuchet MS"/>
              </a:rPr>
              <a:t>статьи</a:t>
            </a:r>
            <a:r>
              <a:rPr sz="2200" spc="-240" dirty="0">
                <a:latin typeface="Trebuchet MS"/>
                <a:cs typeface="Trebuchet MS"/>
              </a:rPr>
              <a:t> </a:t>
            </a:r>
            <a:r>
              <a:rPr sz="2200" spc="-20" dirty="0">
                <a:latin typeface="Trebuchet MS"/>
                <a:cs typeface="Trebuchet MS"/>
              </a:rPr>
              <a:t>4</a:t>
            </a:r>
            <a:r>
              <a:rPr sz="2200" spc="-310" dirty="0">
                <a:latin typeface="Trebuchet MS"/>
                <a:cs typeface="Trebuchet MS"/>
              </a:rPr>
              <a:t> </a:t>
            </a:r>
            <a:r>
              <a:rPr sz="2200" spc="-55" dirty="0">
                <a:latin typeface="Trebuchet MS"/>
                <a:cs typeface="Trebuchet MS"/>
              </a:rPr>
              <a:t>Федерального</a:t>
            </a:r>
            <a:endParaRPr sz="2200" dirty="0">
              <a:latin typeface="Trebuchet MS"/>
              <a:cs typeface="Trebuchet MS"/>
            </a:endParaRPr>
          </a:p>
          <a:p>
            <a:pPr marL="295910">
              <a:lnSpc>
                <a:spcPts val="1850"/>
              </a:lnSpc>
            </a:pPr>
            <a:r>
              <a:rPr sz="2200" spc="-65" dirty="0">
                <a:latin typeface="Trebuchet MS"/>
                <a:cs typeface="Trebuchet MS"/>
              </a:rPr>
              <a:t>закона</a:t>
            </a:r>
            <a:r>
              <a:rPr sz="2200" spc="-229" dirty="0">
                <a:latin typeface="Trebuchet MS"/>
                <a:cs typeface="Trebuchet MS"/>
              </a:rPr>
              <a:t> </a:t>
            </a:r>
            <a:r>
              <a:rPr sz="2200" spc="100" dirty="0">
                <a:latin typeface="Trebuchet MS"/>
                <a:cs typeface="Trebuchet MS"/>
              </a:rPr>
              <a:t>"О</a:t>
            </a:r>
            <a:r>
              <a:rPr sz="2200" spc="-210" dirty="0">
                <a:latin typeface="Trebuchet MS"/>
                <a:cs typeface="Trebuchet MS"/>
              </a:rPr>
              <a:t> </a:t>
            </a:r>
            <a:r>
              <a:rPr sz="2200" spc="-70" dirty="0">
                <a:latin typeface="Trebuchet MS"/>
                <a:cs typeface="Trebuchet MS"/>
              </a:rPr>
              <a:t>закупках</a:t>
            </a:r>
            <a:r>
              <a:rPr sz="2200" spc="-229" dirty="0">
                <a:latin typeface="Trebuchet MS"/>
                <a:cs typeface="Trebuchet MS"/>
              </a:rPr>
              <a:t> </a:t>
            </a:r>
            <a:r>
              <a:rPr sz="2200" spc="-65" dirty="0">
                <a:latin typeface="Trebuchet MS"/>
                <a:cs typeface="Trebuchet MS"/>
              </a:rPr>
              <a:t>товаров,</a:t>
            </a:r>
            <a:r>
              <a:rPr sz="2200" spc="-260" dirty="0">
                <a:latin typeface="Trebuchet MS"/>
                <a:cs typeface="Trebuchet MS"/>
              </a:rPr>
              <a:t> </a:t>
            </a:r>
            <a:r>
              <a:rPr sz="2200" spc="-90" dirty="0">
                <a:latin typeface="Trebuchet MS"/>
                <a:cs typeface="Trebuchet MS"/>
              </a:rPr>
              <a:t>работ,</a:t>
            </a:r>
            <a:r>
              <a:rPr sz="2200" spc="-250" dirty="0">
                <a:latin typeface="Trebuchet MS"/>
                <a:cs typeface="Trebuchet MS"/>
              </a:rPr>
              <a:t> </a:t>
            </a:r>
            <a:r>
              <a:rPr sz="2200" spc="-70" dirty="0">
                <a:latin typeface="Trebuchet MS"/>
                <a:cs typeface="Trebuchet MS"/>
              </a:rPr>
              <a:t>услуг</a:t>
            </a:r>
            <a:r>
              <a:rPr sz="2200" spc="-235" dirty="0">
                <a:latin typeface="Trebuchet MS"/>
                <a:cs typeface="Trebuchet MS"/>
              </a:rPr>
              <a:t> </a:t>
            </a:r>
            <a:r>
              <a:rPr sz="2200" spc="-85" dirty="0">
                <a:latin typeface="Trebuchet MS"/>
                <a:cs typeface="Trebuchet MS"/>
              </a:rPr>
              <a:t>отдельными</a:t>
            </a:r>
            <a:endParaRPr sz="2200" dirty="0">
              <a:latin typeface="Trebuchet MS"/>
              <a:cs typeface="Trebuchet MS"/>
            </a:endParaRPr>
          </a:p>
          <a:p>
            <a:pPr marL="295910">
              <a:lnSpc>
                <a:spcPts val="2110"/>
              </a:lnSpc>
            </a:pPr>
            <a:r>
              <a:rPr sz="2200" spc="-65" dirty="0">
                <a:latin typeface="Trebuchet MS"/>
                <a:cs typeface="Trebuchet MS"/>
              </a:rPr>
              <a:t>видами</a:t>
            </a:r>
            <a:r>
              <a:rPr sz="2200" spc="-225" dirty="0">
                <a:latin typeface="Trebuchet MS"/>
                <a:cs typeface="Trebuchet MS"/>
              </a:rPr>
              <a:t> </a:t>
            </a:r>
            <a:r>
              <a:rPr sz="2200" spc="-75" dirty="0">
                <a:latin typeface="Trebuchet MS"/>
                <a:cs typeface="Trebuchet MS"/>
              </a:rPr>
              <a:t>юридических</a:t>
            </a:r>
            <a:r>
              <a:rPr sz="2200" spc="-195" dirty="0">
                <a:latin typeface="Trebuchet MS"/>
                <a:cs typeface="Trebuchet MS"/>
              </a:rPr>
              <a:t> </a:t>
            </a:r>
            <a:r>
              <a:rPr sz="2200" spc="-65" dirty="0">
                <a:latin typeface="Trebuchet MS"/>
                <a:cs typeface="Trebuchet MS"/>
              </a:rPr>
              <a:t>лиц",</a:t>
            </a:r>
            <a:r>
              <a:rPr sz="2200" spc="-235" dirty="0">
                <a:latin typeface="Trebuchet MS"/>
                <a:cs typeface="Trebuchet MS"/>
              </a:rPr>
              <a:t> </a:t>
            </a:r>
            <a:r>
              <a:rPr sz="2200" spc="-70" dirty="0">
                <a:latin typeface="Trebuchet MS"/>
                <a:cs typeface="Trebuchet MS"/>
              </a:rPr>
              <a:t>или</a:t>
            </a:r>
            <a:r>
              <a:rPr sz="2200" spc="-229" dirty="0">
                <a:latin typeface="Trebuchet MS"/>
                <a:cs typeface="Trebuchet MS"/>
              </a:rPr>
              <a:t> </a:t>
            </a:r>
            <a:r>
              <a:rPr sz="2200" spc="-60" dirty="0">
                <a:latin typeface="Trebuchet MS"/>
                <a:cs typeface="Trebuchet MS"/>
              </a:rPr>
              <a:t>в</a:t>
            </a:r>
            <a:r>
              <a:rPr sz="2200" spc="-235" dirty="0">
                <a:latin typeface="Trebuchet MS"/>
                <a:cs typeface="Trebuchet MS"/>
              </a:rPr>
              <a:t> </a:t>
            </a:r>
            <a:r>
              <a:rPr sz="2200" spc="-95" dirty="0">
                <a:latin typeface="Trebuchet MS"/>
                <a:cs typeface="Trebuchet MS"/>
              </a:rPr>
              <a:t>случае</a:t>
            </a:r>
            <a:r>
              <a:rPr sz="2200" spc="-225" dirty="0">
                <a:latin typeface="Trebuchet MS"/>
                <a:cs typeface="Trebuchet MS"/>
              </a:rPr>
              <a:t> </a:t>
            </a:r>
            <a:r>
              <a:rPr sz="2200" spc="-70" dirty="0">
                <a:latin typeface="Trebuchet MS"/>
                <a:cs typeface="Trebuchet MS"/>
              </a:rPr>
              <a:t>закупки</a:t>
            </a:r>
            <a:endParaRPr sz="2200" dirty="0">
              <a:latin typeface="Trebuchet MS"/>
              <a:cs typeface="Trebuchet MS"/>
            </a:endParaRPr>
          </a:p>
          <a:p>
            <a:pPr marL="295910" marR="25400">
              <a:lnSpc>
                <a:spcPts val="2110"/>
              </a:lnSpc>
              <a:spcBef>
                <a:spcPts val="250"/>
              </a:spcBef>
            </a:pPr>
            <a:r>
              <a:rPr sz="2200" spc="-65" dirty="0">
                <a:latin typeface="Trebuchet MS"/>
                <a:cs typeface="Trebuchet MS"/>
              </a:rPr>
              <a:t>товаров,</a:t>
            </a:r>
            <a:r>
              <a:rPr sz="2200" spc="-260" dirty="0">
                <a:latin typeface="Trebuchet MS"/>
                <a:cs typeface="Trebuchet MS"/>
              </a:rPr>
              <a:t> </a:t>
            </a:r>
            <a:r>
              <a:rPr sz="2200" spc="-95" dirty="0">
                <a:latin typeface="Trebuchet MS"/>
                <a:cs typeface="Trebuchet MS"/>
              </a:rPr>
              <a:t>работ,</a:t>
            </a:r>
            <a:r>
              <a:rPr sz="2200" spc="-240" dirty="0">
                <a:latin typeface="Trebuchet MS"/>
                <a:cs typeface="Trebuchet MS"/>
              </a:rPr>
              <a:t> </a:t>
            </a:r>
            <a:r>
              <a:rPr sz="2200" spc="-70" dirty="0">
                <a:latin typeface="Trebuchet MS"/>
                <a:cs typeface="Trebuchet MS"/>
              </a:rPr>
              <a:t>услуг</a:t>
            </a:r>
            <a:r>
              <a:rPr sz="2200" spc="-229" dirty="0">
                <a:latin typeface="Trebuchet MS"/>
                <a:cs typeface="Trebuchet MS"/>
              </a:rPr>
              <a:t> </a:t>
            </a:r>
            <a:r>
              <a:rPr sz="2200" spc="-60" dirty="0">
                <a:latin typeface="Trebuchet MS"/>
                <a:cs typeface="Trebuchet MS"/>
              </a:rPr>
              <a:t>и</a:t>
            </a:r>
            <a:r>
              <a:rPr sz="2200" spc="-225" dirty="0">
                <a:latin typeface="Trebuchet MS"/>
                <a:cs typeface="Trebuchet MS"/>
              </a:rPr>
              <a:t> </a:t>
            </a:r>
            <a:r>
              <a:rPr sz="2200" spc="-65" dirty="0">
                <a:latin typeface="Trebuchet MS"/>
                <a:cs typeface="Trebuchet MS"/>
              </a:rPr>
              <a:t>заключения</a:t>
            </a:r>
            <a:r>
              <a:rPr sz="2200" spc="-190" dirty="0">
                <a:latin typeface="Trebuchet MS"/>
                <a:cs typeface="Trebuchet MS"/>
              </a:rPr>
              <a:t> </a:t>
            </a:r>
            <a:r>
              <a:rPr sz="2200" spc="-60" dirty="0">
                <a:latin typeface="Trebuchet MS"/>
                <a:cs typeface="Trebuchet MS"/>
              </a:rPr>
              <a:t>договоров,</a:t>
            </a:r>
            <a:r>
              <a:rPr sz="2200" spc="-245" dirty="0">
                <a:latin typeface="Trebuchet MS"/>
                <a:cs typeface="Trebuchet MS"/>
              </a:rPr>
              <a:t> </a:t>
            </a:r>
            <a:r>
              <a:rPr sz="2200" spc="-85" dirty="0">
                <a:latin typeface="Trebuchet MS"/>
                <a:cs typeface="Trebuchet MS"/>
              </a:rPr>
              <a:t>сведения  </a:t>
            </a:r>
            <a:r>
              <a:rPr sz="2200" spc="-15" dirty="0">
                <a:latin typeface="Trebuchet MS"/>
                <a:cs typeface="Trebuchet MS"/>
              </a:rPr>
              <a:t>о</a:t>
            </a:r>
            <a:r>
              <a:rPr sz="2200" spc="-229" dirty="0">
                <a:latin typeface="Trebuchet MS"/>
                <a:cs typeface="Trebuchet MS"/>
              </a:rPr>
              <a:t> </a:t>
            </a:r>
            <a:r>
              <a:rPr sz="2200" spc="-65" dirty="0">
                <a:latin typeface="Trebuchet MS"/>
                <a:cs typeface="Trebuchet MS"/>
              </a:rPr>
              <a:t>которых</a:t>
            </a:r>
            <a:r>
              <a:rPr sz="2200" spc="-225" dirty="0">
                <a:latin typeface="Trebuchet MS"/>
                <a:cs typeface="Trebuchet MS"/>
              </a:rPr>
              <a:t> </a:t>
            </a:r>
            <a:r>
              <a:rPr sz="2200" spc="-60" dirty="0">
                <a:latin typeface="Trebuchet MS"/>
                <a:cs typeface="Trebuchet MS"/>
              </a:rPr>
              <a:t>составляют</a:t>
            </a:r>
            <a:r>
              <a:rPr sz="2200" spc="-229" dirty="0">
                <a:latin typeface="Trebuchet MS"/>
                <a:cs typeface="Trebuchet MS"/>
              </a:rPr>
              <a:t> </a:t>
            </a:r>
            <a:r>
              <a:rPr sz="2200" spc="-65" dirty="0">
                <a:latin typeface="Trebuchet MS"/>
                <a:cs typeface="Trebuchet MS"/>
              </a:rPr>
              <a:t>государственную</a:t>
            </a:r>
            <a:r>
              <a:rPr sz="2200" spc="-220" dirty="0">
                <a:latin typeface="Trebuchet MS"/>
                <a:cs typeface="Trebuchet MS"/>
              </a:rPr>
              <a:t> </a:t>
            </a:r>
            <a:r>
              <a:rPr sz="2200" spc="-95" dirty="0">
                <a:latin typeface="Trebuchet MS"/>
                <a:cs typeface="Trebuchet MS"/>
              </a:rPr>
              <a:t>тайну,</a:t>
            </a:r>
            <a:r>
              <a:rPr sz="2200" spc="-225" dirty="0">
                <a:latin typeface="Trebuchet MS"/>
                <a:cs typeface="Trebuchet MS"/>
              </a:rPr>
              <a:t> </a:t>
            </a:r>
            <a:r>
              <a:rPr sz="2200" spc="-80" dirty="0">
                <a:latin typeface="Trebuchet MS"/>
                <a:cs typeface="Trebuchet MS"/>
              </a:rPr>
              <a:t>-</a:t>
            </a:r>
            <a:endParaRPr sz="2200" dirty="0">
              <a:latin typeface="Trebuchet MS"/>
              <a:cs typeface="Trebuchet MS"/>
            </a:endParaRPr>
          </a:p>
          <a:p>
            <a:pPr marL="295910">
              <a:lnSpc>
                <a:spcPts val="2130"/>
              </a:lnSpc>
            </a:pPr>
            <a:r>
              <a:rPr sz="2200" spc="-105" dirty="0">
                <a:latin typeface="Trebuchet MS"/>
                <a:cs typeface="Trebuchet MS"/>
              </a:rPr>
              <a:t>сведения,</a:t>
            </a:r>
            <a:r>
              <a:rPr sz="2200" spc="-190" dirty="0">
                <a:latin typeface="Trebuchet MS"/>
                <a:cs typeface="Trebuchet MS"/>
              </a:rPr>
              <a:t> </a:t>
            </a:r>
            <a:r>
              <a:rPr sz="2200" spc="-75" dirty="0">
                <a:latin typeface="Trebuchet MS"/>
                <a:cs typeface="Trebuchet MS"/>
              </a:rPr>
              <a:t>предусмотренные</a:t>
            </a:r>
            <a:r>
              <a:rPr sz="2200" spc="-190" dirty="0">
                <a:latin typeface="Trebuchet MS"/>
                <a:cs typeface="Trebuchet MS"/>
              </a:rPr>
              <a:t> </a:t>
            </a:r>
            <a:r>
              <a:rPr sz="2200" spc="-65" dirty="0">
                <a:latin typeface="Trebuchet MS"/>
                <a:cs typeface="Trebuchet MS"/>
              </a:rPr>
              <a:t>пунктами</a:t>
            </a:r>
            <a:r>
              <a:rPr sz="2200" spc="-235" dirty="0">
                <a:latin typeface="Trebuchet MS"/>
                <a:cs typeface="Trebuchet MS"/>
              </a:rPr>
              <a:t> </a:t>
            </a:r>
            <a:r>
              <a:rPr sz="2200" spc="-160" dirty="0">
                <a:latin typeface="Trebuchet MS"/>
                <a:cs typeface="Trebuchet MS"/>
              </a:rPr>
              <a:t>3</a:t>
            </a:r>
            <a:r>
              <a:rPr sz="2200" spc="-204" dirty="0">
                <a:latin typeface="Trebuchet MS"/>
                <a:cs typeface="Trebuchet MS"/>
              </a:rPr>
              <a:t> </a:t>
            </a:r>
            <a:r>
              <a:rPr sz="2200" spc="-80" dirty="0">
                <a:latin typeface="Trebuchet MS"/>
                <a:cs typeface="Trebuchet MS"/>
              </a:rPr>
              <a:t>-</a:t>
            </a:r>
            <a:r>
              <a:rPr sz="2200" spc="-215" dirty="0">
                <a:latin typeface="Trebuchet MS"/>
                <a:cs typeface="Trebuchet MS"/>
              </a:rPr>
              <a:t> </a:t>
            </a:r>
            <a:r>
              <a:rPr sz="2200" spc="-100" dirty="0">
                <a:latin typeface="Trebuchet MS"/>
                <a:cs typeface="Trebuchet MS"/>
              </a:rPr>
              <a:t>5</a:t>
            </a:r>
            <a:r>
              <a:rPr sz="2200" spc="-229" dirty="0">
                <a:latin typeface="Trebuchet MS"/>
                <a:cs typeface="Trebuchet MS"/>
              </a:rPr>
              <a:t> </a:t>
            </a:r>
            <a:r>
              <a:rPr sz="2200" spc="-100" dirty="0">
                <a:latin typeface="Trebuchet MS"/>
                <a:cs typeface="Trebuchet MS"/>
              </a:rPr>
              <a:t>перечня;</a:t>
            </a:r>
            <a:endParaRPr sz="22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  <a:tabLst>
                <a:tab pos="295910" algn="l"/>
              </a:tabLst>
            </a:pPr>
            <a:r>
              <a:rPr sz="1750" spc="-450" dirty="0">
                <a:solidFill>
                  <a:srgbClr val="3891A7"/>
                </a:solidFill>
                <a:latin typeface="Arial"/>
                <a:cs typeface="Arial"/>
              </a:rPr>
              <a:t>	</a:t>
            </a:r>
            <a:r>
              <a:rPr sz="2200" spc="-110" dirty="0">
                <a:latin typeface="Trebuchet MS"/>
                <a:cs typeface="Trebuchet MS"/>
              </a:rPr>
              <a:t>б)</a:t>
            </a:r>
            <a:r>
              <a:rPr sz="2200" spc="-229" dirty="0">
                <a:latin typeface="Trebuchet MS"/>
                <a:cs typeface="Trebuchet MS"/>
              </a:rPr>
              <a:t> </a:t>
            </a:r>
            <a:r>
              <a:rPr sz="2200" spc="-55" dirty="0">
                <a:latin typeface="Trebuchet MS"/>
                <a:cs typeface="Trebuchet MS"/>
              </a:rPr>
              <a:t>копию</a:t>
            </a:r>
            <a:r>
              <a:rPr sz="2200" spc="-215" dirty="0">
                <a:latin typeface="Trebuchet MS"/>
                <a:cs typeface="Trebuchet MS"/>
              </a:rPr>
              <a:t> </a:t>
            </a:r>
            <a:r>
              <a:rPr sz="2200" spc="-85" dirty="0">
                <a:latin typeface="Trebuchet MS"/>
                <a:cs typeface="Trebuchet MS"/>
              </a:rPr>
              <a:t>решения</a:t>
            </a:r>
            <a:r>
              <a:rPr sz="2200" spc="-204" dirty="0">
                <a:latin typeface="Trebuchet MS"/>
                <a:cs typeface="Trebuchet MS"/>
              </a:rPr>
              <a:t> </a:t>
            </a:r>
            <a:r>
              <a:rPr sz="2200" spc="-90" dirty="0">
                <a:latin typeface="Trebuchet MS"/>
                <a:cs typeface="Trebuchet MS"/>
              </a:rPr>
              <a:t>суда</a:t>
            </a:r>
            <a:r>
              <a:rPr sz="2200" spc="-220" dirty="0">
                <a:latin typeface="Trebuchet MS"/>
                <a:cs typeface="Trebuchet MS"/>
              </a:rPr>
              <a:t> </a:t>
            </a:r>
            <a:r>
              <a:rPr sz="2200" spc="-15" dirty="0">
                <a:latin typeface="Trebuchet MS"/>
                <a:cs typeface="Trebuchet MS"/>
              </a:rPr>
              <a:t>о</a:t>
            </a:r>
            <a:r>
              <a:rPr sz="2200" spc="-225" dirty="0">
                <a:latin typeface="Trebuchet MS"/>
                <a:cs typeface="Trebuchet MS"/>
              </a:rPr>
              <a:t> </a:t>
            </a:r>
            <a:r>
              <a:rPr sz="2200" spc="-80" dirty="0">
                <a:latin typeface="Trebuchet MS"/>
                <a:cs typeface="Trebuchet MS"/>
              </a:rPr>
              <a:t>расторжении</a:t>
            </a:r>
            <a:r>
              <a:rPr sz="2200" spc="-229" dirty="0">
                <a:latin typeface="Trebuchet MS"/>
                <a:cs typeface="Trebuchet MS"/>
              </a:rPr>
              <a:t> </a:t>
            </a:r>
            <a:r>
              <a:rPr sz="2200" spc="-65" dirty="0">
                <a:latin typeface="Trebuchet MS"/>
                <a:cs typeface="Trebuchet MS"/>
              </a:rPr>
              <a:t>договора.</a:t>
            </a:r>
            <a:endParaRPr sz="22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4801" y="381001"/>
            <a:ext cx="8541510" cy="4086247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123950" marR="179070" indent="-1111885">
              <a:lnSpc>
                <a:spcPts val="2600"/>
              </a:lnSpc>
              <a:spcBef>
                <a:spcPts val="720"/>
              </a:spcBef>
              <a:tabLst>
                <a:tab pos="295910" algn="l"/>
              </a:tabLst>
            </a:pPr>
            <a:r>
              <a:rPr sz="2150" spc="-555" dirty="0">
                <a:solidFill>
                  <a:srgbClr val="3891A7"/>
                </a:solidFill>
                <a:latin typeface="Arial"/>
                <a:cs typeface="Arial"/>
              </a:rPr>
              <a:t>	</a:t>
            </a:r>
            <a:r>
              <a:rPr sz="2700" spc="-100" dirty="0">
                <a:latin typeface="Trebuchet MS"/>
                <a:cs typeface="Trebuchet MS"/>
              </a:rPr>
              <a:t>Сведения,</a:t>
            </a:r>
            <a:r>
              <a:rPr sz="2700" spc="-300" dirty="0">
                <a:latin typeface="Trebuchet MS"/>
                <a:cs typeface="Trebuchet MS"/>
              </a:rPr>
              <a:t> </a:t>
            </a:r>
            <a:r>
              <a:rPr sz="2700" spc="-90" dirty="0">
                <a:latin typeface="Trebuchet MS"/>
                <a:cs typeface="Trebuchet MS"/>
              </a:rPr>
              <a:t>предусмотренные</a:t>
            </a:r>
            <a:r>
              <a:rPr sz="2700" spc="-290" dirty="0">
                <a:latin typeface="Trebuchet MS"/>
                <a:cs typeface="Trebuchet MS"/>
              </a:rPr>
              <a:t> </a:t>
            </a:r>
            <a:r>
              <a:rPr sz="2700" spc="-65" dirty="0">
                <a:latin typeface="Trebuchet MS"/>
                <a:cs typeface="Trebuchet MS"/>
              </a:rPr>
              <a:t>Правилами</a:t>
            </a:r>
            <a:r>
              <a:rPr sz="2700" spc="-265" dirty="0">
                <a:latin typeface="Trebuchet MS"/>
                <a:cs typeface="Trebuchet MS"/>
              </a:rPr>
              <a:t> </a:t>
            </a:r>
            <a:r>
              <a:rPr sz="2700" spc="70" dirty="0">
                <a:latin typeface="Trebuchet MS"/>
                <a:cs typeface="Trebuchet MS"/>
              </a:rPr>
              <a:t>ПП  </a:t>
            </a:r>
            <a:r>
              <a:rPr sz="2700" spc="-190" dirty="0">
                <a:latin typeface="Trebuchet MS"/>
                <a:cs typeface="Trebuchet MS"/>
              </a:rPr>
              <a:t>1211, </a:t>
            </a:r>
            <a:r>
              <a:rPr sz="2700" spc="-75" dirty="0">
                <a:latin typeface="Trebuchet MS"/>
                <a:cs typeface="Trebuchet MS"/>
              </a:rPr>
              <a:t>направляются </a:t>
            </a:r>
            <a:r>
              <a:rPr sz="2700" spc="-95" dirty="0">
                <a:latin typeface="Trebuchet MS"/>
                <a:cs typeface="Trebuchet MS"/>
              </a:rPr>
              <a:t>заказчиком</a:t>
            </a:r>
            <a:r>
              <a:rPr sz="2700" spc="-545" dirty="0">
                <a:latin typeface="Trebuchet MS"/>
                <a:cs typeface="Trebuchet MS"/>
              </a:rPr>
              <a:t> </a:t>
            </a:r>
            <a:r>
              <a:rPr sz="2700" spc="-70" dirty="0">
                <a:latin typeface="Trebuchet MS"/>
                <a:cs typeface="Trebuchet MS"/>
              </a:rPr>
              <a:t>в</a:t>
            </a:r>
            <a:endParaRPr sz="2700" dirty="0">
              <a:latin typeface="Trebuchet MS"/>
              <a:cs typeface="Trebuchet MS"/>
            </a:endParaRPr>
          </a:p>
          <a:p>
            <a:pPr marL="144780" marR="36830" algn="ctr">
              <a:lnSpc>
                <a:spcPct val="80000"/>
              </a:lnSpc>
              <a:spcBef>
                <a:spcPts val="15"/>
              </a:spcBef>
            </a:pPr>
            <a:r>
              <a:rPr sz="2700" spc="-80" dirty="0">
                <a:latin typeface="Trebuchet MS"/>
                <a:cs typeface="Trebuchet MS"/>
              </a:rPr>
              <a:t>уполномоченный</a:t>
            </a:r>
            <a:r>
              <a:rPr sz="2700" spc="-305" dirty="0">
                <a:latin typeface="Trebuchet MS"/>
                <a:cs typeface="Trebuchet MS"/>
              </a:rPr>
              <a:t> </a:t>
            </a:r>
            <a:r>
              <a:rPr sz="2700" spc="-60" dirty="0">
                <a:latin typeface="Trebuchet MS"/>
                <a:cs typeface="Trebuchet MS"/>
              </a:rPr>
              <a:t>орган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-70" dirty="0">
                <a:latin typeface="Trebuchet MS"/>
                <a:cs typeface="Trebuchet MS"/>
              </a:rPr>
              <a:t>в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-90" dirty="0">
                <a:latin typeface="Trebuchet MS"/>
                <a:cs typeface="Trebuchet MS"/>
              </a:rPr>
              <a:t>письменной</a:t>
            </a:r>
            <a:r>
              <a:rPr sz="2700" spc="-300" dirty="0">
                <a:latin typeface="Trebuchet MS"/>
                <a:cs typeface="Trebuchet MS"/>
              </a:rPr>
              <a:t> </a:t>
            </a:r>
            <a:r>
              <a:rPr sz="2700" spc="-135" dirty="0">
                <a:latin typeface="Trebuchet MS"/>
                <a:cs typeface="Trebuchet MS"/>
              </a:rPr>
              <a:t>форме</a:t>
            </a:r>
            <a:r>
              <a:rPr sz="2700" spc="-300" dirty="0">
                <a:latin typeface="Trebuchet MS"/>
                <a:cs typeface="Trebuchet MS"/>
              </a:rPr>
              <a:t> </a:t>
            </a:r>
            <a:r>
              <a:rPr sz="2700" spc="-160" dirty="0">
                <a:latin typeface="Trebuchet MS"/>
                <a:cs typeface="Trebuchet MS"/>
              </a:rPr>
              <a:t>с  </a:t>
            </a:r>
            <a:r>
              <a:rPr sz="2700" spc="-85" dirty="0">
                <a:latin typeface="Trebuchet MS"/>
                <a:cs typeface="Trebuchet MS"/>
              </a:rPr>
              <a:t>сопроводительным </a:t>
            </a:r>
            <a:r>
              <a:rPr sz="2700" spc="-114" dirty="0">
                <a:latin typeface="Trebuchet MS"/>
                <a:cs typeface="Trebuchet MS"/>
              </a:rPr>
              <a:t>письмом,</a:t>
            </a:r>
            <a:r>
              <a:rPr sz="2700" spc="-465" dirty="0">
                <a:latin typeface="Trebuchet MS"/>
                <a:cs typeface="Trebuchet MS"/>
              </a:rPr>
              <a:t> </a:t>
            </a:r>
            <a:r>
              <a:rPr sz="2700" spc="-85" dirty="0">
                <a:latin typeface="Trebuchet MS"/>
                <a:cs typeface="Trebuchet MS"/>
              </a:rPr>
              <a:t>подписанным</a:t>
            </a:r>
            <a:endParaRPr sz="2700" dirty="0">
              <a:latin typeface="Trebuchet MS"/>
              <a:cs typeface="Trebuchet MS"/>
            </a:endParaRPr>
          </a:p>
          <a:p>
            <a:pPr marL="701040">
              <a:lnSpc>
                <a:spcPts val="2270"/>
              </a:lnSpc>
            </a:pPr>
            <a:r>
              <a:rPr sz="2700" spc="-85" dirty="0">
                <a:latin typeface="Trebuchet MS"/>
                <a:cs typeface="Trebuchet MS"/>
              </a:rPr>
              <a:t>уполномоченным </a:t>
            </a:r>
            <a:r>
              <a:rPr sz="2700" spc="-90" dirty="0">
                <a:latin typeface="Trebuchet MS"/>
                <a:cs typeface="Trebuchet MS"/>
              </a:rPr>
              <a:t>должностным</a:t>
            </a:r>
            <a:r>
              <a:rPr sz="2700" spc="-515" dirty="0">
                <a:latin typeface="Trebuchet MS"/>
                <a:cs typeface="Trebuchet MS"/>
              </a:rPr>
              <a:t> </a:t>
            </a:r>
            <a:r>
              <a:rPr sz="2700" spc="-65" dirty="0">
                <a:latin typeface="Trebuchet MS"/>
                <a:cs typeface="Trebuchet MS"/>
              </a:rPr>
              <a:t>лицом</a:t>
            </a:r>
            <a:endParaRPr sz="2700" dirty="0">
              <a:latin typeface="Trebuchet MS"/>
              <a:cs typeface="Trebuchet MS"/>
            </a:endParaRPr>
          </a:p>
          <a:p>
            <a:pPr marL="573405" marR="462280" algn="ctr">
              <a:lnSpc>
                <a:spcPts val="2590"/>
              </a:lnSpc>
              <a:spcBef>
                <a:spcPts val="305"/>
              </a:spcBef>
            </a:pPr>
            <a:r>
              <a:rPr sz="2700" spc="-110" dirty="0">
                <a:latin typeface="Trebuchet MS"/>
                <a:cs typeface="Trebuchet MS"/>
              </a:rPr>
              <a:t>заказчика,</a:t>
            </a:r>
            <a:r>
              <a:rPr sz="2700" spc="-260" dirty="0">
                <a:latin typeface="Trebuchet MS"/>
                <a:cs typeface="Trebuchet MS"/>
              </a:rPr>
              <a:t> </a:t>
            </a:r>
            <a:r>
              <a:rPr sz="2700" spc="-70" dirty="0">
                <a:latin typeface="Trebuchet MS"/>
                <a:cs typeface="Trebuchet MS"/>
              </a:rPr>
              <a:t>либо</a:t>
            </a:r>
            <a:r>
              <a:rPr sz="2700" spc="-285" dirty="0">
                <a:latin typeface="Trebuchet MS"/>
                <a:cs typeface="Trebuchet MS"/>
              </a:rPr>
              <a:t> </a:t>
            </a:r>
            <a:r>
              <a:rPr sz="2700" spc="-70" dirty="0">
                <a:latin typeface="Trebuchet MS"/>
                <a:cs typeface="Trebuchet MS"/>
              </a:rPr>
              <a:t>в</a:t>
            </a:r>
            <a:r>
              <a:rPr sz="2700" spc="-270" dirty="0">
                <a:latin typeface="Trebuchet MS"/>
                <a:cs typeface="Trebuchet MS"/>
              </a:rPr>
              <a:t> </a:t>
            </a:r>
            <a:r>
              <a:rPr sz="2700" spc="-85" dirty="0">
                <a:latin typeface="Trebuchet MS"/>
                <a:cs typeface="Trebuchet MS"/>
              </a:rPr>
              <a:t>электронной</a:t>
            </a:r>
            <a:r>
              <a:rPr sz="2700" spc="-285" dirty="0">
                <a:latin typeface="Trebuchet MS"/>
                <a:cs typeface="Trebuchet MS"/>
              </a:rPr>
              <a:t> </a:t>
            </a:r>
            <a:r>
              <a:rPr sz="2700" spc="-135" dirty="0">
                <a:latin typeface="Trebuchet MS"/>
                <a:cs typeface="Trebuchet MS"/>
              </a:rPr>
              <a:t>форме</a:t>
            </a:r>
            <a:r>
              <a:rPr sz="2700" spc="-275" dirty="0">
                <a:latin typeface="Trebuchet MS"/>
                <a:cs typeface="Trebuchet MS"/>
              </a:rPr>
              <a:t> </a:t>
            </a:r>
            <a:r>
              <a:rPr sz="2700" spc="-160" dirty="0">
                <a:latin typeface="Trebuchet MS"/>
                <a:cs typeface="Trebuchet MS"/>
              </a:rPr>
              <a:t>с  </a:t>
            </a:r>
            <a:r>
              <a:rPr sz="2700" spc="-85" dirty="0">
                <a:latin typeface="Trebuchet MS"/>
                <a:cs typeface="Trebuchet MS"/>
              </a:rPr>
              <a:t>использованием </a:t>
            </a:r>
            <a:r>
              <a:rPr sz="2700" spc="-80" dirty="0">
                <a:latin typeface="Trebuchet MS"/>
                <a:cs typeface="Trebuchet MS"/>
              </a:rPr>
              <a:t>электронной</a:t>
            </a:r>
            <a:r>
              <a:rPr sz="2700" spc="-550" dirty="0">
                <a:latin typeface="Trebuchet MS"/>
                <a:cs typeface="Trebuchet MS"/>
              </a:rPr>
              <a:t> </a:t>
            </a:r>
            <a:r>
              <a:rPr sz="2700" spc="-80" dirty="0">
                <a:latin typeface="Trebuchet MS"/>
                <a:cs typeface="Trebuchet MS"/>
              </a:rPr>
              <a:t>цифровой</a:t>
            </a:r>
            <a:endParaRPr sz="2700" dirty="0">
              <a:latin typeface="Trebuchet MS"/>
              <a:cs typeface="Trebuchet MS"/>
            </a:endParaRPr>
          </a:p>
          <a:p>
            <a:pPr marL="116205" marR="5080" indent="1270" algn="ctr">
              <a:lnSpc>
                <a:spcPct val="80000"/>
              </a:lnSpc>
              <a:spcBef>
                <a:spcPts val="25"/>
              </a:spcBef>
            </a:pPr>
            <a:r>
              <a:rPr sz="2700" spc="-75" dirty="0">
                <a:latin typeface="Trebuchet MS"/>
                <a:cs typeface="Trebuchet MS"/>
              </a:rPr>
              <a:t>подписи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-85" dirty="0">
                <a:latin typeface="Trebuchet MS"/>
                <a:cs typeface="Trebuchet MS"/>
              </a:rPr>
              <a:t>или</a:t>
            </a:r>
            <a:r>
              <a:rPr sz="2700" spc="-285" dirty="0">
                <a:latin typeface="Trebuchet MS"/>
                <a:cs typeface="Trebuchet MS"/>
              </a:rPr>
              <a:t> </a:t>
            </a:r>
            <a:r>
              <a:rPr sz="2700" spc="-50" dirty="0">
                <a:latin typeface="Trebuchet MS"/>
                <a:cs typeface="Trebuchet MS"/>
              </a:rPr>
              <a:t>иного</a:t>
            </a:r>
            <a:r>
              <a:rPr sz="2700" spc="-300" dirty="0">
                <a:latin typeface="Trebuchet MS"/>
                <a:cs typeface="Trebuchet MS"/>
              </a:rPr>
              <a:t> </a:t>
            </a:r>
            <a:r>
              <a:rPr sz="2700" spc="-65" dirty="0">
                <a:latin typeface="Trebuchet MS"/>
                <a:cs typeface="Trebuchet MS"/>
              </a:rPr>
              <a:t>аналога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-80" dirty="0">
                <a:latin typeface="Trebuchet MS"/>
                <a:cs typeface="Trebuchet MS"/>
              </a:rPr>
              <a:t>собственноручной  </a:t>
            </a:r>
            <a:r>
              <a:rPr sz="2700" spc="-105" dirty="0">
                <a:latin typeface="Trebuchet MS"/>
                <a:cs typeface="Trebuchet MS"/>
              </a:rPr>
              <a:t>подписи.</a:t>
            </a:r>
            <a:r>
              <a:rPr sz="2700" spc="-375" dirty="0">
                <a:latin typeface="Trebuchet MS"/>
                <a:cs typeface="Trebuchet MS"/>
              </a:rPr>
              <a:t> </a:t>
            </a:r>
            <a:r>
              <a:rPr sz="2700" spc="-70" dirty="0">
                <a:latin typeface="Trebuchet MS"/>
                <a:cs typeface="Trebuchet MS"/>
              </a:rPr>
              <a:t>Сопроводительное</a:t>
            </a:r>
            <a:r>
              <a:rPr sz="2700" spc="-290" dirty="0">
                <a:latin typeface="Trebuchet MS"/>
                <a:cs typeface="Trebuchet MS"/>
              </a:rPr>
              <a:t> </a:t>
            </a:r>
            <a:r>
              <a:rPr sz="2700" spc="-85" dirty="0">
                <a:latin typeface="Trebuchet MS"/>
                <a:cs typeface="Trebuchet MS"/>
              </a:rPr>
              <a:t>письмо</a:t>
            </a:r>
            <a:r>
              <a:rPr sz="2700" spc="-275" dirty="0">
                <a:latin typeface="Trebuchet MS"/>
                <a:cs typeface="Trebuchet MS"/>
              </a:rPr>
              <a:t> </a:t>
            </a:r>
            <a:r>
              <a:rPr sz="2700" spc="-105" dirty="0">
                <a:latin typeface="Trebuchet MS"/>
                <a:cs typeface="Trebuchet MS"/>
              </a:rPr>
              <a:t>содержит  </a:t>
            </a:r>
            <a:r>
              <a:rPr sz="2700" spc="-100" dirty="0">
                <a:latin typeface="Trebuchet MS"/>
                <a:cs typeface="Trebuchet MS"/>
              </a:rPr>
              <a:t>перечень </a:t>
            </a:r>
            <a:r>
              <a:rPr sz="2700" spc="-90" dirty="0">
                <a:latin typeface="Trebuchet MS"/>
                <a:cs typeface="Trebuchet MS"/>
              </a:rPr>
              <a:t>прилагаемых </a:t>
            </a:r>
            <a:r>
              <a:rPr sz="2700" spc="-70" dirty="0">
                <a:latin typeface="Trebuchet MS"/>
                <a:cs typeface="Trebuchet MS"/>
              </a:rPr>
              <a:t>документов и  </a:t>
            </a:r>
            <a:r>
              <a:rPr sz="2700" spc="-114" dirty="0">
                <a:latin typeface="Trebuchet MS"/>
                <a:cs typeface="Trebuchet MS"/>
              </a:rPr>
              <a:t>документ,</a:t>
            </a:r>
            <a:r>
              <a:rPr sz="2700" spc="-310" dirty="0">
                <a:latin typeface="Trebuchet MS"/>
                <a:cs typeface="Trebuchet MS"/>
              </a:rPr>
              <a:t> </a:t>
            </a:r>
            <a:r>
              <a:rPr sz="2700" spc="-75" dirty="0">
                <a:latin typeface="Trebuchet MS"/>
                <a:cs typeface="Trebuchet MS"/>
              </a:rPr>
              <a:t>подтверждающий</a:t>
            </a:r>
            <a:r>
              <a:rPr sz="2700" spc="-295" dirty="0">
                <a:latin typeface="Trebuchet MS"/>
                <a:cs typeface="Trebuchet MS"/>
              </a:rPr>
              <a:t> </a:t>
            </a:r>
            <a:r>
              <a:rPr sz="2700" spc="-75" dirty="0">
                <a:latin typeface="Trebuchet MS"/>
                <a:cs typeface="Trebuchet MS"/>
              </a:rPr>
              <a:t>полномочия</a:t>
            </a:r>
            <a:r>
              <a:rPr sz="2700" spc="-295" dirty="0">
                <a:latin typeface="Trebuchet MS"/>
                <a:cs typeface="Trebuchet MS"/>
              </a:rPr>
              <a:t> </a:t>
            </a:r>
            <a:r>
              <a:rPr sz="2700" spc="-60" dirty="0">
                <a:latin typeface="Trebuchet MS"/>
                <a:cs typeface="Trebuchet MS"/>
              </a:rPr>
              <a:t>лица  </a:t>
            </a:r>
            <a:r>
              <a:rPr sz="2700" spc="-70" dirty="0">
                <a:latin typeface="Trebuchet MS"/>
                <a:cs typeface="Trebuchet MS"/>
              </a:rPr>
              <a:t>на </a:t>
            </a:r>
            <a:r>
              <a:rPr sz="2700" spc="-95" dirty="0">
                <a:latin typeface="Trebuchet MS"/>
                <a:cs typeface="Trebuchet MS"/>
              </a:rPr>
              <a:t>осуществление </a:t>
            </a:r>
            <a:r>
              <a:rPr sz="2700" spc="-80" dirty="0">
                <a:latin typeface="Trebuchet MS"/>
                <a:cs typeface="Trebuchet MS"/>
              </a:rPr>
              <a:t>действий </a:t>
            </a:r>
            <a:r>
              <a:rPr sz="2700" spc="-30" dirty="0">
                <a:latin typeface="Trebuchet MS"/>
                <a:cs typeface="Trebuchet MS"/>
              </a:rPr>
              <a:t>от </a:t>
            </a:r>
            <a:r>
              <a:rPr sz="2700" spc="-100" dirty="0">
                <a:latin typeface="Trebuchet MS"/>
                <a:cs typeface="Trebuchet MS"/>
              </a:rPr>
              <a:t>имени  </a:t>
            </a:r>
            <a:r>
              <a:rPr sz="2700" spc="-90" dirty="0">
                <a:latin typeface="Trebuchet MS"/>
                <a:cs typeface="Trebuchet MS"/>
              </a:rPr>
              <a:t>заказчика</a:t>
            </a:r>
            <a:endParaRPr sz="27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8136" y="620776"/>
            <a:ext cx="8056245" cy="6237605"/>
          </a:xfrm>
          <a:custGeom>
            <a:avLst/>
            <a:gdLst/>
            <a:ahLst/>
            <a:cxnLst/>
            <a:rect l="l" t="t" r="r" b="b"/>
            <a:pathLst>
              <a:path w="8056245" h="6237605">
                <a:moveTo>
                  <a:pt x="0" y="6237223"/>
                </a:moveTo>
                <a:lnTo>
                  <a:pt x="8055914" y="6237223"/>
                </a:lnTo>
                <a:lnTo>
                  <a:pt x="8055914" y="0"/>
                </a:lnTo>
                <a:lnTo>
                  <a:pt x="0" y="0"/>
                </a:lnTo>
                <a:lnTo>
                  <a:pt x="0" y="62372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12875" y="620776"/>
            <a:ext cx="2540" cy="6237605"/>
          </a:xfrm>
          <a:custGeom>
            <a:avLst/>
            <a:gdLst/>
            <a:ahLst/>
            <a:cxnLst/>
            <a:rect l="l" t="t" r="r" b="b"/>
            <a:pathLst>
              <a:path w="2540" h="6237605">
                <a:moveTo>
                  <a:pt x="0" y="6237223"/>
                </a:moveTo>
                <a:lnTo>
                  <a:pt x="2108" y="6237223"/>
                </a:lnTo>
                <a:lnTo>
                  <a:pt x="2108" y="0"/>
                </a:lnTo>
                <a:lnTo>
                  <a:pt x="0" y="0"/>
                </a:lnTo>
                <a:lnTo>
                  <a:pt x="0" y="62372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35736" y="0"/>
            <a:ext cx="155447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1560" y="620776"/>
            <a:ext cx="0" cy="6237605"/>
          </a:xfrm>
          <a:custGeom>
            <a:avLst/>
            <a:gdLst/>
            <a:ahLst/>
            <a:cxnLst/>
            <a:rect l="l" t="t" r="r" b="b"/>
            <a:pathLst>
              <a:path h="6237605">
                <a:moveTo>
                  <a:pt x="0" y="0"/>
                </a:moveTo>
                <a:lnTo>
                  <a:pt x="0" y="6237223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29373" y="519866"/>
            <a:ext cx="1901628" cy="16385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3"/>
            <a:ext cx="9144000" cy="621030"/>
          </a:xfrm>
          <a:custGeom>
            <a:avLst/>
            <a:gdLst/>
            <a:ahLst/>
            <a:cxnLst/>
            <a:rect l="l" t="t" r="r" b="b"/>
            <a:pathLst>
              <a:path w="9144000" h="621030">
                <a:moveTo>
                  <a:pt x="0" y="620712"/>
                </a:moveTo>
                <a:lnTo>
                  <a:pt x="9144000" y="620712"/>
                </a:lnTo>
                <a:lnTo>
                  <a:pt x="914400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7DC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51725" y="81026"/>
            <a:ext cx="1390650" cy="5016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0604" y="920496"/>
            <a:ext cx="6190488" cy="11064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0604" y="1514855"/>
            <a:ext cx="4241292" cy="11064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40479" y="1514855"/>
            <a:ext cx="784860" cy="11064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78916" y="1052829"/>
            <a:ext cx="5427345" cy="1214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900" b="1" spc="-10" dirty="0">
                <a:solidFill>
                  <a:srgbClr val="562213"/>
                </a:solidFill>
                <a:latin typeface="Times New Roman"/>
                <a:cs typeface="Times New Roman"/>
              </a:rPr>
              <a:t>Решения,</a:t>
            </a:r>
            <a:r>
              <a:rPr sz="3900" b="1" spc="-90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3900" b="1" spc="-5" dirty="0">
                <a:solidFill>
                  <a:srgbClr val="562213"/>
                </a:solidFill>
                <a:latin typeface="Times New Roman"/>
                <a:cs typeface="Times New Roman"/>
              </a:rPr>
              <a:t>принимаемые  </a:t>
            </a:r>
            <a:r>
              <a:rPr sz="3900" b="1" spc="-20" dirty="0">
                <a:solidFill>
                  <a:srgbClr val="562213"/>
                </a:solidFill>
                <a:latin typeface="Times New Roman"/>
                <a:cs typeface="Times New Roman"/>
              </a:rPr>
              <a:t>комиссией</a:t>
            </a:r>
            <a:r>
              <a:rPr sz="3900" b="1" spc="-10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3900" b="1" spc="-145" dirty="0">
                <a:solidFill>
                  <a:srgbClr val="562213"/>
                </a:solidFill>
                <a:latin typeface="Times New Roman"/>
                <a:cs typeface="Times New Roman"/>
              </a:rPr>
              <a:t>ФАС</a:t>
            </a:r>
            <a:endParaRPr sz="39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1218" y="2806064"/>
            <a:ext cx="7775575" cy="20535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6415" indent="-513715">
              <a:lnSpc>
                <a:spcPct val="100000"/>
              </a:lnSpc>
              <a:spcBef>
                <a:spcPts val="105"/>
              </a:spcBef>
              <a:buClr>
                <a:srgbClr val="3891A7"/>
              </a:buClr>
              <a:buSzPct val="79687"/>
              <a:buAutoNum type="arabicPeriod"/>
              <a:tabLst>
                <a:tab pos="526415" algn="l"/>
                <a:tab pos="527050" algn="l"/>
              </a:tabLst>
            </a:pPr>
            <a:r>
              <a:rPr sz="3200" dirty="0">
                <a:latin typeface="Times New Roman"/>
                <a:cs typeface="Times New Roman"/>
              </a:rPr>
              <a:t>О </a:t>
            </a:r>
            <a:r>
              <a:rPr sz="3200" spc="-15" dirty="0">
                <a:latin typeface="Times New Roman"/>
                <a:cs typeface="Times New Roman"/>
              </a:rPr>
              <a:t>включении </a:t>
            </a:r>
            <a:r>
              <a:rPr sz="3200" spc="-5" dirty="0">
                <a:latin typeface="Times New Roman"/>
                <a:cs typeface="Times New Roman"/>
              </a:rPr>
              <a:t>сведений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о</a:t>
            </a:r>
            <a:endParaRPr sz="3200">
              <a:latin typeface="Times New Roman"/>
              <a:cs typeface="Times New Roman"/>
            </a:endParaRPr>
          </a:p>
          <a:p>
            <a:pPr marL="526415">
              <a:lnSpc>
                <a:spcPct val="100000"/>
              </a:lnSpc>
            </a:pPr>
            <a:r>
              <a:rPr sz="3200" dirty="0">
                <a:latin typeface="Times New Roman"/>
                <a:cs typeface="Times New Roman"/>
              </a:rPr>
              <a:t>недобросовестном </a:t>
            </a:r>
            <a:r>
              <a:rPr sz="3200" spc="5" dirty="0">
                <a:latin typeface="Times New Roman"/>
                <a:cs typeface="Times New Roman"/>
              </a:rPr>
              <a:t>поставщике </a:t>
            </a:r>
            <a:r>
              <a:rPr sz="3200" dirty="0">
                <a:latin typeface="Times New Roman"/>
                <a:cs typeface="Times New Roman"/>
              </a:rPr>
              <a:t>в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10" dirty="0">
                <a:latin typeface="Times New Roman"/>
                <a:cs typeface="Times New Roman"/>
              </a:rPr>
              <a:t>Реестре;</a:t>
            </a:r>
            <a:endParaRPr sz="3200">
              <a:latin typeface="Times New Roman"/>
              <a:cs typeface="Times New Roman"/>
            </a:endParaRPr>
          </a:p>
          <a:p>
            <a:pPr marL="526415" indent="-51371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AutoNum type="arabicPeriod" startAt="2"/>
              <a:tabLst>
                <a:tab pos="526415" algn="l"/>
                <a:tab pos="527050" algn="l"/>
              </a:tabLst>
            </a:pPr>
            <a:r>
              <a:rPr sz="3200" dirty="0">
                <a:latin typeface="Times New Roman"/>
                <a:cs typeface="Times New Roman"/>
              </a:rPr>
              <a:t>Об </a:t>
            </a:r>
            <a:r>
              <a:rPr sz="3200" spc="-15" dirty="0">
                <a:latin typeface="Times New Roman"/>
                <a:cs typeface="Times New Roman"/>
              </a:rPr>
              <a:t>отказе </a:t>
            </a:r>
            <a:r>
              <a:rPr sz="3200" spc="-20" dirty="0">
                <a:latin typeface="Times New Roman"/>
                <a:cs typeface="Times New Roman"/>
              </a:rPr>
              <a:t>включить </a:t>
            </a:r>
            <a:r>
              <a:rPr sz="3200" spc="-5" dirty="0">
                <a:latin typeface="Times New Roman"/>
                <a:cs typeface="Times New Roman"/>
              </a:rPr>
              <a:t>сведения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о</a:t>
            </a:r>
            <a:endParaRPr sz="3200">
              <a:latin typeface="Times New Roman"/>
              <a:cs typeface="Times New Roman"/>
            </a:endParaRPr>
          </a:p>
          <a:p>
            <a:pPr marL="526415">
              <a:lnSpc>
                <a:spcPct val="100000"/>
              </a:lnSpc>
            </a:pPr>
            <a:r>
              <a:rPr sz="3200" dirty="0">
                <a:latin typeface="Times New Roman"/>
                <a:cs typeface="Times New Roman"/>
              </a:rPr>
              <a:t>недобросовестном </a:t>
            </a:r>
            <a:r>
              <a:rPr sz="3200" spc="5" dirty="0">
                <a:latin typeface="Times New Roman"/>
                <a:cs typeface="Times New Roman"/>
              </a:rPr>
              <a:t>поставщике </a:t>
            </a:r>
            <a:r>
              <a:rPr sz="3200" dirty="0">
                <a:latin typeface="Times New Roman"/>
                <a:cs typeface="Times New Roman"/>
              </a:rPr>
              <a:t>в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10" dirty="0">
                <a:latin typeface="Times New Roman"/>
                <a:cs typeface="Times New Roman"/>
              </a:rPr>
              <a:t>Реестр;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8136" y="620776"/>
            <a:ext cx="8056245" cy="6237605"/>
          </a:xfrm>
          <a:custGeom>
            <a:avLst/>
            <a:gdLst/>
            <a:ahLst/>
            <a:cxnLst/>
            <a:rect l="l" t="t" r="r" b="b"/>
            <a:pathLst>
              <a:path w="8056245" h="6237605">
                <a:moveTo>
                  <a:pt x="0" y="6237223"/>
                </a:moveTo>
                <a:lnTo>
                  <a:pt x="8055914" y="6237223"/>
                </a:lnTo>
                <a:lnTo>
                  <a:pt x="8055914" y="0"/>
                </a:lnTo>
                <a:lnTo>
                  <a:pt x="0" y="0"/>
                </a:lnTo>
                <a:lnTo>
                  <a:pt x="0" y="62372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12875" y="620776"/>
            <a:ext cx="2540" cy="6237605"/>
          </a:xfrm>
          <a:custGeom>
            <a:avLst/>
            <a:gdLst/>
            <a:ahLst/>
            <a:cxnLst/>
            <a:rect l="l" t="t" r="r" b="b"/>
            <a:pathLst>
              <a:path w="2540" h="6237605">
                <a:moveTo>
                  <a:pt x="0" y="6237223"/>
                </a:moveTo>
                <a:lnTo>
                  <a:pt x="2108" y="6237223"/>
                </a:lnTo>
                <a:lnTo>
                  <a:pt x="2108" y="0"/>
                </a:lnTo>
                <a:lnTo>
                  <a:pt x="0" y="0"/>
                </a:lnTo>
                <a:lnTo>
                  <a:pt x="0" y="62372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1560" y="620776"/>
            <a:ext cx="0" cy="6237605"/>
          </a:xfrm>
          <a:custGeom>
            <a:avLst/>
            <a:gdLst/>
            <a:ahLst/>
            <a:cxnLst/>
            <a:rect l="l" t="t" r="r" b="b"/>
            <a:pathLst>
              <a:path h="6237605">
                <a:moveTo>
                  <a:pt x="0" y="0"/>
                </a:moveTo>
                <a:lnTo>
                  <a:pt x="0" y="6237223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8976" y="1171955"/>
            <a:ext cx="8589264" cy="1106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8976" y="1766316"/>
            <a:ext cx="2517648" cy="11064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45207" y="1766316"/>
            <a:ext cx="784859" cy="11064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07593" y="1305255"/>
            <a:ext cx="7831455" cy="1214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900" b="1" spc="-25" dirty="0">
                <a:solidFill>
                  <a:srgbClr val="562213"/>
                </a:solidFill>
                <a:latin typeface="Times New Roman"/>
                <a:cs typeface="Times New Roman"/>
              </a:rPr>
              <a:t>Сколько </a:t>
            </a:r>
            <a:r>
              <a:rPr sz="3900" b="1" spc="-5" dirty="0">
                <a:solidFill>
                  <a:srgbClr val="562213"/>
                </a:solidFill>
                <a:latin typeface="Times New Roman"/>
                <a:cs typeface="Times New Roman"/>
              </a:rPr>
              <a:t>раз </a:t>
            </a:r>
            <a:r>
              <a:rPr sz="3900" b="1" dirty="0">
                <a:solidFill>
                  <a:srgbClr val="562213"/>
                </a:solidFill>
                <a:latin typeface="Times New Roman"/>
                <a:cs typeface="Times New Roman"/>
              </a:rPr>
              <a:t>участник </a:t>
            </a:r>
            <a:r>
              <a:rPr sz="3900" b="1" spc="-15" dirty="0">
                <a:solidFill>
                  <a:srgbClr val="562213"/>
                </a:solidFill>
                <a:latin typeface="Times New Roman"/>
                <a:cs typeface="Times New Roman"/>
              </a:rPr>
              <a:t>включается  </a:t>
            </a:r>
            <a:r>
              <a:rPr sz="3900" b="1" dirty="0">
                <a:solidFill>
                  <a:srgbClr val="562213"/>
                </a:solidFill>
                <a:latin typeface="Times New Roman"/>
                <a:cs typeface="Times New Roman"/>
              </a:rPr>
              <a:t>в</a:t>
            </a:r>
            <a:r>
              <a:rPr sz="3900" b="1" spc="-10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3900" b="1" spc="10" dirty="0">
                <a:solidFill>
                  <a:srgbClr val="562213"/>
                </a:solidFill>
                <a:latin typeface="Times New Roman"/>
                <a:cs typeface="Times New Roman"/>
              </a:rPr>
              <a:t>реестр</a:t>
            </a:r>
            <a:endParaRPr sz="39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31214" y="2731769"/>
            <a:ext cx="7331075" cy="3074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285115" algn="ctr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Times New Roman"/>
                <a:cs typeface="Times New Roman"/>
              </a:rPr>
              <a:t>По </a:t>
            </a:r>
            <a:r>
              <a:rPr sz="4000" dirty="0">
                <a:latin typeface="Times New Roman"/>
                <a:cs typeface="Times New Roman"/>
              </a:rPr>
              <a:t>всем </a:t>
            </a:r>
            <a:r>
              <a:rPr sz="4000" spc="-5" dirty="0">
                <a:latin typeface="Times New Roman"/>
                <a:cs typeface="Times New Roman"/>
              </a:rPr>
              <a:t>установленным фактам  уклонения, </a:t>
            </a:r>
            <a:r>
              <a:rPr sz="4000" spc="-30" dirty="0">
                <a:latin typeface="Times New Roman"/>
                <a:cs typeface="Times New Roman"/>
              </a:rPr>
              <a:t>поскольку </a:t>
            </a:r>
            <a:r>
              <a:rPr sz="4000" spc="-10" dirty="0">
                <a:latin typeface="Times New Roman"/>
                <a:cs typeface="Times New Roman"/>
              </a:rPr>
              <a:t>каждое  </a:t>
            </a:r>
            <a:r>
              <a:rPr sz="4000" spc="-5" dirty="0">
                <a:latin typeface="Times New Roman"/>
                <a:cs typeface="Times New Roman"/>
              </a:rPr>
              <a:t>обращение </a:t>
            </a:r>
            <a:r>
              <a:rPr sz="4000" spc="5" dirty="0">
                <a:latin typeface="Times New Roman"/>
                <a:cs typeface="Times New Roman"/>
              </a:rPr>
              <a:t>составляет</a:t>
            </a:r>
            <a:r>
              <a:rPr sz="4000" spc="-40" dirty="0">
                <a:latin typeface="Times New Roman"/>
                <a:cs typeface="Times New Roman"/>
              </a:rPr>
              <a:t> </a:t>
            </a:r>
            <a:r>
              <a:rPr sz="4000" spc="-15" dirty="0">
                <a:latin typeface="Times New Roman"/>
                <a:cs typeface="Times New Roman"/>
              </a:rPr>
              <a:t>отдельную  </a:t>
            </a:r>
            <a:r>
              <a:rPr sz="4000" spc="-5" dirty="0">
                <a:latin typeface="Times New Roman"/>
                <a:cs typeface="Times New Roman"/>
              </a:rPr>
              <a:t>реестровую </a:t>
            </a:r>
            <a:r>
              <a:rPr sz="4000" spc="-15" dirty="0">
                <a:latin typeface="Times New Roman"/>
                <a:cs typeface="Times New Roman"/>
              </a:rPr>
              <a:t>запись </a:t>
            </a:r>
            <a:r>
              <a:rPr sz="4000" spc="-5" dirty="0">
                <a:latin typeface="Times New Roman"/>
                <a:cs typeface="Times New Roman"/>
              </a:rPr>
              <a:t>со</a:t>
            </a:r>
            <a:r>
              <a:rPr sz="4000" spc="-15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Times New Roman"/>
                <a:cs typeface="Times New Roman"/>
              </a:rPr>
              <a:t>своими</a:t>
            </a:r>
            <a:endParaRPr sz="400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sz="4000" spc="-10" dirty="0">
                <a:latin typeface="Times New Roman"/>
                <a:cs typeface="Times New Roman"/>
              </a:rPr>
              <a:t>сроками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63"/>
            <a:ext cx="9144000" cy="621030"/>
          </a:xfrm>
          <a:custGeom>
            <a:avLst/>
            <a:gdLst/>
            <a:ahLst/>
            <a:cxnLst/>
            <a:rect l="l" t="t" r="r" b="b"/>
            <a:pathLst>
              <a:path w="9144000" h="621030">
                <a:moveTo>
                  <a:pt x="0" y="620712"/>
                </a:moveTo>
                <a:lnTo>
                  <a:pt x="9144000" y="620712"/>
                </a:lnTo>
                <a:lnTo>
                  <a:pt x="914400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7DC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51725" y="81026"/>
            <a:ext cx="1390650" cy="5016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5209959"/>
            <a:ext cx="9144000" cy="16480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8136" y="620776"/>
            <a:ext cx="8056245" cy="6237605"/>
          </a:xfrm>
          <a:custGeom>
            <a:avLst/>
            <a:gdLst/>
            <a:ahLst/>
            <a:cxnLst/>
            <a:rect l="l" t="t" r="r" b="b"/>
            <a:pathLst>
              <a:path w="8056245" h="6237605">
                <a:moveTo>
                  <a:pt x="0" y="6237223"/>
                </a:moveTo>
                <a:lnTo>
                  <a:pt x="8055914" y="6237223"/>
                </a:lnTo>
                <a:lnTo>
                  <a:pt x="8055914" y="0"/>
                </a:lnTo>
                <a:lnTo>
                  <a:pt x="0" y="0"/>
                </a:lnTo>
                <a:lnTo>
                  <a:pt x="0" y="62372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12875" y="620776"/>
            <a:ext cx="2540" cy="6237605"/>
          </a:xfrm>
          <a:custGeom>
            <a:avLst/>
            <a:gdLst/>
            <a:ahLst/>
            <a:cxnLst/>
            <a:rect l="l" t="t" r="r" b="b"/>
            <a:pathLst>
              <a:path w="2540" h="6237605">
                <a:moveTo>
                  <a:pt x="0" y="6237223"/>
                </a:moveTo>
                <a:lnTo>
                  <a:pt x="2108" y="6237223"/>
                </a:lnTo>
                <a:lnTo>
                  <a:pt x="2108" y="0"/>
                </a:lnTo>
                <a:lnTo>
                  <a:pt x="0" y="0"/>
                </a:lnTo>
                <a:lnTo>
                  <a:pt x="0" y="62372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35736" y="0"/>
            <a:ext cx="155447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1560" y="620776"/>
            <a:ext cx="0" cy="6237605"/>
          </a:xfrm>
          <a:custGeom>
            <a:avLst/>
            <a:gdLst/>
            <a:ahLst/>
            <a:cxnLst/>
            <a:rect l="l" t="t" r="r" b="b"/>
            <a:pathLst>
              <a:path h="6237605">
                <a:moveTo>
                  <a:pt x="0" y="0"/>
                </a:moveTo>
                <a:lnTo>
                  <a:pt x="0" y="6237223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716" y="1065275"/>
            <a:ext cx="6528816" cy="1219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15584" y="1065275"/>
            <a:ext cx="864108" cy="1219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64642" y="1213180"/>
            <a:ext cx="582676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b="1" spc="-20" dirty="0">
                <a:solidFill>
                  <a:srgbClr val="562213"/>
                </a:solidFill>
                <a:latin typeface="Times New Roman"/>
                <a:cs typeface="Times New Roman"/>
              </a:rPr>
              <a:t>Исключение </a:t>
            </a:r>
            <a:r>
              <a:rPr sz="4300" b="1" spc="-5" dirty="0">
                <a:solidFill>
                  <a:srgbClr val="562213"/>
                </a:solidFill>
                <a:latin typeface="Times New Roman"/>
                <a:cs typeface="Times New Roman"/>
              </a:rPr>
              <a:t>из</a:t>
            </a:r>
            <a:r>
              <a:rPr sz="4300" b="1" spc="-20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4300" b="1" spc="5" dirty="0">
                <a:solidFill>
                  <a:srgbClr val="562213"/>
                </a:solidFill>
                <a:latin typeface="Times New Roman"/>
                <a:cs typeface="Times New Roman"/>
              </a:rPr>
              <a:t>реестра</a:t>
            </a:r>
            <a:endParaRPr sz="43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9889" y="2234260"/>
            <a:ext cx="483235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910" marR="5080" indent="-283845">
              <a:lnSpc>
                <a:spcPct val="100000"/>
              </a:lnSpc>
              <a:spcBef>
                <a:spcPts val="105"/>
              </a:spcBef>
              <a:tabLst>
                <a:tab pos="1116965" algn="l"/>
                <a:tab pos="3225165" algn="l"/>
                <a:tab pos="3754120" algn="l"/>
                <a:tab pos="4638040" algn="l"/>
              </a:tabLst>
            </a:pPr>
            <a:r>
              <a:rPr sz="2550" spc="-660" dirty="0">
                <a:solidFill>
                  <a:srgbClr val="3891A7"/>
                </a:solidFill>
                <a:latin typeface="Arial"/>
                <a:cs typeface="Arial"/>
              </a:rPr>
              <a:t></a:t>
            </a:r>
            <a:r>
              <a:rPr sz="2550" spc="105" dirty="0">
                <a:solidFill>
                  <a:srgbClr val="3891A7"/>
                </a:solidFill>
                <a:latin typeface="Arial"/>
                <a:cs typeface="Arial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По	</a:t>
            </a:r>
            <a:r>
              <a:rPr sz="3200" spc="-5" dirty="0">
                <a:latin typeface="Times New Roman"/>
                <a:cs typeface="Times New Roman"/>
              </a:rPr>
              <a:t>ис</a:t>
            </a:r>
            <a:r>
              <a:rPr sz="3200" spc="-20" dirty="0">
                <a:latin typeface="Times New Roman"/>
                <a:cs typeface="Times New Roman"/>
              </a:rPr>
              <a:t>т</a:t>
            </a:r>
            <a:r>
              <a:rPr sz="3200" spc="-80" dirty="0">
                <a:latin typeface="Times New Roman"/>
                <a:cs typeface="Times New Roman"/>
              </a:rPr>
              <a:t>е</a:t>
            </a:r>
            <a:r>
              <a:rPr sz="3200" dirty="0">
                <a:latin typeface="Times New Roman"/>
                <a:cs typeface="Times New Roman"/>
              </a:rPr>
              <a:t>чении	2	</a:t>
            </a:r>
            <a:r>
              <a:rPr sz="3200" spc="-5" dirty="0">
                <a:latin typeface="Times New Roman"/>
                <a:cs typeface="Times New Roman"/>
              </a:rPr>
              <a:t>л</a:t>
            </a:r>
            <a:r>
              <a:rPr sz="3200" spc="-15" dirty="0">
                <a:latin typeface="Times New Roman"/>
                <a:cs typeface="Times New Roman"/>
              </a:rPr>
              <a:t>е</a:t>
            </a:r>
            <a:r>
              <a:rPr sz="3200" dirty="0">
                <a:latin typeface="Times New Roman"/>
                <a:cs typeface="Times New Roman"/>
              </a:rPr>
              <a:t>т	с  </a:t>
            </a:r>
            <a:r>
              <a:rPr sz="3200" spc="-20" dirty="0">
                <a:latin typeface="Times New Roman"/>
                <a:cs typeface="Times New Roman"/>
              </a:rPr>
              <a:t>даты</a:t>
            </a:r>
            <a:r>
              <a:rPr sz="3200" spc="-15" dirty="0">
                <a:latin typeface="Times New Roman"/>
                <a:cs typeface="Times New Roman"/>
              </a:rPr>
              <a:t> включения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63"/>
            <a:ext cx="9144000" cy="621030"/>
          </a:xfrm>
          <a:custGeom>
            <a:avLst/>
            <a:gdLst/>
            <a:ahLst/>
            <a:cxnLst/>
            <a:rect l="l" t="t" r="r" b="b"/>
            <a:pathLst>
              <a:path w="9144000" h="621030">
                <a:moveTo>
                  <a:pt x="0" y="620712"/>
                </a:moveTo>
                <a:lnTo>
                  <a:pt x="9144000" y="620712"/>
                </a:lnTo>
                <a:lnTo>
                  <a:pt x="914400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7DC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51725" y="81026"/>
            <a:ext cx="1390650" cy="5016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5209959"/>
            <a:ext cx="9144000" cy="16480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72251" y="3000375"/>
            <a:ext cx="3071748" cy="23067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8136" y="620776"/>
            <a:ext cx="8056245" cy="6237605"/>
          </a:xfrm>
          <a:custGeom>
            <a:avLst/>
            <a:gdLst/>
            <a:ahLst/>
            <a:cxnLst/>
            <a:rect l="l" t="t" r="r" b="b"/>
            <a:pathLst>
              <a:path w="8056245" h="6237605">
                <a:moveTo>
                  <a:pt x="0" y="6237223"/>
                </a:moveTo>
                <a:lnTo>
                  <a:pt x="8055914" y="6237223"/>
                </a:lnTo>
                <a:lnTo>
                  <a:pt x="8055914" y="0"/>
                </a:lnTo>
                <a:lnTo>
                  <a:pt x="0" y="0"/>
                </a:lnTo>
                <a:lnTo>
                  <a:pt x="0" y="62372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12875" y="620776"/>
            <a:ext cx="2540" cy="6237605"/>
          </a:xfrm>
          <a:custGeom>
            <a:avLst/>
            <a:gdLst/>
            <a:ahLst/>
            <a:cxnLst/>
            <a:rect l="l" t="t" r="r" b="b"/>
            <a:pathLst>
              <a:path w="2540" h="6237605">
                <a:moveTo>
                  <a:pt x="0" y="6237223"/>
                </a:moveTo>
                <a:lnTo>
                  <a:pt x="2108" y="6237223"/>
                </a:lnTo>
                <a:lnTo>
                  <a:pt x="2108" y="0"/>
                </a:lnTo>
                <a:lnTo>
                  <a:pt x="0" y="0"/>
                </a:lnTo>
                <a:lnTo>
                  <a:pt x="0" y="62372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35736" y="0"/>
            <a:ext cx="155447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1560" y="620776"/>
            <a:ext cx="0" cy="6237605"/>
          </a:xfrm>
          <a:custGeom>
            <a:avLst/>
            <a:gdLst/>
            <a:ahLst/>
            <a:cxnLst/>
            <a:rect l="l" t="t" r="r" b="b"/>
            <a:pathLst>
              <a:path h="6237605">
                <a:moveTo>
                  <a:pt x="0" y="0"/>
                </a:moveTo>
                <a:lnTo>
                  <a:pt x="0" y="6237223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1435" y="1413763"/>
            <a:ext cx="210312" cy="2103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0435" y="1338707"/>
            <a:ext cx="307095" cy="2863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3"/>
            <a:ext cx="9144000" cy="621030"/>
          </a:xfrm>
          <a:custGeom>
            <a:avLst/>
            <a:gdLst/>
            <a:ahLst/>
            <a:cxnLst/>
            <a:rect l="l" t="t" r="r" b="b"/>
            <a:pathLst>
              <a:path w="9144000" h="621030">
                <a:moveTo>
                  <a:pt x="0" y="620712"/>
                </a:moveTo>
                <a:lnTo>
                  <a:pt x="9144000" y="620712"/>
                </a:lnTo>
                <a:lnTo>
                  <a:pt x="914400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7DC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51725" y="81026"/>
            <a:ext cx="1390650" cy="5016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78179" y="2595498"/>
            <a:ext cx="26130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45" dirty="0">
                <a:latin typeface="Times New Roman"/>
                <a:cs typeface="Times New Roman"/>
              </a:rPr>
              <a:t>СПАСИБО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051301" y="2595498"/>
            <a:ext cx="41433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28700" algn="l"/>
              </a:tabLst>
            </a:pPr>
            <a:r>
              <a:rPr sz="4000" b="1" spc="-5" dirty="0">
                <a:latin typeface="Times New Roman"/>
                <a:cs typeface="Times New Roman"/>
              </a:rPr>
              <a:t>ЗА	ВНИМАНИЕ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00200"/>
            <a:ext cx="7848600" cy="39243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Просмотр списка договоров в личном кабинете</a:t>
            </a:r>
          </a:p>
        </p:txBody>
      </p:sp>
    </p:spTree>
    <p:extLst>
      <p:ext uri="{BB962C8B-B14F-4D97-AF65-F5344CB8AC3E}">
        <p14:creationId xmlns:p14="http://schemas.microsoft.com/office/powerpoint/2010/main" val="3831690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Создать информацию о договоре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44" y="2100261"/>
            <a:ext cx="9048956" cy="3696425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6629400" y="3429000"/>
            <a:ext cx="2514600" cy="609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70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77" y="152400"/>
            <a:ext cx="4482522" cy="40029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8200" y="1524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Информация о договоре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10100" y="521732"/>
            <a:ext cx="43434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/>
              <a:t>Заполните обязательные поля блока «Общая информация» (обязательные поля отмечены «*») и, при необходимости, установите отметки для признаков: </a:t>
            </a:r>
            <a:endParaRPr lang="ru-RU" sz="1300" dirty="0" smtClean="0"/>
          </a:p>
          <a:p>
            <a:r>
              <a:rPr lang="ru-RU" sz="1300" dirty="0" smtClean="0"/>
              <a:t>«</a:t>
            </a:r>
            <a:r>
              <a:rPr lang="ru-RU" sz="1300" dirty="0"/>
              <a:t>Извещение по </a:t>
            </a:r>
            <a:r>
              <a:rPr lang="ru-RU" sz="1300" dirty="0" smtClean="0"/>
              <a:t>223-ФЗ</a:t>
            </a:r>
            <a:r>
              <a:rPr lang="ru-RU" sz="1300" dirty="0"/>
              <a:t>» - обеспечивает выбор позиции плана закупки и ручной ввод сведений об извещении и лоте (без привязки). </a:t>
            </a:r>
            <a:endParaRPr lang="ru-RU" sz="1300" dirty="0" smtClean="0"/>
          </a:p>
          <a:p>
            <a:r>
              <a:rPr lang="ru-RU" sz="1300" dirty="0" smtClean="0"/>
              <a:t>«</a:t>
            </a:r>
            <a:r>
              <a:rPr lang="ru-RU" sz="1300" dirty="0"/>
              <a:t>Извещение не размещалось в соответствии с частью 5 статьи 4 Федерального Закона № 223-ФЗ» - обеспечивает выбор позиции плана закупки без указания сведений о лоте и извещении. </a:t>
            </a:r>
            <a:endParaRPr lang="ru-RU" sz="1300" dirty="0" smtClean="0"/>
          </a:p>
          <a:p>
            <a:pPr marL="171450" indent="-171450">
              <a:buFontTx/>
              <a:buChar char="-"/>
            </a:pPr>
            <a:r>
              <a:rPr lang="ru-RU" sz="1300" dirty="0" smtClean="0"/>
              <a:t>«</a:t>
            </a:r>
            <a:r>
              <a:rPr lang="ru-RU" sz="1300" dirty="0"/>
              <a:t>Закупка осуществлена в электронной форме». </a:t>
            </a:r>
            <a:endParaRPr lang="ru-RU" sz="1300" dirty="0" smtClean="0"/>
          </a:p>
          <a:p>
            <a:pPr marL="171450" indent="-171450">
              <a:buFontTx/>
              <a:buChar char="-"/>
            </a:pPr>
            <a:r>
              <a:rPr lang="ru-RU" sz="1300" dirty="0" smtClean="0"/>
              <a:t>«</a:t>
            </a:r>
            <a:r>
              <a:rPr lang="ru-RU" sz="1300" dirty="0"/>
              <a:t>Закупка у субъекта малого и среднего предпринимательства, в том числе закупка, участниками которой являются только субъекты малого и среднего предпринимательства». </a:t>
            </a:r>
            <a:endParaRPr lang="ru-RU" sz="1300" dirty="0" smtClean="0"/>
          </a:p>
          <a:p>
            <a:pPr marL="171450" indent="-171450">
              <a:buFontTx/>
              <a:buChar char="-"/>
            </a:pPr>
            <a:r>
              <a:rPr lang="ru-RU" sz="1300" dirty="0" smtClean="0"/>
              <a:t> </a:t>
            </a:r>
            <a:r>
              <a:rPr lang="ru-RU" sz="1300" dirty="0"/>
              <a:t>«Договором предусмотрено прекращение обязательств сторон по договору в связи с окончанием срока действия договора». </a:t>
            </a:r>
            <a:endParaRPr lang="ru-RU" sz="1300" dirty="0" smtClean="0"/>
          </a:p>
          <a:p>
            <a:pPr marL="171450" indent="-171450">
              <a:buFontTx/>
              <a:buChar char="-"/>
            </a:pPr>
            <a:r>
              <a:rPr lang="ru-RU" sz="1300" dirty="0" smtClean="0"/>
              <a:t>«</a:t>
            </a:r>
            <a:r>
              <a:rPr lang="ru-RU" sz="1300" dirty="0"/>
              <a:t>Договором предусмотрена возможность продления срока действия договора после его окончания». </a:t>
            </a:r>
            <a:endParaRPr lang="ru-RU" sz="1300" dirty="0" smtClean="0"/>
          </a:p>
          <a:p>
            <a:pPr marL="171450" indent="-171450">
              <a:buFontTx/>
              <a:buChar char="-"/>
            </a:pPr>
            <a:r>
              <a:rPr lang="ru-RU" sz="1300" dirty="0" smtClean="0"/>
              <a:t>«</a:t>
            </a:r>
            <a:r>
              <a:rPr lang="ru-RU" sz="1300" dirty="0"/>
              <a:t>Действия (бездействия) заказчика обжалованы в антимонопольном органе или существует необходимость одобрения органом управления заказчика в соответствии с законодательством Российской Федерации заключения договора» - отображается обязательное поле «Дата одобрения органом управления заказчика или вынесения решения антимонопольного органа».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6" y="4419600"/>
            <a:ext cx="4698023" cy="9695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" y="57912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Если введенное значение отличается от извещения</a:t>
            </a: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 rot="10800000">
            <a:off x="2267638" y="5389146"/>
            <a:ext cx="475562" cy="4782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25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Формирование </a:t>
            </a:r>
            <a:r>
              <a:rPr lang="ru-RU" b="1" dirty="0" smtClean="0"/>
              <a:t>Информации </a:t>
            </a:r>
            <a:r>
              <a:rPr lang="ru-RU" b="1" dirty="0"/>
              <a:t>о поставщиках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" y="2438400"/>
            <a:ext cx="9176986" cy="2676037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200400" y="3276600"/>
            <a:ext cx="1219200" cy="49981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879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7886700" cy="625474"/>
          </a:xfrm>
        </p:spPr>
        <p:txBody>
          <a:bodyPr/>
          <a:lstStyle/>
          <a:p>
            <a:r>
              <a:rPr lang="ru-RU" b="1" dirty="0" smtClean="0"/>
              <a:t>Для юридического лица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808395"/>
            <a:ext cx="4953000" cy="34451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524067"/>
            <a:ext cx="4498731" cy="33603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893270"/>
            <a:ext cx="4117731" cy="1543050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2895600" y="1676400"/>
            <a:ext cx="2133600" cy="457200"/>
          </a:xfrm>
          <a:prstGeom prst="ellipse">
            <a:avLst/>
          </a:prstGeom>
          <a:noFill/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848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7307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Для физического лица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067800" cy="366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6486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</TotalTime>
  <Words>2131</Words>
  <Application>Microsoft Office PowerPoint</Application>
  <PresentationFormat>Экран (4:3)</PresentationFormat>
  <Paragraphs>180</Paragraphs>
  <Slides>38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5" baseType="lpstr">
      <vt:lpstr>Arial</vt:lpstr>
      <vt:lpstr>Calibri</vt:lpstr>
      <vt:lpstr>Calibri Light</vt:lpstr>
      <vt:lpstr>Times New Roman</vt:lpstr>
      <vt:lpstr>Trebuchet MS</vt:lpstr>
      <vt:lpstr>Wingdings</vt:lpstr>
      <vt:lpstr>Тема Office</vt:lpstr>
      <vt:lpstr>С 1.01.2015 года</vt:lpstr>
      <vt:lpstr>Презентация PowerPoint</vt:lpstr>
      <vt:lpstr>Презентация PowerPoint</vt:lpstr>
      <vt:lpstr>Просмотр списка договоров в личном кабинете</vt:lpstr>
      <vt:lpstr>Создать информацию о договоре</vt:lpstr>
      <vt:lpstr>Презентация PowerPoint</vt:lpstr>
      <vt:lpstr>Формирование Информации о поставщиках</vt:lpstr>
      <vt:lpstr>Для юридического лица</vt:lpstr>
      <vt:lpstr>Для физического лица</vt:lpstr>
      <vt:lpstr>Презентация PowerPoint</vt:lpstr>
      <vt:lpstr>Копия заключенного договора, подписанная с использованием  усиленной квалифицированной электронной подписи лица, имеющего  право действовать от имени заказчика</vt:lpstr>
      <vt:lpstr>Создание информации об исполнении договора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Отчеты о закупках</vt:lpstr>
      <vt:lpstr>Ежемесячная отчетность (ч. 19 ст. 4)</vt:lpstr>
      <vt:lpstr>Презентация PowerPoint</vt:lpstr>
      <vt:lpstr>Презентация PowerPoint</vt:lpstr>
      <vt:lpstr>Презентация PowerPoint</vt:lpstr>
      <vt:lpstr>Презентация PowerPoint</vt:lpstr>
      <vt:lpstr>В РНП вносят</vt:lpstr>
      <vt:lpstr>Презентация PowerPoint</vt:lpstr>
      <vt:lpstr>Презентация PowerPoint</vt:lpstr>
      <vt:lpstr>Презентация PowerPoint</vt:lpstr>
      <vt:lpstr>Презентация PowerPoint</vt:lpstr>
      <vt:lpstr>Решения, принимаемые  комиссией ФАС</vt:lpstr>
      <vt:lpstr>Сколько раз участник включается  в реестр</vt:lpstr>
      <vt:lpstr>Исключение из реестра</vt:lpstr>
      <vt:lpstr>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Реестр договоров, заключенных заказчиками</dc:title>
  <dc:creator>Катерина</dc:creator>
  <cp:lastModifiedBy>Гуцелюк Елена Федоровна</cp:lastModifiedBy>
  <cp:revision>13</cp:revision>
  <dcterms:created xsi:type="dcterms:W3CDTF">2018-04-19T05:52:02Z</dcterms:created>
  <dcterms:modified xsi:type="dcterms:W3CDTF">2020-02-25T09:37:47Z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2018-02-19T00:00:00Z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2018-04-19T00:00:00Z</vt:filetime>
  </property>
</Properties>
</file>