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290" r:id="rId2"/>
    <p:sldId id="289" r:id="rId3"/>
    <p:sldId id="258" r:id="rId4"/>
    <p:sldId id="302" r:id="rId5"/>
    <p:sldId id="303" r:id="rId6"/>
    <p:sldId id="304" r:id="rId7"/>
    <p:sldId id="305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074" autoAdjust="0"/>
  </p:normalViewPr>
  <p:slideViewPr>
    <p:cSldViewPr>
      <p:cViewPr varScale="1">
        <p:scale>
          <a:sx n="83" d="100"/>
          <a:sy n="83" d="100"/>
        </p:scale>
        <p:origin x="101" y="3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846508-E1AF-4527-89B6-53C8FD107DC1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CF854A-A526-4850-9652-1837FC49E4D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97442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7213577" y="3810001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7213601" y="3897010"/>
            <a:ext cx="49784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7213601" y="4115167"/>
            <a:ext cx="49784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7213600" y="4164403"/>
            <a:ext cx="262128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7213600" y="4199572"/>
            <a:ext cx="262128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7213600" y="3962400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9835343" y="406098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12192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0" name="Прямоугольник 9"/>
          <p:cNvSpPr/>
          <p:nvPr/>
        </p:nvSpPr>
        <p:spPr>
          <a:xfrm>
            <a:off x="1" y="3675528"/>
            <a:ext cx="12192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8552068" y="3643090"/>
            <a:ext cx="3639933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12192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09600" y="2401888"/>
            <a:ext cx="112776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609600" y="3899938"/>
            <a:ext cx="6604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8940800" y="4206240"/>
            <a:ext cx="128016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7213600" y="4205288"/>
            <a:ext cx="17272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1093451" y="1136"/>
            <a:ext cx="996949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042400" y="1143000"/>
            <a:ext cx="2540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143000"/>
            <a:ext cx="83312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1981201"/>
            <a:ext cx="103632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3367088"/>
            <a:ext cx="103632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2249425"/>
            <a:ext cx="53848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8000" y="1143000"/>
            <a:ext cx="11176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08000" y="2244970"/>
            <a:ext cx="5388864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294968" y="2244970"/>
            <a:ext cx="5389033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508000" y="2708519"/>
            <a:ext cx="5388864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291073" y="2708519"/>
            <a:ext cx="5389033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8778240" y="612648"/>
            <a:ext cx="1276352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7010400" y="612648"/>
            <a:ext cx="176784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10899648" y="2272"/>
            <a:ext cx="1016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37995" y="1101970"/>
            <a:ext cx="451104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7137995" y="2010727"/>
            <a:ext cx="451104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03200" y="776287"/>
            <a:ext cx="6803136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53913" y="1109161"/>
            <a:ext cx="782404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38228" y="1143000"/>
            <a:ext cx="6096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117924" y="3274309"/>
            <a:ext cx="34544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9"/>
            <a:ext cx="12192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12192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0" name="Прямоугольник 29"/>
          <p:cNvSpPr/>
          <p:nvPr/>
        </p:nvSpPr>
        <p:spPr>
          <a:xfrm>
            <a:off x="1" y="308277"/>
            <a:ext cx="12192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7213577" y="360247"/>
            <a:ext cx="4978425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7213601" y="440113"/>
            <a:ext cx="49784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7209785" y="497504"/>
            <a:ext cx="408432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9831528" y="588943"/>
            <a:ext cx="21336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12113288" y="-2001"/>
            <a:ext cx="76835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12059308" y="-2001"/>
            <a:ext cx="3657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12033904" y="-2001"/>
            <a:ext cx="12192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11967231" y="-2001"/>
            <a:ext cx="36576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11887569" y="380"/>
            <a:ext cx="73152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11831300" y="380"/>
            <a:ext cx="12192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1800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109728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09600" y="2249424"/>
            <a:ext cx="109728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8782048" y="612648"/>
            <a:ext cx="127635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28.09.2025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7010400" y="612648"/>
            <a:ext cx="176784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10899648" y="2272"/>
            <a:ext cx="1016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Объект 2"/>
          <p:cNvSpPr>
            <a:spLocks noGrp="1"/>
          </p:cNvSpPr>
          <p:nvPr>
            <p:ph idx="1"/>
          </p:nvPr>
        </p:nvSpPr>
        <p:spPr>
          <a:xfrm>
            <a:off x="804863" y="1912938"/>
            <a:ext cx="10515600" cy="1588070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ru-RU" sz="4400" dirty="0">
                <a:solidFill>
                  <a:srgbClr val="C00000"/>
                </a:solidFill>
                <a:latin typeface="Arial Black" panose="020B0A04020102020204" pitchFamily="34" charset="0"/>
              </a:rPr>
              <a:t>Учебная дисциплина «Окружающий мир» и ее содержание</a:t>
            </a:r>
            <a:endParaRPr lang="ru-RU" altLang="ru-RU" sz="4400" b="1" dirty="0" smtClean="0">
              <a:solidFill>
                <a:srgbClr val="FF0000"/>
              </a:solidFill>
            </a:endParaRPr>
          </a:p>
        </p:txBody>
      </p:sp>
      <p:sp>
        <p:nvSpPr>
          <p:cNvPr id="2051" name="TextBox 3"/>
          <p:cNvSpPr txBox="1">
            <a:spLocks noChangeArrowheads="1"/>
          </p:cNvSpPr>
          <p:nvPr/>
        </p:nvSpPr>
        <p:spPr bwMode="auto">
          <a:xfrm>
            <a:off x="6528048" y="3770312"/>
            <a:ext cx="48926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800" dirty="0"/>
              <a:t>Преподаватель АПП ЮФУ</a:t>
            </a:r>
          </a:p>
          <a:p>
            <a:pPr eaLnBrk="1" hangingPunct="1"/>
            <a:r>
              <a:rPr lang="ru-RU" altLang="ru-RU" sz="2800" dirty="0"/>
              <a:t>Соловьёва Анастасия Юрьевна</a:t>
            </a:r>
          </a:p>
        </p:txBody>
      </p:sp>
      <p:sp>
        <p:nvSpPr>
          <p:cNvPr id="2052" name="TextBox 4"/>
          <p:cNvSpPr txBox="1">
            <a:spLocks noChangeArrowheads="1"/>
          </p:cNvSpPr>
          <p:nvPr/>
        </p:nvSpPr>
        <p:spPr bwMode="auto">
          <a:xfrm>
            <a:off x="3706813" y="5446713"/>
            <a:ext cx="40513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2800" dirty="0"/>
              <a:t>Ростов-на-Дону</a:t>
            </a:r>
          </a:p>
          <a:p>
            <a:pPr algn="ctr" eaLnBrk="1" hangingPunct="1"/>
            <a:r>
              <a:rPr lang="ru-RU" altLang="ru-RU" sz="2800" dirty="0" smtClean="0"/>
              <a:t>2025</a:t>
            </a:r>
            <a:endParaRPr lang="ru-RU" altLang="ru-RU" sz="2800" dirty="0"/>
          </a:p>
        </p:txBody>
      </p:sp>
    </p:spTree>
    <p:extLst>
      <p:ext uri="{BB962C8B-B14F-4D97-AF65-F5344CB8AC3E}">
        <p14:creationId xmlns:p14="http://schemas.microsoft.com/office/powerpoint/2010/main" val="30354217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1556792"/>
            <a:ext cx="10972800" cy="4325112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sz="3600" b="1" dirty="0">
                <a:solidFill>
                  <a:srgbClr val="C00000"/>
                </a:solidFill>
                <a:latin typeface="Arial Black" panose="020B0A04020102020204" pitchFamily="34" charset="0"/>
              </a:rPr>
              <a:t>«Окружающий мир» в начальной </a:t>
            </a:r>
            <a:r>
              <a:rPr lang="ru-RU" sz="3600" b="1" dirty="0" smtClean="0">
                <a:solidFill>
                  <a:srgbClr val="C00000"/>
                </a:solidFill>
                <a:latin typeface="Arial Black" panose="020B0A04020102020204" pitchFamily="34" charset="0"/>
              </a:rPr>
              <a:t>школе</a:t>
            </a:r>
          </a:p>
          <a:p>
            <a:pPr marL="109728" indent="0" algn="just">
              <a:buNone/>
            </a:pPr>
            <a:r>
              <a:rPr lang="ru-RU" sz="3600" dirty="0" smtClean="0">
                <a:latin typeface="Arial Black" panose="020B0A04020102020204" pitchFamily="34" charset="0"/>
              </a:rPr>
              <a:t>— </a:t>
            </a:r>
            <a:r>
              <a:rPr lang="ru-RU" sz="3600" dirty="0">
                <a:latin typeface="Arial Black" panose="020B0A04020102020204" pitchFamily="34" charset="0"/>
              </a:rPr>
              <a:t>это интегрированный предмет, который объединяет естествознание, географию, историю (обществознание) и другие области научных </a:t>
            </a:r>
            <a:r>
              <a:rPr lang="ru-RU" sz="3600" dirty="0" smtClean="0">
                <a:latin typeface="Arial Black" panose="020B0A04020102020204" pitchFamily="34" charset="0"/>
              </a:rPr>
              <a:t>знаний</a:t>
            </a:r>
          </a:p>
          <a:p>
            <a:pPr marL="109728" indent="0" algn="just">
              <a:buNone/>
            </a:pPr>
            <a:endParaRPr lang="ru-RU" sz="3600" dirty="0">
              <a:latin typeface="Arial Black" panose="020B0A04020102020204" pitchFamily="34" charset="0"/>
            </a:endParaRPr>
          </a:p>
          <a:p>
            <a:pPr marL="109728" indent="0" algn="just">
              <a:buNone/>
            </a:pPr>
            <a:r>
              <a:rPr lang="zh-CN" altLang="en-US" sz="3600" dirty="0"/>
              <a:t>小学时代的</a:t>
            </a:r>
            <a:r>
              <a:rPr lang="en-US" altLang="zh-CN" sz="3600" dirty="0"/>
              <a:t>"</a:t>
            </a:r>
            <a:r>
              <a:rPr lang="zh-CN" altLang="en-US" sz="3600" dirty="0"/>
              <a:t>周边世界</a:t>
            </a:r>
            <a:r>
              <a:rPr lang="en-US" altLang="zh-CN" sz="3600" dirty="0"/>
              <a:t>" —</a:t>
            </a:r>
            <a:r>
              <a:rPr lang="zh-CN" altLang="en-US" sz="3600" dirty="0"/>
              <a:t>它是一门综合了自然科学、地理、历史（社会研究）和其他科学知识领域的综合学科。</a:t>
            </a:r>
            <a:endParaRPr lang="ru-RU" sz="36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20374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3352" y="2708920"/>
            <a:ext cx="11521280" cy="1714512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rgbClr val="C00000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Цель изучения: </a:t>
            </a:r>
            <a:r>
              <a:rPr lang="ru-RU" sz="3200" dirty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формирование целостной картины мира и осознание места в </a:t>
            </a:r>
            <a:r>
              <a:rPr lang="ru-RU" sz="3200" dirty="0" smtClean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нем человека; развитие </a:t>
            </a:r>
            <a:r>
              <a:rPr lang="ru-RU" sz="3200" dirty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у младшего школьника опыта общения с людьми, обществом и </a:t>
            </a:r>
            <a:r>
              <a:rPr lang="ru-RU" sz="3200" dirty="0" smtClean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>природой</a:t>
            </a:r>
            <a:br>
              <a:rPr lang="ru-RU" sz="3200" dirty="0" smtClean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</a:br>
            <a:r>
              <a:rPr lang="ru-RU" sz="3200" dirty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  <a:t/>
            </a:r>
            <a:br>
              <a:rPr lang="ru-RU" sz="3200" dirty="0">
                <a:solidFill>
                  <a:schemeClr val="tx1"/>
                </a:solidFill>
                <a:latin typeface="Arial Black" panose="020B0A04020102020204" pitchFamily="34" charset="0"/>
                <a:cs typeface="Calibri" panose="020F0502020204030204" pitchFamily="34" charset="0"/>
              </a:rPr>
            </a:br>
            <a:r>
              <a:rPr lang="zh-CN" altLang="en-US" sz="3200" b="1" dirty="0">
                <a:solidFill>
                  <a:srgbClr val="FF0000"/>
                </a:solidFill>
              </a:rPr>
              <a:t>这项研究的目的</a:t>
            </a:r>
            <a:r>
              <a:rPr lang="zh-CN" altLang="en-US" sz="3200" dirty="0"/>
              <a:t>：形成一个整体的世界图景，并意识到一个人在其中的位置；发展一个年轻的学生与人、社会和自然交流的经验</a:t>
            </a:r>
            <a:endParaRPr lang="ru-RU" sz="3200" dirty="0">
              <a:solidFill>
                <a:schemeClr val="tx1"/>
              </a:solidFill>
              <a:latin typeface="Arial Black" panose="020B0A0402010202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79376" y="1268760"/>
            <a:ext cx="10972800" cy="4325112"/>
          </a:xfrm>
        </p:spPr>
        <p:txBody>
          <a:bodyPr>
            <a:normAutofit fontScale="92500" lnSpcReduction="10000"/>
          </a:bodyPr>
          <a:lstStyle/>
          <a:p>
            <a:pPr marL="109728" indent="0">
              <a:buClr>
                <a:srgbClr val="C00000"/>
              </a:buClr>
              <a:buNone/>
            </a:pPr>
            <a:r>
              <a:rPr lang="ru-RU" sz="2400" dirty="0" smtClean="0">
                <a:latin typeface="Arial Black" panose="020B0A04020102020204" pitchFamily="34" charset="0"/>
              </a:rPr>
              <a:t>Окружающий мир изучает:</a:t>
            </a:r>
          </a:p>
          <a:p>
            <a:pPr marL="624078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400" dirty="0" smtClean="0">
                <a:latin typeface="Arial Black" panose="020B0A04020102020204" pitchFamily="34" charset="0"/>
              </a:rPr>
              <a:t>Неживую природу и природные явления (моря и реки, горы и пустыни, звезды и планету Земля, дождь и жару);</a:t>
            </a:r>
          </a:p>
          <a:p>
            <a:pPr marL="624078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400" dirty="0" smtClean="0">
                <a:latin typeface="Arial Black" panose="020B0A04020102020204" pitchFamily="34" charset="0"/>
              </a:rPr>
              <a:t>Живую природу (растения, животных, человека и его безопасность):</a:t>
            </a:r>
          </a:p>
          <a:p>
            <a:pPr marL="624078" indent="-514350">
              <a:buClr>
                <a:srgbClr val="C00000"/>
              </a:buClr>
              <a:buFont typeface="+mj-lt"/>
              <a:buAutoNum type="arabicPeriod"/>
            </a:pPr>
            <a:r>
              <a:rPr lang="ru-RU" sz="2400" dirty="0" smtClean="0">
                <a:latin typeface="Arial Black" panose="020B0A04020102020204" pitchFamily="34" charset="0"/>
              </a:rPr>
              <a:t>Общество (устройство государства, семью, профессии, культуру, искусство и религию)</a:t>
            </a:r>
          </a:p>
          <a:p>
            <a:pPr marL="624078" indent="-514350">
              <a:buClr>
                <a:srgbClr val="C00000"/>
              </a:buClr>
              <a:buFont typeface="+mj-lt"/>
              <a:buAutoNum type="arabicPeriod"/>
            </a:pPr>
            <a:endParaRPr lang="ru-RU" sz="2400" dirty="0">
              <a:latin typeface="Arial Black" panose="020B0A04020102020204" pitchFamily="34" charset="0"/>
            </a:endParaRPr>
          </a:p>
          <a:p>
            <a:pPr marL="109728" indent="0">
              <a:buClr>
                <a:srgbClr val="C00000"/>
              </a:buClr>
              <a:buNone/>
            </a:pPr>
            <a:r>
              <a:rPr lang="zh-CN" altLang="en-US" sz="2400" dirty="0"/>
              <a:t>我们周围的世界研究</a:t>
            </a:r>
            <a:r>
              <a:rPr lang="en-US" altLang="zh-CN" sz="2400" dirty="0"/>
              <a:t>: </a:t>
            </a:r>
            <a:endParaRPr lang="ru-RU" altLang="zh-CN" sz="2400" dirty="0" smtClean="0"/>
          </a:p>
          <a:p>
            <a:pPr marL="566928" indent="-457200">
              <a:buClr>
                <a:srgbClr val="C00000"/>
              </a:buClr>
              <a:buAutoNum type="arabicPeriod"/>
            </a:pPr>
            <a:r>
              <a:rPr lang="zh-CN" altLang="en-US" sz="2400" dirty="0" smtClean="0"/>
              <a:t>无</a:t>
            </a:r>
            <a:r>
              <a:rPr lang="zh-CN" altLang="en-US" sz="2400" dirty="0"/>
              <a:t>生命的自然和自然现象（海洋和河流，山脉和沙漠，恒星和地球，雨和热）</a:t>
            </a:r>
            <a:r>
              <a:rPr lang="en-US" altLang="zh-CN" sz="2400" dirty="0"/>
              <a:t>; </a:t>
            </a:r>
            <a:endParaRPr lang="ru-RU" altLang="zh-CN" sz="2400" dirty="0" smtClean="0"/>
          </a:p>
          <a:p>
            <a:pPr marL="566928" indent="-457200">
              <a:buClr>
                <a:srgbClr val="C00000"/>
              </a:buClr>
              <a:buAutoNum type="arabicPeriod"/>
            </a:pPr>
            <a:r>
              <a:rPr lang="ru-RU" altLang="zh-CN" sz="2400" dirty="0" smtClean="0"/>
              <a:t>2. </a:t>
            </a:r>
            <a:r>
              <a:rPr lang="zh-CN" altLang="en-US" sz="2400" dirty="0" smtClean="0"/>
              <a:t>野</a:t>
            </a:r>
            <a:r>
              <a:rPr lang="zh-CN" altLang="en-US" sz="2400" dirty="0"/>
              <a:t>生动物（植物、动物、人类及其安</a:t>
            </a:r>
            <a:r>
              <a:rPr lang="zh-CN" altLang="en-US" sz="2400" dirty="0" smtClean="0"/>
              <a:t>全）</a:t>
            </a:r>
            <a:r>
              <a:rPr lang="ru-RU" altLang="zh-CN" sz="2400" dirty="0" smtClean="0"/>
              <a:t>;</a:t>
            </a:r>
            <a:r>
              <a:rPr lang="zh-CN" altLang="en-US" sz="2400" dirty="0" smtClean="0"/>
              <a:t> </a:t>
            </a:r>
            <a:endParaRPr lang="ru-RU" altLang="zh-CN" sz="2400" dirty="0" smtClean="0"/>
          </a:p>
          <a:p>
            <a:pPr marL="566928" indent="-457200">
              <a:buClr>
                <a:srgbClr val="C00000"/>
              </a:buClr>
              <a:buAutoNum type="arabicPeriod"/>
            </a:pPr>
            <a:r>
              <a:rPr lang="zh-CN" altLang="en-US" sz="2400" dirty="0" smtClean="0"/>
              <a:t>社</a:t>
            </a:r>
            <a:r>
              <a:rPr lang="zh-CN" altLang="en-US" sz="2400" dirty="0"/>
              <a:t>会（国家结构，家庭，职业，文化，艺术和宗教）</a:t>
            </a:r>
            <a:endParaRPr lang="ru-RU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23110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35360" y="1340768"/>
            <a:ext cx="10972800" cy="4325112"/>
          </a:xfrm>
        </p:spPr>
        <p:txBody>
          <a:bodyPr>
            <a:normAutofit fontScale="92500" lnSpcReduction="20000"/>
          </a:bodyPr>
          <a:lstStyle/>
          <a:p>
            <a:pPr marL="109728" indent="0">
              <a:buNone/>
            </a:pPr>
            <a:r>
              <a:rPr lang="ru-RU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Задание:</a:t>
            </a:r>
          </a:p>
          <a:p>
            <a:pPr marL="109728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Природа России и Китая очень разнообразна. Наши два государства богаты природными объектами.</a:t>
            </a:r>
          </a:p>
          <a:p>
            <a:pPr marL="109728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В России это леса, степи, ледники, горы.</a:t>
            </a:r>
          </a:p>
          <a:p>
            <a:pPr marL="109728" indent="0">
              <a:buNone/>
            </a:pPr>
            <a:r>
              <a:rPr lang="ru-RU" dirty="0" smtClean="0">
                <a:latin typeface="Arial Black" panose="020B0A04020102020204" pitchFamily="34" charset="0"/>
              </a:rPr>
              <a:t>Расскажите, чем богат Китай? Какие природные объекты Вы будете изучать со своими будущими учениками?</a:t>
            </a:r>
          </a:p>
          <a:p>
            <a:pPr marL="109728" indent="0">
              <a:buNone/>
            </a:pPr>
            <a:endParaRPr lang="ru-RU" dirty="0">
              <a:latin typeface="Arial Black" panose="020B0A04020102020204" pitchFamily="34" charset="0"/>
            </a:endParaRPr>
          </a:p>
          <a:p>
            <a:pPr marL="109728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任务</a:t>
            </a:r>
            <a:r>
              <a:rPr lang="en-US" altLang="zh-CN" dirty="0">
                <a:solidFill>
                  <a:srgbClr val="FF0000"/>
                </a:solidFill>
              </a:rPr>
              <a:t>:</a:t>
            </a:r>
            <a:r>
              <a:rPr lang="en-US" altLang="zh-CN" dirty="0"/>
              <a:t> </a:t>
            </a:r>
            <a:endParaRPr lang="ru-RU" altLang="zh-CN" dirty="0" smtClean="0"/>
          </a:p>
          <a:p>
            <a:pPr marL="109728" indent="0">
              <a:buNone/>
            </a:pPr>
            <a:r>
              <a:rPr lang="zh-CN" altLang="en-US" dirty="0" smtClean="0"/>
              <a:t>俄</a:t>
            </a:r>
            <a:r>
              <a:rPr lang="zh-CN" altLang="en-US" dirty="0"/>
              <a:t>罗斯和中国的性质非常多样化。 我们两个州拥有丰富的自然遗址。 在俄罗斯，这些是森林，草原，冰川和山脉。 告诉我们，中国富于什么？ 你会和未来的学生一起学习什么自然物体？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43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63352" y="1196752"/>
            <a:ext cx="11665296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latin typeface="Arial Black" panose="020B0A04020102020204" pitchFamily="34" charset="0"/>
              </a:rPr>
              <a:t>Дисциплина «Окружающий мир» – одна из самых сложных дисциплин в начальной школе. Маленькому ребенку нужно рассказать как устроен мир вокруг без базовых знаний физики, химии, биологии, географии, астрономии и других предметов. Преподаватель должен проявить все свое мастерство и использовать различные методы и приемы.</a:t>
            </a:r>
          </a:p>
          <a:p>
            <a:r>
              <a:rPr lang="ru-RU" sz="2400" dirty="0" smtClean="0">
                <a:latin typeface="Arial Black" panose="020B0A04020102020204" pitchFamily="34" charset="0"/>
              </a:rPr>
              <a:t>Подскажите, какие методы и приемы Вы бы использовали в данном курсе с учениками начальной школы?</a:t>
            </a:r>
          </a:p>
          <a:p>
            <a:endParaRPr lang="ru-RU" sz="2400" dirty="0">
              <a:latin typeface="Arial Black" panose="020B0A04020102020204" pitchFamily="34" charset="0"/>
            </a:endParaRPr>
          </a:p>
          <a:p>
            <a:r>
              <a:rPr lang="zh-CN" altLang="en-US" sz="2400" dirty="0"/>
              <a:t>学科</a:t>
            </a:r>
            <a:r>
              <a:rPr lang="en-US" altLang="zh-CN" sz="2400" dirty="0"/>
              <a:t>"</a:t>
            </a:r>
            <a:r>
              <a:rPr lang="zh-CN" altLang="en-US" sz="2400" dirty="0"/>
              <a:t>我们周围的世界</a:t>
            </a:r>
            <a:r>
              <a:rPr lang="en-US" altLang="zh-CN" sz="2400" dirty="0"/>
              <a:t>"</a:t>
            </a:r>
            <a:r>
              <a:rPr lang="zh-CN" altLang="en-US" sz="2400" dirty="0"/>
              <a:t>是小学最困难的科目之一。 一个年幼的孩子需要被告知他们周围的世界是如何运作的，而没有物理，化学，生物，地理，天文学和其他科目的基本知识。 老师必须展示他所有的技能，并使用各种方法和技巧。 你能告诉我在这门课上你会用什么方法和技巧来对付小学生吗？</a:t>
            </a:r>
            <a:endParaRPr lang="ru-RU" sz="24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05528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79376" y="836712"/>
            <a:ext cx="1182938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>
                <a:latin typeface="Arial Black" panose="020B0A04020102020204" pitchFamily="34" charset="0"/>
              </a:rPr>
              <a:t>Методы и технологии преподавания дисциплины «Окружающий мир»</a:t>
            </a:r>
          </a:p>
          <a:p>
            <a:endParaRPr lang="ru-RU" dirty="0" smtClean="0">
              <a:latin typeface="Arial Black" panose="020B0A04020102020204" pitchFamily="34" charset="0"/>
            </a:endParaRP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Обучающие игры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Экскурсии в парки, зоопарки, рощи и поля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Наблюдение за живыми объектами в реальном времени (например, наблюдение за птицами или насекомыми)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Практические занятия по изучению природных объектов (например, определение температуры закипания воды и таяния льда)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Работа в «живом уголке» школы (аквариумные рыбки, комнатные растения, черепахи и попугаи)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Исследовательские проекты (например, изучения свойств воды)</a:t>
            </a:r>
          </a:p>
          <a:p>
            <a:pPr marL="342900" indent="-342900">
              <a:buAutoNum type="arabicPeriod"/>
            </a:pPr>
            <a:r>
              <a:rPr lang="ru-RU" dirty="0" smtClean="0">
                <a:latin typeface="Arial Black" panose="020B0A04020102020204" pitchFamily="34" charset="0"/>
              </a:rPr>
              <a:t>Чтение сказок, рассматривание картин и фотографий, просмотр мультфильмов и видео о природе</a:t>
            </a:r>
          </a:p>
          <a:p>
            <a:pPr marL="342900" indent="-342900">
              <a:buAutoNum type="arabicPeriod"/>
            </a:pPr>
            <a:endParaRPr lang="ru-RU" dirty="0" smtClean="0">
              <a:latin typeface="Arial Black" panose="020B0A04020102020204" pitchFamily="34" charset="0"/>
            </a:endParaRPr>
          </a:p>
          <a:p>
            <a:r>
              <a:rPr lang="ru-RU" dirty="0" smtClean="0">
                <a:latin typeface="Arial Black" panose="020B0A04020102020204" pitchFamily="34" charset="0"/>
              </a:rPr>
              <a:t>Нужно сделать так, чтобы ребенку было не сложно и интересно.</a:t>
            </a:r>
          </a:p>
          <a:p>
            <a:endParaRPr lang="ru-RU" dirty="0">
              <a:latin typeface="Arial Black" panose="020B0A04020102020204" pitchFamily="34" charset="0"/>
            </a:endParaRPr>
          </a:p>
          <a:p>
            <a:r>
              <a:rPr lang="zh-CN" altLang="en-US" dirty="0"/>
              <a:t>教学</a:t>
            </a:r>
            <a:r>
              <a:rPr lang="en-US" altLang="zh-CN" dirty="0"/>
              <a:t>"</a:t>
            </a:r>
            <a:r>
              <a:rPr lang="zh-CN" altLang="en-US" dirty="0"/>
              <a:t>周围世界</a:t>
            </a:r>
            <a:r>
              <a:rPr lang="en-US" altLang="zh-CN" dirty="0"/>
              <a:t>"</a:t>
            </a:r>
            <a:r>
              <a:rPr lang="zh-CN" altLang="en-US" dirty="0"/>
              <a:t>学科的方法和技术 教育游戏 游览公园，动物园，小树林和田野 实时观察活动物体（例如观鸟或观虫） 关于研究自然物体的实用课程（例如，确定沸水和融冰的温度） 在学校的</a:t>
            </a:r>
            <a:r>
              <a:rPr lang="en-US" altLang="zh-CN" dirty="0"/>
              <a:t>"</a:t>
            </a:r>
            <a:r>
              <a:rPr lang="zh-CN" altLang="en-US" dirty="0"/>
              <a:t>生活角落</a:t>
            </a:r>
            <a:r>
              <a:rPr lang="en-US" altLang="zh-CN" dirty="0"/>
              <a:t>"</a:t>
            </a:r>
            <a:r>
              <a:rPr lang="zh-CN" altLang="en-US" dirty="0"/>
              <a:t>工作（观赏鱼，室内植物，海龟和鹦鹉） 研究项目（例如，研究水的性质） 阅读童话故事，看绘画和照片，观看有关大自然的卡通和视频 这是必要的，使孩子是不是困难和有趣。</a:t>
            </a:r>
            <a:endParaRPr lang="ru-RU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2301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417</TotalTime>
  <Words>864</Words>
  <Application>Microsoft Office PowerPoint</Application>
  <PresentationFormat>Широкоэкранный</PresentationFormat>
  <Paragraphs>43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6" baseType="lpstr">
      <vt:lpstr>宋体</vt:lpstr>
      <vt:lpstr>Arial</vt:lpstr>
      <vt:lpstr>Arial Black</vt:lpstr>
      <vt:lpstr>Calibri</vt:lpstr>
      <vt:lpstr>方正姚体</vt:lpstr>
      <vt:lpstr>Georgia</vt:lpstr>
      <vt:lpstr>Trebuchet MS</vt:lpstr>
      <vt:lpstr>Wingdings 2</vt:lpstr>
      <vt:lpstr>Городская</vt:lpstr>
      <vt:lpstr>Презентация PowerPoint</vt:lpstr>
      <vt:lpstr>Презентация PowerPoint</vt:lpstr>
      <vt:lpstr>Цель изучения: формирование целостной картины мира и осознание места в нем человека; развитие у младшего школьника опыта общения с людьми, обществом и природой  这项研究的目的：形成一个整体的世界图景，并意识到一个人在其中的位置；发展一个年轻的学生与人、社会和自然交流的经验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Стандарт по окружающему миру</dc:title>
  <dc:creator>Admin</dc:creator>
  <cp:lastModifiedBy>Student</cp:lastModifiedBy>
  <cp:revision>70</cp:revision>
  <dcterms:modified xsi:type="dcterms:W3CDTF">2025-09-28T13:57:34Z</dcterms:modified>
</cp:coreProperties>
</file>