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90" r:id="rId2"/>
    <p:sldId id="289" r:id="rId3"/>
    <p:sldId id="258" r:id="rId4"/>
    <p:sldId id="302" r:id="rId5"/>
    <p:sldId id="303" r:id="rId6"/>
    <p:sldId id="304" r:id="rId7"/>
    <p:sldId id="30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4" autoAdjust="0"/>
  </p:normalViewPr>
  <p:slideViewPr>
    <p:cSldViewPr>
      <p:cViewPr varScale="1">
        <p:scale>
          <a:sx n="83" d="100"/>
          <a:sy n="83" d="100"/>
        </p:scale>
        <p:origin x="101" y="3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6508-E1AF-4527-89B6-53C8FD107DC1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F854A-A526-4850-9652-1837FC49E4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74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804863" y="1912938"/>
            <a:ext cx="10515600" cy="158807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dirty="0">
                <a:solidFill>
                  <a:srgbClr val="C00000"/>
                </a:solidFill>
                <a:latin typeface="Arial Black" panose="020B0A04020102020204" pitchFamily="34" charset="0"/>
              </a:rPr>
              <a:t>Учебная дисциплина «Окружающий мир» и ее содержание</a:t>
            </a:r>
            <a:endParaRPr lang="ru-RU" alt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6528048" y="3770312"/>
            <a:ext cx="4892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Преподаватель АПП ЮФУ</a:t>
            </a:r>
          </a:p>
          <a:p>
            <a:pPr eaLnBrk="1" hangingPunct="1"/>
            <a:r>
              <a:rPr lang="ru-RU" altLang="ru-RU" sz="2800" dirty="0"/>
              <a:t>Соловьёва Анастасия Юрьевна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3706813" y="5446713"/>
            <a:ext cx="40513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/>
              <a:t>Ростов-на-Дону</a:t>
            </a:r>
          </a:p>
          <a:p>
            <a:pPr algn="ctr" eaLnBrk="1" hangingPunct="1"/>
            <a:r>
              <a:rPr lang="ru-RU" altLang="ru-RU" sz="2800" dirty="0" smtClean="0"/>
              <a:t>2025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03542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556792"/>
            <a:ext cx="10972800" cy="4325112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«Окружающий мир» в начальной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школе</a:t>
            </a:r>
          </a:p>
          <a:p>
            <a:pPr marL="109728" indent="0" algn="just">
              <a:buNone/>
            </a:pPr>
            <a:r>
              <a:rPr lang="ru-RU" sz="3600" dirty="0" smtClean="0">
                <a:latin typeface="Arial Black" panose="020B0A04020102020204" pitchFamily="34" charset="0"/>
              </a:rPr>
              <a:t>— </a:t>
            </a:r>
            <a:r>
              <a:rPr lang="ru-RU" sz="3600" dirty="0">
                <a:latin typeface="Arial Black" panose="020B0A04020102020204" pitchFamily="34" charset="0"/>
              </a:rPr>
              <a:t>это интегрированный предмет, который объединяет естествознание, географию, историю (обществознание) и другие области научных </a:t>
            </a:r>
            <a:r>
              <a:rPr lang="ru-RU" sz="3600" dirty="0" smtClean="0">
                <a:latin typeface="Arial Black" panose="020B0A04020102020204" pitchFamily="34" charset="0"/>
              </a:rPr>
              <a:t>знаний</a:t>
            </a:r>
          </a:p>
          <a:p>
            <a:pPr marL="109728" indent="0" algn="just">
              <a:buNone/>
            </a:pPr>
            <a:endParaRPr lang="ru-RU" sz="3600" dirty="0">
              <a:latin typeface="Arial Black" panose="020B0A04020102020204" pitchFamily="34" charset="0"/>
            </a:endParaRPr>
          </a:p>
          <a:p>
            <a:pPr marL="109728" indent="0" algn="just">
              <a:buNone/>
            </a:pPr>
            <a:r>
              <a:rPr lang="zh-CN" altLang="en-US" sz="3600" dirty="0"/>
              <a:t>小学时代的</a:t>
            </a:r>
            <a:r>
              <a:rPr lang="en-US" altLang="zh-CN" sz="3600" dirty="0"/>
              <a:t>"</a:t>
            </a:r>
            <a:r>
              <a:rPr lang="zh-CN" altLang="en-US" sz="3600" dirty="0"/>
              <a:t>周边世界</a:t>
            </a:r>
            <a:r>
              <a:rPr lang="en-US" altLang="zh-CN" sz="3600" dirty="0"/>
              <a:t>" —</a:t>
            </a:r>
            <a:r>
              <a:rPr lang="zh-CN" altLang="en-US" sz="3600" dirty="0"/>
              <a:t>它是一门综合了自然科学、地理、历史（社会研究）和其他科学知识领域的综合学科。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2708920"/>
            <a:ext cx="11521280" cy="171451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Цель изучения: </a:t>
            </a: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формирование целостной картины мира и осознание места в </a:t>
            </a:r>
            <a:r>
              <a:rPr lang="ru-RU" sz="3200" dirty="0" smtClean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нем человека; развитие </a:t>
            </a: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у младшего школьника опыта общения с людьми, обществом и </a:t>
            </a:r>
            <a:r>
              <a:rPr lang="ru-RU" sz="3200" dirty="0" smtClean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природой</a:t>
            </a:r>
            <a:br>
              <a:rPr lang="ru-RU" sz="3200" dirty="0" smtClean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</a:br>
            <a:r>
              <a:rPr lang="zh-CN" altLang="en-US" sz="3200" b="1" dirty="0">
                <a:solidFill>
                  <a:srgbClr val="FF0000"/>
                </a:solidFill>
              </a:rPr>
              <a:t>这项研究的目的</a:t>
            </a:r>
            <a:r>
              <a:rPr lang="zh-CN" altLang="en-US" sz="3200" dirty="0"/>
              <a:t>：形成一个整体的世界图景，并意识到一个人在其中的位置；发展一个年轻的学生与人、社会和自然交流的经验</a:t>
            </a:r>
            <a:endParaRPr lang="ru-RU" sz="3200" dirty="0">
              <a:solidFill>
                <a:schemeClr val="tx1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268760"/>
            <a:ext cx="10972800" cy="4325112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C00000"/>
              </a:buClr>
              <a:buNone/>
            </a:pPr>
            <a:r>
              <a:rPr lang="ru-RU" sz="2400" dirty="0" smtClean="0">
                <a:latin typeface="Arial Black" panose="020B0A04020102020204" pitchFamily="34" charset="0"/>
              </a:rPr>
              <a:t>Окружающий мир изучает: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400" dirty="0" smtClean="0">
                <a:latin typeface="Arial Black" panose="020B0A04020102020204" pitchFamily="34" charset="0"/>
              </a:rPr>
              <a:t>Неживую природу и природные явления (моря и реки, горы и пустыни, звезды и планету Земля, дождь и жару);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400" dirty="0" smtClean="0">
                <a:latin typeface="Arial Black" panose="020B0A04020102020204" pitchFamily="34" charset="0"/>
              </a:rPr>
              <a:t>Живую природу (растения, животных, человека и его безопасность):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r>
              <a:rPr lang="ru-RU" sz="2400" dirty="0" smtClean="0">
                <a:latin typeface="Arial Black" panose="020B0A04020102020204" pitchFamily="34" charset="0"/>
              </a:rPr>
              <a:t>Общество (устройство государства, семью, профессии, культуру, искусство и религию)</a:t>
            </a:r>
          </a:p>
          <a:p>
            <a:pPr marL="624078" indent="-514350">
              <a:buClr>
                <a:srgbClr val="C00000"/>
              </a:buClr>
              <a:buFont typeface="+mj-lt"/>
              <a:buAutoNum type="arabicPeriod"/>
            </a:pPr>
            <a:endParaRPr lang="ru-RU" sz="2400" dirty="0">
              <a:latin typeface="Arial Black" panose="020B0A04020102020204" pitchFamily="34" charset="0"/>
            </a:endParaRPr>
          </a:p>
          <a:p>
            <a:pPr marL="109728" indent="0">
              <a:buClr>
                <a:srgbClr val="C00000"/>
              </a:buClr>
              <a:buNone/>
            </a:pPr>
            <a:r>
              <a:rPr lang="zh-CN" altLang="en-US" sz="2400" dirty="0"/>
              <a:t>我们周围的世界研究</a:t>
            </a:r>
            <a:r>
              <a:rPr lang="en-US" altLang="zh-CN" sz="2400" dirty="0"/>
              <a:t>: </a:t>
            </a:r>
            <a:endParaRPr lang="ru-RU" altLang="zh-CN" sz="2400" dirty="0" smtClean="0"/>
          </a:p>
          <a:p>
            <a:pPr marL="566928" indent="-457200">
              <a:buClr>
                <a:srgbClr val="C00000"/>
              </a:buClr>
              <a:buAutoNum type="arabicPeriod"/>
            </a:pPr>
            <a:r>
              <a:rPr lang="zh-CN" altLang="en-US" sz="2400" dirty="0" smtClean="0"/>
              <a:t>无</a:t>
            </a:r>
            <a:r>
              <a:rPr lang="zh-CN" altLang="en-US" sz="2400" dirty="0"/>
              <a:t>生命的自然和自然现象（海洋和河流，山脉和沙漠，恒星和地球，雨和热）</a:t>
            </a:r>
            <a:r>
              <a:rPr lang="en-US" altLang="zh-CN" sz="2400" dirty="0"/>
              <a:t>; </a:t>
            </a:r>
            <a:endParaRPr lang="ru-RU" altLang="zh-CN" sz="2400" dirty="0" smtClean="0"/>
          </a:p>
          <a:p>
            <a:pPr marL="566928" indent="-457200">
              <a:buClr>
                <a:srgbClr val="C00000"/>
              </a:buClr>
              <a:buAutoNum type="arabicPeriod"/>
            </a:pPr>
            <a:r>
              <a:rPr lang="ru-RU" altLang="zh-CN" sz="2400" dirty="0" smtClean="0"/>
              <a:t>2. </a:t>
            </a:r>
            <a:r>
              <a:rPr lang="zh-CN" altLang="en-US" sz="2400" dirty="0" smtClean="0"/>
              <a:t>野</a:t>
            </a:r>
            <a:r>
              <a:rPr lang="zh-CN" altLang="en-US" sz="2400" dirty="0"/>
              <a:t>生动物（植物、动物、人类及其安</a:t>
            </a:r>
            <a:r>
              <a:rPr lang="zh-CN" altLang="en-US" sz="2400" dirty="0" smtClean="0"/>
              <a:t>全）</a:t>
            </a:r>
            <a:r>
              <a:rPr lang="ru-RU" altLang="zh-CN" sz="2400" dirty="0" smtClean="0"/>
              <a:t>;</a:t>
            </a:r>
            <a:r>
              <a:rPr lang="zh-CN" altLang="en-US" sz="2400" dirty="0" smtClean="0"/>
              <a:t> </a:t>
            </a:r>
            <a:endParaRPr lang="ru-RU" altLang="zh-CN" sz="2400" dirty="0" smtClean="0"/>
          </a:p>
          <a:p>
            <a:pPr marL="566928" indent="-457200">
              <a:buClr>
                <a:srgbClr val="C00000"/>
              </a:buClr>
              <a:buAutoNum type="arabicPeriod"/>
            </a:pPr>
            <a:r>
              <a:rPr lang="zh-CN" altLang="en-US" sz="2400" dirty="0" smtClean="0"/>
              <a:t>社</a:t>
            </a:r>
            <a:r>
              <a:rPr lang="zh-CN" altLang="en-US" sz="2400" dirty="0"/>
              <a:t>会（国家结构，家庭，职业，文化，艺术和宗教）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340768"/>
            <a:ext cx="10972800" cy="432511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Задание:</a:t>
            </a:r>
          </a:p>
          <a:p>
            <a:pPr marL="109728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Природа России и Китая очень разнообразна. Наши два государства богаты природными объектами.</a:t>
            </a:r>
          </a:p>
          <a:p>
            <a:pPr marL="109728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В России это леса, степи, ледники, горы.</a:t>
            </a:r>
          </a:p>
          <a:p>
            <a:pPr marL="109728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Расскажите, чем богат Китай? Какие природные объекты Вы будете изучать со своими будущими учениками?</a:t>
            </a:r>
          </a:p>
          <a:p>
            <a:pPr marL="109728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109728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任务</a:t>
            </a:r>
            <a:r>
              <a:rPr lang="en-US" altLang="zh-CN" dirty="0">
                <a:solidFill>
                  <a:srgbClr val="FF0000"/>
                </a:solidFill>
              </a:rPr>
              <a:t>:</a:t>
            </a:r>
            <a:r>
              <a:rPr lang="en-US" altLang="zh-CN" dirty="0"/>
              <a:t> </a:t>
            </a:r>
            <a:endParaRPr lang="ru-RU" altLang="zh-CN" dirty="0" smtClean="0"/>
          </a:p>
          <a:p>
            <a:pPr marL="109728" indent="0">
              <a:buNone/>
            </a:pPr>
            <a:r>
              <a:rPr lang="zh-CN" altLang="en-US" dirty="0" smtClean="0"/>
              <a:t>俄</a:t>
            </a:r>
            <a:r>
              <a:rPr lang="zh-CN" altLang="en-US" dirty="0"/>
              <a:t>罗斯和中国的性质非常多样化。 我们两个州拥有丰富的自然遗址。 在俄罗斯，这些是森林，草原，冰川和山脉。 告诉我们，中国富于什么？ 你会和未来的学生一起学习什么自然物体？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1196752"/>
            <a:ext cx="116652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Дисциплина «Окружающий мир» – одна из самых сложных дисциплин в начальной школе. Маленькому ребенку нужно рассказать как устроен мир вокруг без базовых знаний физики, химии, биологии, географии, астрономии и других предметов. Преподаватель должен проявить все свое мастерство и использовать различные методы и приемы.</a:t>
            </a:r>
          </a:p>
          <a:p>
            <a:r>
              <a:rPr lang="ru-RU" sz="2400" dirty="0" smtClean="0">
                <a:latin typeface="Arial Black" panose="020B0A04020102020204" pitchFamily="34" charset="0"/>
              </a:rPr>
              <a:t>Подскажите, какие методы и приемы Вы бы использовали в данном курсе с учениками начальной школы?</a:t>
            </a:r>
          </a:p>
          <a:p>
            <a:endParaRPr lang="ru-RU" sz="2400" dirty="0">
              <a:latin typeface="Arial Black" panose="020B0A04020102020204" pitchFamily="34" charset="0"/>
            </a:endParaRPr>
          </a:p>
          <a:p>
            <a:r>
              <a:rPr lang="zh-CN" altLang="en-US" sz="2400" dirty="0"/>
              <a:t>学科</a:t>
            </a:r>
            <a:r>
              <a:rPr lang="en-US" altLang="zh-CN" sz="2400" dirty="0"/>
              <a:t>"</a:t>
            </a:r>
            <a:r>
              <a:rPr lang="zh-CN" altLang="en-US" sz="2400" dirty="0"/>
              <a:t>我们周围的世界</a:t>
            </a:r>
            <a:r>
              <a:rPr lang="en-US" altLang="zh-CN" sz="2400" dirty="0"/>
              <a:t>"</a:t>
            </a:r>
            <a:r>
              <a:rPr lang="zh-CN" altLang="en-US" sz="2400" dirty="0"/>
              <a:t>是小学最困难的科目之一。 一个年幼的孩子需要被告知他们周围的世界是如何运作的，而没有物理，化学，生物，地理，天文学和其他科目的基本知识。 老师必须展示他所有的技能，并使用各种方法和技巧。 你能告诉我在这门课上你会用什么方法和技巧来对付小学生吗？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5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76" y="836712"/>
            <a:ext cx="118293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Методы и технологии преподавания дисциплины «Окружающий мир»</a:t>
            </a:r>
          </a:p>
          <a:p>
            <a:endParaRPr lang="ru-RU" dirty="0" smtClean="0">
              <a:latin typeface="Arial Black" panose="020B0A04020102020204" pitchFamily="34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Обучающие игры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Экскурсии в парки, зоопарки, рощи и поля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Наблюдение за живыми объектами в реальном времени (например, наблюдение за птицами или насекомыми)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Практические занятия по изучению природных объектов (например, определение температуры закипания воды и таяния льда)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Работа в «живом уголке» школы (аквариумные рыбки, комнатные растения, черепахи и попугаи)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Исследовательские проекты (например, изучения свойств воды)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Чтение сказок, рассматривание картин и фотографий, просмотр мультфильмов и видео о природе</a:t>
            </a:r>
          </a:p>
          <a:p>
            <a:pPr marL="342900" indent="-342900">
              <a:buAutoNum type="arabicPeriod"/>
            </a:pPr>
            <a:endParaRPr lang="ru-RU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Нужно сделать так, чтобы ребенку было не сложно и интересно.</a:t>
            </a:r>
          </a:p>
          <a:p>
            <a:endParaRPr lang="ru-RU" dirty="0">
              <a:latin typeface="Arial Black" panose="020B0A04020102020204" pitchFamily="34" charset="0"/>
            </a:endParaRPr>
          </a:p>
          <a:p>
            <a:r>
              <a:rPr lang="zh-CN" altLang="en-US" dirty="0"/>
              <a:t>教学</a:t>
            </a:r>
            <a:r>
              <a:rPr lang="en-US" altLang="zh-CN" dirty="0"/>
              <a:t>"</a:t>
            </a:r>
            <a:r>
              <a:rPr lang="zh-CN" altLang="en-US" dirty="0"/>
              <a:t>周围世界</a:t>
            </a:r>
            <a:r>
              <a:rPr lang="en-US" altLang="zh-CN" dirty="0"/>
              <a:t>"</a:t>
            </a:r>
            <a:r>
              <a:rPr lang="zh-CN" altLang="en-US" dirty="0"/>
              <a:t>学科的方法和技术 教育游戏 游览公园，动物园，小树林和田野 实时观察活动物体（例如观鸟或观虫） 关于研究自然物体的实用课程（例如，确定沸水和融冰的温度） 在学校的</a:t>
            </a:r>
            <a:r>
              <a:rPr lang="en-US" altLang="zh-CN" dirty="0"/>
              <a:t>"</a:t>
            </a:r>
            <a:r>
              <a:rPr lang="zh-CN" altLang="en-US" dirty="0"/>
              <a:t>生活角落</a:t>
            </a:r>
            <a:r>
              <a:rPr lang="en-US" altLang="zh-CN" dirty="0"/>
              <a:t>"</a:t>
            </a:r>
            <a:r>
              <a:rPr lang="zh-CN" altLang="en-US" dirty="0"/>
              <a:t>工作（观赏鱼，室内植物，海龟和鹦鹉） 研究项目（例如，研究水的性质） 阅读童话故事，看绘画和照片，观看有关大自然的卡通和视频 这是必要的，使孩子是不是困难和有趣。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0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417</TotalTime>
  <Words>864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宋体</vt:lpstr>
      <vt:lpstr>Arial</vt:lpstr>
      <vt:lpstr>Arial Black</vt:lpstr>
      <vt:lpstr>Calibri</vt:lpstr>
      <vt:lpstr>方正姚体</vt:lpstr>
      <vt:lpstr>Georgia</vt:lpstr>
      <vt:lpstr>Trebuchet MS</vt:lpstr>
      <vt:lpstr>Wingdings 2</vt:lpstr>
      <vt:lpstr>Городская</vt:lpstr>
      <vt:lpstr>Презентация PowerPoint</vt:lpstr>
      <vt:lpstr>Презентация PowerPoint</vt:lpstr>
      <vt:lpstr>Цель изучения: формирование целостной картины мира и осознание места в нем человека; развитие у младшего школьника опыта общения с людьми, обществом и природой  这项研究的目的：形成一个整体的世界图景，并意识到一个人在其中的位置；发展一个年轻的学生与人、社会和自然交流的经验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 по окружающему миру</dc:title>
  <dc:creator>Admin</dc:creator>
  <cp:lastModifiedBy>Student</cp:lastModifiedBy>
  <cp:revision>70</cp:revision>
  <dcterms:modified xsi:type="dcterms:W3CDTF">2025-09-28T13:57:34Z</dcterms:modified>
</cp:coreProperties>
</file>