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6858000" cy="9144000"/>
  <p:embeddedFontLst>
    <p:embeddedFont>
      <p:font typeface="Kollektif" panose="020B060402020202020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Old English Text MT" panose="03040902040508030806" pitchFamily="66" charset="0"/>
      <p:regular r:id="rId19"/>
    </p:embeddedFont>
    <p:embeddedFont>
      <p:font typeface="MV Boli" panose="02000500030200090000" pitchFamily="2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6424"/>
    <a:srgbClr val="F3E1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1157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8.svg"/><Relationship Id="rId4" Type="http://schemas.openxmlformats.org/officeDocument/2006/relationships/image" Target="../media/image3.png"/><Relationship Id="rId9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1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9273" y="1181100"/>
            <a:ext cx="18211800" cy="4884218"/>
            <a:chOff x="-1072813" y="-104775"/>
            <a:chExt cx="24282400" cy="6512289"/>
          </a:xfrm>
        </p:grpSpPr>
        <p:sp>
          <p:nvSpPr>
            <p:cNvPr id="3" name="TextBox 3"/>
            <p:cNvSpPr txBox="1"/>
            <p:nvPr/>
          </p:nvSpPr>
          <p:spPr>
            <a:xfrm>
              <a:off x="-1072813" y="1021426"/>
              <a:ext cx="24282400" cy="538608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0500"/>
                </a:lnSpc>
              </a:pPr>
              <a:r>
                <a:rPr lang="ru-RU" sz="5400" spc="-124" dirty="0">
                  <a:solidFill>
                    <a:srgbClr val="C66424"/>
                  </a:solidFill>
                  <a:latin typeface="Old English Text MT" panose="03040902040508030806" pitchFamily="66" charset="0"/>
                </a:rPr>
                <a:t>Тема:</a:t>
              </a:r>
              <a:r>
                <a:rPr lang="en-US" sz="5400" spc="-124" dirty="0">
                  <a:solidFill>
                    <a:srgbClr val="C66424"/>
                  </a:solidFill>
                  <a:latin typeface="Old English Text MT" panose="03040902040508030806" pitchFamily="66" charset="0"/>
                </a:rPr>
                <a:t> </a:t>
              </a:r>
              <a:endParaRPr lang="ru-RU" sz="5400" spc="-124" dirty="0" smtClean="0">
                <a:solidFill>
                  <a:srgbClr val="C66424"/>
                </a:solidFill>
                <a:latin typeface="Old English Text MT" panose="03040902040508030806" pitchFamily="66" charset="0"/>
              </a:endParaRPr>
            </a:p>
            <a:p>
              <a:pPr algn="ctr">
                <a:lnSpc>
                  <a:spcPts val="10500"/>
                </a:lnSpc>
              </a:pPr>
              <a:r>
                <a:rPr lang="en-US" sz="5400" spc="-124" dirty="0" smtClean="0">
                  <a:solidFill>
                    <a:srgbClr val="C66424"/>
                  </a:solidFill>
                  <a:latin typeface="Old English Text MT" panose="03040902040508030806" pitchFamily="66" charset="0"/>
                </a:rPr>
                <a:t>“Тренинг </a:t>
              </a:r>
              <a:r>
                <a:rPr lang="en-US" sz="5400" spc="-124" dirty="0">
                  <a:solidFill>
                    <a:srgbClr val="C66424"/>
                  </a:solidFill>
                  <a:latin typeface="Old English Text MT" panose="03040902040508030806" pitchFamily="66" charset="0"/>
                </a:rPr>
                <a:t>по изучению коммуникативного русского языка иностранными студентами с помощью </a:t>
              </a:r>
              <a:r>
                <a:rPr lang="en-US" sz="5400" spc="-124" dirty="0" smtClean="0">
                  <a:solidFill>
                    <a:srgbClr val="C66424"/>
                  </a:solidFill>
                  <a:latin typeface="Old English Text MT" panose="03040902040508030806" pitchFamily="66" charset="0"/>
                </a:rPr>
                <a:t>мультфильмов’’</a:t>
              </a:r>
              <a:endParaRPr lang="en-US" sz="4800" spc="-1" dirty="0">
                <a:solidFill>
                  <a:srgbClr val="000000"/>
                </a:solidFill>
                <a:latin typeface="Playfair Display Black Bold Itali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04775"/>
              <a:ext cx="21565230" cy="6507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8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880810" y="28575"/>
            <a:ext cx="16469702" cy="1538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7"/>
              </a:lnSpc>
              <a:spcBef>
                <a:spcPct val="0"/>
              </a:spcBef>
            </a:pPr>
            <a:r>
              <a:rPr lang="en-US" sz="2700" spc="-27" dirty="0">
                <a:solidFill>
                  <a:schemeClr val="tx1">
                    <a:lumMod val="50000"/>
                    <a:lumOff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Федеральное государственное автономное образовательное учреждение высшего образования </a:t>
            </a:r>
          </a:p>
          <a:p>
            <a:pPr algn="ctr">
              <a:lnSpc>
                <a:spcPts val="2997"/>
              </a:lnSpc>
              <a:spcBef>
                <a:spcPct val="0"/>
              </a:spcBef>
            </a:pPr>
            <a:r>
              <a:rPr lang="en-US" sz="2700" spc="-27" dirty="0">
                <a:solidFill>
                  <a:schemeClr val="tx1">
                    <a:lumMod val="50000"/>
                    <a:lumOff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«Южный федеральный университет» </a:t>
            </a:r>
          </a:p>
          <a:p>
            <a:pPr algn="ctr">
              <a:lnSpc>
                <a:spcPts val="2997"/>
              </a:lnSpc>
              <a:spcBef>
                <a:spcPct val="0"/>
              </a:spcBef>
            </a:pPr>
            <a:r>
              <a:rPr lang="en-US" sz="2700" spc="-27" dirty="0">
                <a:solidFill>
                  <a:schemeClr val="tx1">
                    <a:lumMod val="50000"/>
                    <a:lumOff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Академия психологии и педагогики</a:t>
            </a:r>
          </a:p>
          <a:p>
            <a:pPr algn="ctr">
              <a:lnSpc>
                <a:spcPts val="2997"/>
              </a:lnSpc>
              <a:spcBef>
                <a:spcPct val="0"/>
              </a:spcBef>
            </a:pPr>
            <a:r>
              <a:rPr lang="en-US" sz="2700" spc="-27" dirty="0">
                <a:solidFill>
                  <a:schemeClr val="tx1">
                    <a:lumMod val="50000"/>
                    <a:lumOff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Кафедра коррекционной педагогики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363200" y="6667500"/>
            <a:ext cx="7924800" cy="26930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997"/>
              </a:lnSpc>
              <a:spcBef>
                <a:spcPct val="0"/>
              </a:spcBef>
            </a:pPr>
            <a:r>
              <a:rPr lang="en-US" sz="2400" spc="-27" dirty="0">
                <a:solidFill>
                  <a:schemeClr val="tx1">
                    <a:lumMod val="50000"/>
                    <a:lumOff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Выполнил(и):</a:t>
            </a:r>
          </a:p>
          <a:p>
            <a:pPr algn="r">
              <a:lnSpc>
                <a:spcPts val="2997"/>
              </a:lnSpc>
              <a:spcBef>
                <a:spcPct val="0"/>
              </a:spcBef>
            </a:pPr>
            <a:r>
              <a:rPr lang="en-US" sz="2400" spc="-27" dirty="0">
                <a:solidFill>
                  <a:schemeClr val="tx1">
                    <a:lumMod val="50000"/>
                    <a:lumOff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Студентки 1 курса «Специальное (дефектологическое) образование», группы б-о-21ПП-44.03.03.01-о1 Лагода Дарья Игоревна, Тищенко Инна Витальевна, Солодченко Диана Владимировна, Фам Тхи Нгок Ань</a:t>
            </a:r>
          </a:p>
          <a:p>
            <a:pPr algn="r">
              <a:lnSpc>
                <a:spcPts val="2997"/>
              </a:lnSpc>
              <a:spcBef>
                <a:spcPct val="0"/>
              </a:spcBef>
            </a:pPr>
            <a:r>
              <a:rPr lang="en-US" sz="2400" spc="-27" dirty="0">
                <a:solidFill>
                  <a:schemeClr val="tx1">
                    <a:lumMod val="50000"/>
                    <a:lumOff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Преподаватель-руководитель проекта:</a:t>
            </a:r>
          </a:p>
          <a:p>
            <a:pPr algn="r">
              <a:lnSpc>
                <a:spcPts val="2997"/>
              </a:lnSpc>
              <a:spcBef>
                <a:spcPct val="0"/>
              </a:spcBef>
            </a:pPr>
            <a:r>
              <a:rPr lang="en-US" sz="2400" spc="-27" dirty="0">
                <a:solidFill>
                  <a:schemeClr val="tx1">
                    <a:lumMod val="50000"/>
                    <a:lumOff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Климова Татьяна Владимировна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237995" y="9770366"/>
            <a:ext cx="7755332" cy="384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97"/>
              </a:lnSpc>
              <a:spcBef>
                <a:spcPct val="0"/>
              </a:spcBef>
            </a:pPr>
            <a:r>
              <a:rPr lang="en-US" sz="3600" spc="-27" dirty="0">
                <a:solidFill>
                  <a:schemeClr val="tx1">
                    <a:lumMod val="50000"/>
                    <a:lumOff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г. Ростов-на-Дону  2021- 2022 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1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974214" y="1382718"/>
            <a:ext cx="4528290" cy="850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46"/>
              </a:lnSpc>
            </a:pPr>
            <a:endParaRPr/>
          </a:p>
        </p:txBody>
      </p:sp>
      <p:sp>
        <p:nvSpPr>
          <p:cNvPr id="3" name="AutoShape 3"/>
          <p:cNvSpPr/>
          <p:nvPr/>
        </p:nvSpPr>
        <p:spPr>
          <a:xfrm>
            <a:off x="9144000" y="289436"/>
            <a:ext cx="8915591" cy="6214506"/>
          </a:xfrm>
          <a:prstGeom prst="rect">
            <a:avLst/>
          </a:prstGeom>
          <a:solidFill>
            <a:srgbClr val="C66424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7653" r="22017" b="737"/>
          <a:stretch>
            <a:fillRect/>
          </a:stretch>
        </p:blipFill>
        <p:spPr>
          <a:xfrm>
            <a:off x="9276527" y="421978"/>
            <a:ext cx="8650537" cy="5905517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544927" y="860921"/>
            <a:ext cx="6954122" cy="1920379"/>
          </a:xfrm>
          <a:prstGeom prst="rect">
            <a:avLst/>
          </a:prstGeom>
          <a:solidFill>
            <a:srgbClr val="C66424"/>
          </a:solidFill>
        </p:spPr>
      </p:sp>
      <p:sp>
        <p:nvSpPr>
          <p:cNvPr id="6" name="AutoShape 6"/>
          <p:cNvSpPr/>
          <p:nvPr/>
        </p:nvSpPr>
        <p:spPr>
          <a:xfrm>
            <a:off x="544927" y="3396689"/>
            <a:ext cx="5019946" cy="5861611"/>
          </a:xfrm>
          <a:prstGeom prst="rect">
            <a:avLst/>
          </a:prstGeom>
          <a:solidFill>
            <a:srgbClr val="C66424"/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61298" y="3681932"/>
            <a:ext cx="4552448" cy="5308450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5719566" y="6735983"/>
            <a:ext cx="5024457" cy="3347350"/>
          </a:xfrm>
          <a:prstGeom prst="rect">
            <a:avLst/>
          </a:prstGeom>
          <a:solidFill>
            <a:srgbClr val="C66424"/>
          </a:solidFill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 t="1113" b="6086"/>
          <a:stretch>
            <a:fillRect/>
          </a:stretch>
        </p:blipFill>
        <p:spPr>
          <a:xfrm>
            <a:off x="5945411" y="7019087"/>
            <a:ext cx="4572767" cy="2884271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761298" y="1252862"/>
            <a:ext cx="6737751" cy="1152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80"/>
              </a:lnSpc>
              <a:spcBef>
                <a:spcPct val="0"/>
              </a:spcBef>
            </a:pPr>
            <a:r>
              <a:rPr lang="en-US" sz="10300" spc="-124" dirty="0">
                <a:solidFill>
                  <a:srgbClr val="F3E1CA"/>
                </a:solidFill>
                <a:latin typeface="Old English Text MT" panose="03040902040508030806" pitchFamily="66" charset="0"/>
              </a:rPr>
              <a:t>Задача 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64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05218" y="202091"/>
            <a:ext cx="8252982" cy="9887258"/>
          </a:xfrm>
          <a:prstGeom prst="rect">
            <a:avLst/>
          </a:prstGeom>
          <a:solidFill>
            <a:srgbClr val="F3E1CA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6354" r="2310" b="2587"/>
          <a:stretch>
            <a:fillRect/>
          </a:stretch>
        </p:blipFill>
        <p:spPr>
          <a:xfrm>
            <a:off x="609600" y="475390"/>
            <a:ext cx="7467600" cy="9340659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9536924" y="202090"/>
            <a:ext cx="8470061" cy="4620261"/>
          </a:xfrm>
          <a:prstGeom prst="rect">
            <a:avLst/>
          </a:prstGeom>
          <a:solidFill>
            <a:srgbClr val="F3E1CA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l="15082" t="13135" r="23133" b="30720"/>
          <a:stretch>
            <a:fillRect/>
          </a:stretch>
        </p:blipFill>
        <p:spPr>
          <a:xfrm>
            <a:off x="9815828" y="342900"/>
            <a:ext cx="7933335" cy="4479452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13944600" y="6438900"/>
            <a:ext cx="4072925" cy="3681622"/>
          </a:xfrm>
          <a:prstGeom prst="rect">
            <a:avLst/>
          </a:prstGeom>
          <a:solidFill>
            <a:srgbClr val="F3E1CA"/>
          </a:solidFill>
        </p:spPr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4396" y="6584261"/>
            <a:ext cx="3390900" cy="339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1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1555" b="1555"/>
            <a:stretch>
              <a:fillRect/>
            </a:stretch>
          </p:blipFill>
          <p:spPr>
            <a:xfrm>
              <a:off x="0" y="0"/>
              <a:ext cx="24384000" cy="13716000"/>
            </a:xfrm>
            <a:prstGeom prst="rect">
              <a:avLst/>
            </a:prstGeom>
          </p:spPr>
        </p:pic>
      </p:grpSp>
      <p:sp>
        <p:nvSpPr>
          <p:cNvPr id="4" name="AutoShape 4"/>
          <p:cNvSpPr/>
          <p:nvPr/>
        </p:nvSpPr>
        <p:spPr>
          <a:xfrm>
            <a:off x="4252232" y="4859895"/>
            <a:ext cx="8354957" cy="2117160"/>
          </a:xfrm>
          <a:prstGeom prst="rect">
            <a:avLst/>
          </a:prstGeom>
          <a:solidFill>
            <a:srgbClr val="F3E1CA"/>
          </a:solidFill>
        </p:spPr>
      </p:sp>
      <p:sp>
        <p:nvSpPr>
          <p:cNvPr id="5" name="TextBox 5"/>
          <p:cNvSpPr txBox="1"/>
          <p:nvPr/>
        </p:nvSpPr>
        <p:spPr>
          <a:xfrm>
            <a:off x="4091039" y="5386791"/>
            <a:ext cx="8677341" cy="10633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80"/>
              </a:lnSpc>
              <a:spcBef>
                <a:spcPct val="0"/>
              </a:spcBef>
            </a:pPr>
            <a:r>
              <a:rPr lang="en-US" sz="6600" spc="-124" dirty="0">
                <a:solidFill>
                  <a:srgbClr val="C66424"/>
                </a:solidFill>
                <a:latin typeface="Old English Text MT" panose="03040902040508030806" pitchFamily="66" charset="0"/>
              </a:rPr>
              <a:t>Спасибо за внимание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64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52600" y="1028700"/>
            <a:ext cx="11616221" cy="6191109"/>
            <a:chOff x="0" y="0"/>
            <a:chExt cx="15488295" cy="8254811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15488295" cy="8254811"/>
            </a:xfrm>
            <a:prstGeom prst="rect">
              <a:avLst/>
            </a:prstGeom>
            <a:solidFill>
              <a:srgbClr val="F3E1CA"/>
            </a:solidFill>
          </p:spPr>
        </p:sp>
        <p:grpSp>
          <p:nvGrpSpPr>
            <p:cNvPr id="4" name="Group 4"/>
            <p:cNvGrpSpPr/>
            <p:nvPr/>
          </p:nvGrpSpPr>
          <p:grpSpPr>
            <a:xfrm>
              <a:off x="2092877" y="3901906"/>
              <a:ext cx="10988814" cy="3096047"/>
              <a:chOff x="-218729" y="-300353"/>
              <a:chExt cx="7661375" cy="215855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218729" y="-300353"/>
                <a:ext cx="7661375" cy="2158557"/>
              </a:xfrm>
              <a:custGeom>
                <a:avLst/>
                <a:gdLst/>
                <a:ahLst/>
                <a:cxnLst/>
                <a:rect l="l" t="t" r="r" b="b"/>
                <a:pathLst>
                  <a:path w="7442646" h="1858204">
                    <a:moveTo>
                      <a:pt x="0" y="0"/>
                    </a:moveTo>
                    <a:lnTo>
                      <a:pt x="0" y="1858204"/>
                    </a:lnTo>
                    <a:lnTo>
                      <a:pt x="7442646" y="1858204"/>
                    </a:lnTo>
                    <a:lnTo>
                      <a:pt x="7442646" y="0"/>
                    </a:lnTo>
                    <a:lnTo>
                      <a:pt x="0" y="0"/>
                    </a:lnTo>
                    <a:close/>
                    <a:moveTo>
                      <a:pt x="7381686" y="1797244"/>
                    </a:moveTo>
                    <a:lnTo>
                      <a:pt x="59690" y="1797244"/>
                    </a:lnTo>
                    <a:lnTo>
                      <a:pt x="59690" y="59690"/>
                    </a:lnTo>
                    <a:lnTo>
                      <a:pt x="7381686" y="59690"/>
                    </a:lnTo>
                    <a:lnTo>
                      <a:pt x="7381686" y="1797244"/>
                    </a:lnTo>
                    <a:close/>
                  </a:path>
                </a:pathLst>
              </a:custGeom>
              <a:solidFill>
                <a:srgbClr val="507650"/>
              </a:solidFill>
            </p:spPr>
          </p:sp>
        </p:grpSp>
        <p:sp>
          <p:nvSpPr>
            <p:cNvPr id="6" name="TextBox 6"/>
            <p:cNvSpPr txBox="1"/>
            <p:nvPr/>
          </p:nvSpPr>
          <p:spPr>
            <a:xfrm>
              <a:off x="1131770" y="1164862"/>
              <a:ext cx="13224754" cy="24066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775"/>
                </a:lnSpc>
              </a:pPr>
              <a:r>
                <a:rPr lang="en-US" sz="12410" spc="-124" dirty="0">
                  <a:solidFill>
                    <a:srgbClr val="C66424"/>
                  </a:solidFill>
                  <a:latin typeface="Old English Text MT" panose="03040902040508030806" pitchFamily="66" charset="0"/>
                </a:rPr>
                <a:t>Проблема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3025139" y="4252202"/>
              <a:ext cx="9438018" cy="20621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 algn="ctr">
                <a:lnSpc>
                  <a:spcPts val="2997"/>
                </a:lnSpc>
                <a:spcBef>
                  <a:spcPct val="0"/>
                </a:spcBef>
              </a:pPr>
              <a:r>
                <a:rPr lang="en-US" sz="2700" spc="-27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НЕ БОЛЬШОЙ ЛЕКСИЧЕСКИЙ ЗАПАС</a:t>
              </a:r>
              <a:r>
                <a:rPr lang="ru-RU" sz="2700" spc="-27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</a:t>
              </a:r>
              <a:r>
                <a:rPr lang="en-US" sz="2700" spc="-27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СЛОВ, ИДИОМ, ЧАСТО УПОТРЕБЛЯЕМ</a:t>
              </a:r>
              <a:r>
                <a:rPr lang="ru-RU" sz="2700" spc="-27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ЫХ</a:t>
              </a:r>
              <a:r>
                <a:rPr lang="en-US" sz="2700" spc="-27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В ПОВСЕДНЕВНОЙ КОММУНИКАЦИИ</a:t>
              </a:r>
            </a:p>
            <a:p>
              <a:pPr algn="ctr">
                <a:lnSpc>
                  <a:spcPts val="2997"/>
                </a:lnSpc>
                <a:spcBef>
                  <a:spcPct val="0"/>
                </a:spcBef>
              </a:pPr>
              <a:r>
                <a:rPr lang="en-US" sz="2700" spc="-27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У ИНОСТРАННЫХ СТУДЕНТОВ</a:t>
              </a:r>
              <a:r>
                <a:rPr lang="ru-RU" sz="2700" spc="-27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.</a:t>
              </a:r>
              <a:endParaRPr lang="en-US" sz="2700" spc="-27" dirty="0">
                <a:solidFill>
                  <a:schemeClr val="tx1">
                    <a:lumMod val="50000"/>
                    <a:lumOff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4501704" y="4011053"/>
            <a:ext cx="3166766" cy="60510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1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989177" y="3467100"/>
            <a:ext cx="15029214" cy="3413348"/>
            <a:chOff x="0" y="0"/>
            <a:chExt cx="13981257" cy="607513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3981257" cy="6075130"/>
              <a:chOff x="0" y="0"/>
              <a:chExt cx="15121735" cy="657069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5121736" cy="6570690"/>
              </a:xfrm>
              <a:custGeom>
                <a:avLst/>
                <a:gdLst/>
                <a:ahLst/>
                <a:cxnLst/>
                <a:rect l="l" t="t" r="r" b="b"/>
                <a:pathLst>
                  <a:path w="15121736" h="6570690">
                    <a:moveTo>
                      <a:pt x="0" y="0"/>
                    </a:moveTo>
                    <a:lnTo>
                      <a:pt x="0" y="6570690"/>
                    </a:lnTo>
                    <a:lnTo>
                      <a:pt x="15121736" y="6570690"/>
                    </a:lnTo>
                    <a:lnTo>
                      <a:pt x="15121736" y="0"/>
                    </a:lnTo>
                    <a:lnTo>
                      <a:pt x="0" y="0"/>
                    </a:lnTo>
                    <a:close/>
                    <a:moveTo>
                      <a:pt x="15060775" y="6509731"/>
                    </a:moveTo>
                    <a:lnTo>
                      <a:pt x="59690" y="6509731"/>
                    </a:lnTo>
                    <a:lnTo>
                      <a:pt x="59690" y="59690"/>
                    </a:lnTo>
                    <a:lnTo>
                      <a:pt x="15060775" y="59690"/>
                    </a:lnTo>
                    <a:lnTo>
                      <a:pt x="15060775" y="6509731"/>
                    </a:lnTo>
                    <a:close/>
                  </a:path>
                </a:pathLst>
              </a:custGeom>
              <a:solidFill>
                <a:srgbClr val="507650"/>
              </a:solidFill>
            </p:spPr>
          </p:sp>
        </p:grpSp>
        <p:sp>
          <p:nvSpPr>
            <p:cNvPr id="5" name="TextBox 5"/>
            <p:cNvSpPr txBox="1"/>
            <p:nvPr/>
          </p:nvSpPr>
          <p:spPr>
            <a:xfrm>
              <a:off x="701446" y="1828800"/>
              <a:ext cx="12710086" cy="27389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997"/>
                </a:lnSpc>
                <a:spcBef>
                  <a:spcPct val="0"/>
                </a:spcBef>
              </a:pPr>
              <a:r>
                <a:rPr lang="en-US" sz="3600" spc="-27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СОЗДАНИЕ 3-Х ДНЕВНОГО ТРЕНИНГА ДЛЯ ИНОСТРАННЫХ СТУДЕНТОВ ПО ВОЗВЫШЕНИЮ ЛЕКСИЧЕСКИЙ ЗАПАСА СЛОВАМИ, ИДИОМАМИ, ЧАСТО УПОТРЕБЛЯЕМЫМИ В ПОВСЕДНЕВНОЙ КОММУНИКАЦИИ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600200" y="1866900"/>
            <a:ext cx="14368031" cy="12134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880"/>
              </a:lnSpc>
            </a:pPr>
            <a:r>
              <a:rPr lang="en-US" sz="12410" spc="-124" dirty="0" err="1">
                <a:solidFill>
                  <a:srgbClr val="C66424"/>
                </a:solidFill>
                <a:latin typeface="Old English Text MT" panose="03040902040508030806" pitchFamily="66" charset="0"/>
              </a:rPr>
              <a:t>Цель</a:t>
            </a:r>
            <a:endParaRPr lang="en-US" sz="12410" spc="-124" dirty="0">
              <a:solidFill>
                <a:srgbClr val="C66424"/>
              </a:solidFill>
              <a:latin typeface="Old English Text MT" panose="03040902040508030806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1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8227" y="2652062"/>
            <a:ext cx="4238544" cy="6788728"/>
            <a:chOff x="0" y="0"/>
            <a:chExt cx="5194193" cy="8684732"/>
          </a:xfrm>
        </p:grpSpPr>
        <p:grpSp>
          <p:nvGrpSpPr>
            <p:cNvPr id="3" name="Group 3"/>
            <p:cNvGrpSpPr>
              <a:grpSpLocks noChangeAspect="1"/>
            </p:cNvGrpSpPr>
            <p:nvPr/>
          </p:nvGrpSpPr>
          <p:grpSpPr>
            <a:xfrm>
              <a:off x="726406" y="0"/>
              <a:ext cx="3741381" cy="3741381"/>
              <a:chOff x="-2540" y="-2540"/>
              <a:chExt cx="6355080" cy="635508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-2540" y="-254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507650"/>
              </a:solidFill>
            </p:spPr>
          </p:sp>
        </p:grpSp>
        <p:sp>
          <p:nvSpPr>
            <p:cNvPr id="5" name="TextBox 5"/>
            <p:cNvSpPr txBox="1"/>
            <p:nvPr/>
          </p:nvSpPr>
          <p:spPr>
            <a:xfrm>
              <a:off x="0" y="4737543"/>
              <a:ext cx="5194193" cy="39471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97"/>
                </a:lnSpc>
                <a:spcBef>
                  <a:spcPct val="0"/>
                </a:spcBef>
              </a:pPr>
              <a:r>
                <a:rPr lang="en-US" sz="2700" spc="-27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1 Сбор </a:t>
              </a:r>
              <a:r>
                <a:rPr lang="en-US" sz="2700" spc="-27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и оформление материала по теме «Изучение коммуникативного русского языка иностранными студентами с помощью мультфильмов</a:t>
              </a:r>
              <a:r>
                <a:rPr lang="en-US" sz="2700" spc="-27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»</a:t>
              </a:r>
              <a:endParaRPr lang="en-US" sz="2700" spc="-27" dirty="0">
                <a:solidFill>
                  <a:schemeClr val="tx1">
                    <a:lumMod val="50000"/>
                    <a:lumOff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567767" y="2652062"/>
            <a:ext cx="4413734" cy="4969469"/>
            <a:chOff x="0" y="0"/>
            <a:chExt cx="5430651" cy="6445434"/>
          </a:xfrm>
        </p:grpSpPr>
        <p:grpSp>
          <p:nvGrpSpPr>
            <p:cNvPr id="7" name="Group 7"/>
            <p:cNvGrpSpPr>
              <a:grpSpLocks noChangeAspect="1"/>
            </p:cNvGrpSpPr>
            <p:nvPr/>
          </p:nvGrpSpPr>
          <p:grpSpPr>
            <a:xfrm>
              <a:off x="759475" y="0"/>
              <a:ext cx="3911702" cy="3911702"/>
              <a:chOff x="-2540" y="-2540"/>
              <a:chExt cx="6355080" cy="635508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-2540" y="-254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507650"/>
              </a:solidFill>
            </p:spPr>
          </p:sp>
        </p:grpSp>
        <p:sp>
          <p:nvSpPr>
            <p:cNvPr id="9" name="TextBox 9"/>
            <p:cNvSpPr txBox="1"/>
            <p:nvPr/>
          </p:nvSpPr>
          <p:spPr>
            <a:xfrm>
              <a:off x="0" y="4938498"/>
              <a:ext cx="5430651" cy="15069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97"/>
                </a:lnSpc>
                <a:spcBef>
                  <a:spcPct val="0"/>
                </a:spcBef>
              </a:pPr>
              <a:r>
                <a:rPr lang="en-US" sz="2700" spc="-27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2 Подбор </a:t>
              </a:r>
              <a:r>
                <a:rPr lang="en-US" sz="2700" spc="-27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мультфильма для повышения словарного </a:t>
              </a:r>
              <a:r>
                <a:rPr lang="en-US" sz="2700" spc="-27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запаса</a:t>
              </a:r>
              <a:endParaRPr lang="en-US" sz="2700" spc="-27" dirty="0">
                <a:solidFill>
                  <a:schemeClr val="tx1">
                    <a:lumMod val="50000"/>
                    <a:lumOff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3639800" y="2652062"/>
            <a:ext cx="4248198" cy="6954278"/>
            <a:chOff x="0" y="0"/>
            <a:chExt cx="5359464" cy="9272370"/>
          </a:xfrm>
        </p:grpSpPr>
        <p:grpSp>
          <p:nvGrpSpPr>
            <p:cNvPr id="11" name="Group 11"/>
            <p:cNvGrpSpPr>
              <a:grpSpLocks noChangeAspect="1"/>
            </p:cNvGrpSpPr>
            <p:nvPr/>
          </p:nvGrpSpPr>
          <p:grpSpPr>
            <a:xfrm>
              <a:off x="713997" y="0"/>
              <a:ext cx="3677469" cy="3677469"/>
              <a:chOff x="-2540" y="-2540"/>
              <a:chExt cx="6355080" cy="635508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-2540" y="-254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507650"/>
              </a:solidFill>
            </p:spPr>
          </p:sp>
        </p:grpSp>
        <p:sp>
          <p:nvSpPr>
            <p:cNvPr id="13" name="TextBox 13"/>
            <p:cNvSpPr txBox="1"/>
            <p:nvPr/>
          </p:nvSpPr>
          <p:spPr>
            <a:xfrm>
              <a:off x="0" y="4645462"/>
              <a:ext cx="5359464" cy="462690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997"/>
                </a:lnSpc>
                <a:spcBef>
                  <a:spcPct val="0"/>
                </a:spcBef>
              </a:pPr>
              <a:r>
                <a:rPr lang="en-US" sz="2700" spc="-27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4 </a:t>
              </a:r>
              <a:r>
                <a:rPr lang="en-US" sz="2700" spc="-27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Проведение 3-х дневного тренинга для иностранного студента по повышению словарного запаса словами, идиомами, часто употребляемых в повседневной </a:t>
              </a:r>
              <a:r>
                <a:rPr lang="en-US" sz="2700" spc="-27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коммуникации</a:t>
              </a:r>
              <a:endParaRPr lang="en-US" sz="2700" spc="-27" dirty="0">
                <a:solidFill>
                  <a:schemeClr val="tx1">
                    <a:lumMod val="50000"/>
                    <a:lumOff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5784933" y="3363380"/>
            <a:ext cx="2005309" cy="159330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0341977" y="2971122"/>
            <a:ext cx="1692400" cy="2281422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>
            <a:off x="9158547" y="2652062"/>
            <a:ext cx="4059261" cy="5717497"/>
            <a:chOff x="0" y="0"/>
            <a:chExt cx="4948327" cy="7530719"/>
          </a:xfrm>
        </p:grpSpPr>
        <p:grpSp>
          <p:nvGrpSpPr>
            <p:cNvPr id="17" name="Group 17"/>
            <p:cNvGrpSpPr>
              <a:grpSpLocks noChangeAspect="1"/>
            </p:cNvGrpSpPr>
            <p:nvPr/>
          </p:nvGrpSpPr>
          <p:grpSpPr>
            <a:xfrm>
              <a:off x="692022" y="0"/>
              <a:ext cx="3564283" cy="3564283"/>
              <a:chOff x="-2540" y="-2540"/>
              <a:chExt cx="6355080" cy="635508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-2540" y="-254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507650"/>
              </a:solidFill>
            </p:spPr>
          </p:sp>
        </p:grpSp>
        <p:sp>
          <p:nvSpPr>
            <p:cNvPr id="19" name="TextBox 19"/>
            <p:cNvSpPr txBox="1"/>
            <p:nvPr/>
          </p:nvSpPr>
          <p:spPr>
            <a:xfrm>
              <a:off x="0" y="4480208"/>
              <a:ext cx="4948327" cy="30505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97"/>
                </a:lnSpc>
                <a:spcBef>
                  <a:spcPct val="0"/>
                </a:spcBef>
              </a:pPr>
              <a:r>
                <a:rPr lang="en-US" sz="2700" spc="-27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3 </a:t>
              </a:r>
              <a:r>
                <a:rPr lang="en-US" sz="2700" spc="-27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Создание тренинга для изучения новых слов, идиом, часто употребляемых в повседневной </a:t>
              </a:r>
              <a:r>
                <a:rPr lang="en-US" sz="2700" spc="-27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коммуникации</a:t>
              </a:r>
              <a:endParaRPr lang="en-US" sz="2700" spc="-27" dirty="0">
                <a:solidFill>
                  <a:schemeClr val="tx1">
                    <a:lumMod val="50000"/>
                    <a:lumOff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4407745" y="3044986"/>
            <a:ext cx="2510972" cy="1972254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218627" y="3186890"/>
            <a:ext cx="2185898" cy="1770578"/>
          </a:xfrm>
          <a:prstGeom prst="rect">
            <a:avLst/>
          </a:prstGeom>
        </p:spPr>
      </p:pic>
      <p:sp>
        <p:nvSpPr>
          <p:cNvPr id="22" name="TextBox 22"/>
          <p:cNvSpPr txBox="1"/>
          <p:nvPr/>
        </p:nvSpPr>
        <p:spPr>
          <a:xfrm>
            <a:off x="2976522" y="1104900"/>
            <a:ext cx="12118150" cy="1213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80"/>
              </a:lnSpc>
            </a:pPr>
            <a:r>
              <a:rPr lang="en-US" sz="12410" spc="-124" dirty="0">
                <a:solidFill>
                  <a:srgbClr val="C66424"/>
                </a:solidFill>
                <a:latin typeface="Old English Text MT" panose="03040902040508030806" pitchFamily="66" charset="0"/>
              </a:rPr>
              <a:t>Задачи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64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38200" y="1181100"/>
            <a:ext cx="11167368" cy="7849541"/>
            <a:chOff x="21011" y="113026"/>
            <a:chExt cx="14889824" cy="11642893"/>
          </a:xfrm>
        </p:grpSpPr>
        <p:sp>
          <p:nvSpPr>
            <p:cNvPr id="3" name="AutoShape 3"/>
            <p:cNvSpPr/>
            <p:nvPr/>
          </p:nvSpPr>
          <p:spPr>
            <a:xfrm>
              <a:off x="21011" y="113026"/>
              <a:ext cx="14889824" cy="11642893"/>
            </a:xfrm>
            <a:prstGeom prst="rect">
              <a:avLst/>
            </a:prstGeom>
            <a:solidFill>
              <a:srgbClr val="F3E1C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803279" y="1476644"/>
              <a:ext cx="11283268" cy="34027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880"/>
                </a:lnSpc>
              </a:pPr>
              <a:r>
                <a:rPr lang="en-US" sz="10300" spc="-124" dirty="0">
                  <a:solidFill>
                    <a:srgbClr val="C66424"/>
                  </a:solidFill>
                  <a:latin typeface="Old English Text MT" panose="03040902040508030806" pitchFamily="66" charset="0"/>
                </a:rPr>
                <a:t>Планируемый результат 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2203779" y="6765873"/>
              <a:ext cx="11533232" cy="235864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077"/>
                </a:lnSpc>
              </a:pPr>
              <a:r>
                <a:rPr lang="en-US" sz="2700" spc="-27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3-Х ДНЕВНЫЙ ТРЕНИНГ ДЛЯ ИНОСТРАННЫХ СТУДЕНТОВ ПО ПОВЫШЕНИЮ СЛОВАРНОГО ЗАПАСА СЛОВАМИ, ИДИОМАМИ, ЧАСТО УПОТРЕБЛЯЕМЫХ В ПОВСЕДНЕВНОЙ </a:t>
              </a:r>
              <a:r>
                <a:rPr lang="en-US" sz="2700" spc="-27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КОММУНИКАЦИИ</a:t>
              </a:r>
              <a:endParaRPr lang="en-US" sz="2700" spc="-27" dirty="0">
                <a:solidFill>
                  <a:schemeClr val="tx1">
                    <a:lumMod val="50000"/>
                    <a:lumOff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</p:grpSp>
      <p:sp>
        <p:nvSpPr>
          <p:cNvPr id="6" name="Freeform 5"/>
          <p:cNvSpPr/>
          <p:nvPr/>
        </p:nvSpPr>
        <p:spPr>
          <a:xfrm>
            <a:off x="2285320" y="5300466"/>
            <a:ext cx="8992279" cy="2322036"/>
          </a:xfrm>
          <a:custGeom>
            <a:avLst/>
            <a:gdLst/>
            <a:ahLst/>
            <a:cxnLst/>
            <a:rect l="l" t="t" r="r" b="b"/>
            <a:pathLst>
              <a:path w="7442646" h="1858204">
                <a:moveTo>
                  <a:pt x="0" y="0"/>
                </a:moveTo>
                <a:lnTo>
                  <a:pt x="0" y="1858204"/>
                </a:lnTo>
                <a:lnTo>
                  <a:pt x="7442646" y="1858204"/>
                </a:lnTo>
                <a:lnTo>
                  <a:pt x="7442646" y="0"/>
                </a:lnTo>
                <a:lnTo>
                  <a:pt x="0" y="0"/>
                </a:lnTo>
                <a:close/>
                <a:moveTo>
                  <a:pt x="7381686" y="1797244"/>
                </a:moveTo>
                <a:lnTo>
                  <a:pt x="59690" y="1797244"/>
                </a:lnTo>
                <a:lnTo>
                  <a:pt x="59690" y="59690"/>
                </a:lnTo>
                <a:lnTo>
                  <a:pt x="7381686" y="59690"/>
                </a:lnTo>
                <a:lnTo>
                  <a:pt x="7381686" y="1797244"/>
                </a:lnTo>
                <a:close/>
              </a:path>
            </a:pathLst>
          </a:custGeom>
          <a:solidFill>
            <a:srgbClr val="507650"/>
          </a:solid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1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906000" y="2548221"/>
            <a:ext cx="8292148" cy="7353077"/>
            <a:chOff x="0" y="-28575"/>
            <a:chExt cx="10661419" cy="9804102"/>
          </a:xfrm>
        </p:grpSpPr>
        <p:sp>
          <p:nvSpPr>
            <p:cNvPr id="3" name="TextBox 3"/>
            <p:cNvSpPr txBox="1"/>
            <p:nvPr/>
          </p:nvSpPr>
          <p:spPr>
            <a:xfrm>
              <a:off x="2155389" y="8886395"/>
              <a:ext cx="3577007" cy="88913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560"/>
                </a:lnSpc>
              </a:pPr>
              <a:r>
                <a:rPr lang="en-US" sz="2700" spc="-27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январь – март</a:t>
              </a:r>
            </a:p>
            <a:p>
              <a:pPr algn="ctr">
                <a:lnSpc>
                  <a:spcPts val="2560"/>
                </a:lnSpc>
              </a:pPr>
              <a:r>
                <a:rPr lang="en-US" sz="2700" spc="-27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60%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620448"/>
              <a:ext cx="3037139" cy="88913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560"/>
                </a:lnSpc>
              </a:pPr>
              <a:r>
                <a:rPr lang="en-US" sz="2700" spc="-27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март</a:t>
              </a:r>
              <a:r>
                <a:rPr lang="en-US" sz="2700" spc="-27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– апрель</a:t>
              </a:r>
              <a:endParaRPr lang="en-US" sz="2700" spc="-27" dirty="0">
                <a:solidFill>
                  <a:schemeClr val="tx1">
                    <a:lumMod val="50000"/>
                    <a:lumOff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  <a:p>
              <a:pPr algn="ctr">
                <a:lnSpc>
                  <a:spcPts val="2560"/>
                </a:lnSpc>
              </a:pPr>
              <a:r>
                <a:rPr lang="en-US" sz="2700" spc="-27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20%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4718213" y="-28575"/>
              <a:ext cx="4589146" cy="88913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560"/>
                </a:lnSpc>
              </a:pPr>
              <a:r>
                <a:rPr lang="en-US" sz="2700" spc="-27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сентябрь-октябрь</a:t>
              </a:r>
            </a:p>
            <a:p>
              <a:pPr algn="ctr">
                <a:lnSpc>
                  <a:spcPts val="2560"/>
                </a:lnSpc>
              </a:pPr>
              <a:r>
                <a:rPr lang="en-US" sz="2700" spc="-27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10%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543861" y="1631322"/>
              <a:ext cx="3117558" cy="88913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560"/>
                </a:lnSpc>
              </a:pPr>
              <a:r>
                <a:rPr lang="en-US" sz="2700" spc="-27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ноябрь-январь</a:t>
              </a:r>
            </a:p>
            <a:p>
              <a:pPr algn="ctr">
                <a:lnSpc>
                  <a:spcPts val="2560"/>
                </a:lnSpc>
              </a:pPr>
              <a:r>
                <a:rPr lang="en-US" sz="2700" spc="-27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10%</a:t>
              </a:r>
            </a:p>
          </p:txBody>
        </p:sp>
        <p:grpSp>
          <p:nvGrpSpPr>
            <p:cNvPr id="7" name="Group 7"/>
            <p:cNvGrpSpPr>
              <a:grpSpLocks noChangeAspect="1"/>
            </p:cNvGrpSpPr>
            <p:nvPr/>
          </p:nvGrpSpPr>
          <p:grpSpPr>
            <a:xfrm>
              <a:off x="743670" y="821438"/>
              <a:ext cx="7838068" cy="7838068"/>
              <a:chOff x="0" y="0"/>
              <a:chExt cx="2540000" cy="25400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270000" y="0"/>
                <a:ext cx="796906" cy="1270000"/>
              </a:xfrm>
              <a:custGeom>
                <a:avLst/>
                <a:gdLst/>
                <a:ahLst/>
                <a:cxnLst/>
                <a:rect l="l" t="t" r="r" b="b"/>
                <a:pathLst>
                  <a:path w="796906" h="1270000">
                    <a:moveTo>
                      <a:pt x="0" y="0"/>
                    </a:moveTo>
                    <a:cubicBezTo>
                      <a:pt x="289939" y="0"/>
                      <a:pt x="571150" y="99209"/>
                      <a:pt x="796906" y="281141"/>
                    </a:cubicBezTo>
                    <a:lnTo>
                      <a:pt x="0" y="1270000"/>
                    </a:lnTo>
                    <a:close/>
                  </a:path>
                </a:pathLst>
              </a:custGeom>
              <a:solidFill>
                <a:srgbClr val="C66424"/>
              </a:solidFill>
            </p:spPr>
          </p:sp>
          <p:sp>
            <p:nvSpPr>
              <p:cNvPr id="9" name="Freeform 9"/>
              <p:cNvSpPr/>
              <p:nvPr/>
            </p:nvSpPr>
            <p:spPr>
              <a:xfrm>
                <a:off x="1270000" y="242548"/>
                <a:ext cx="1225947" cy="1027452"/>
              </a:xfrm>
              <a:custGeom>
                <a:avLst/>
                <a:gdLst/>
                <a:ahLst/>
                <a:cxnLst/>
                <a:rect l="l" t="t" r="r" b="b"/>
                <a:pathLst>
                  <a:path w="1225947" h="1027452">
                    <a:moveTo>
                      <a:pt x="746487" y="0"/>
                    </a:moveTo>
                    <a:cubicBezTo>
                      <a:pt x="981053" y="170423"/>
                      <a:pt x="1150244" y="415976"/>
                      <a:pt x="1225947" y="695858"/>
                    </a:cubicBezTo>
                    <a:lnTo>
                      <a:pt x="0" y="1027452"/>
                    </a:lnTo>
                    <a:close/>
                  </a:path>
                </a:pathLst>
              </a:custGeom>
              <a:solidFill>
                <a:srgbClr val="E97469"/>
              </a:solidFill>
            </p:spPr>
          </p:sp>
          <p:sp>
            <p:nvSpPr>
              <p:cNvPr id="10" name="Freeform 10"/>
              <p:cNvSpPr/>
              <p:nvPr/>
            </p:nvSpPr>
            <p:spPr>
              <a:xfrm>
                <a:off x="-115460" y="817672"/>
                <a:ext cx="2765736" cy="1812498"/>
              </a:xfrm>
              <a:custGeom>
                <a:avLst/>
                <a:gdLst/>
                <a:ahLst/>
                <a:cxnLst/>
                <a:rect l="l" t="t" r="r" b="b"/>
                <a:pathLst>
                  <a:path w="2765736" h="1812498">
                    <a:moveTo>
                      <a:pt x="2593302" y="59876"/>
                    </a:moveTo>
                    <a:cubicBezTo>
                      <a:pt x="2765736" y="590574"/>
                      <a:pt x="2571562" y="1171658"/>
                      <a:pt x="2114720" y="1492078"/>
                    </a:cubicBezTo>
                    <a:cubicBezTo>
                      <a:pt x="1657878" y="1812498"/>
                      <a:pt x="1045402" y="1797183"/>
                      <a:pt x="605145" y="1454331"/>
                    </a:cubicBezTo>
                    <a:cubicBezTo>
                      <a:pt x="164889" y="1111478"/>
                      <a:pt x="0" y="521416"/>
                      <a:pt x="198742" y="0"/>
                    </a:cubicBezTo>
                    <a:lnTo>
                      <a:pt x="1385460" y="452328"/>
                    </a:lnTo>
                    <a:close/>
                  </a:path>
                </a:pathLst>
              </a:custGeom>
              <a:solidFill>
                <a:srgbClr val="FB91A7"/>
              </a:solidFill>
            </p:spPr>
          </p:sp>
          <p:sp>
            <p:nvSpPr>
              <p:cNvPr id="11" name="Freeform 11"/>
              <p:cNvSpPr/>
              <p:nvPr/>
            </p:nvSpPr>
            <p:spPr>
              <a:xfrm>
                <a:off x="62158" y="0"/>
                <a:ext cx="1207842" cy="1270000"/>
              </a:xfrm>
              <a:custGeom>
                <a:avLst/>
                <a:gdLst/>
                <a:ahLst/>
                <a:cxnLst/>
                <a:rect l="l" t="t" r="r" b="b"/>
                <a:pathLst>
                  <a:path w="1207842" h="1270000">
                    <a:moveTo>
                      <a:pt x="0" y="877548"/>
                    </a:moveTo>
                    <a:cubicBezTo>
                      <a:pt x="170006" y="354324"/>
                      <a:pt x="657564" y="55"/>
                      <a:pt x="1207715" y="0"/>
                    </a:cubicBezTo>
                    <a:lnTo>
                      <a:pt x="1207842" y="1270000"/>
                    </a:lnTo>
                    <a:close/>
                  </a:path>
                </a:pathLst>
              </a:custGeom>
              <a:solidFill>
                <a:srgbClr val="FFB4DA"/>
              </a:solidFill>
            </p:spPr>
          </p:sp>
          <p:sp>
            <p:nvSpPr>
              <p:cNvPr id="12" name="Freeform 12"/>
              <p:cNvSpPr/>
              <p:nvPr/>
            </p:nvSpPr>
            <p:spPr>
              <a:xfrm>
                <a:off x="1270000" y="0"/>
                <a:ext cx="127" cy="127000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1270000">
                    <a:moveTo>
                      <a:pt x="0" y="0"/>
                    </a:moveTo>
                    <a:cubicBezTo>
                      <a:pt x="42" y="0"/>
                      <a:pt x="85" y="0"/>
                      <a:pt x="127" y="0"/>
                    </a:cubicBezTo>
                    <a:lnTo>
                      <a:pt x="0" y="1270000"/>
                    </a:lnTo>
                    <a:close/>
                  </a:path>
                </a:pathLst>
              </a:custGeom>
              <a:solidFill>
                <a:srgbClr val="FFD9FF"/>
              </a:solidFill>
            </p:spPr>
          </p:sp>
        </p:grpSp>
      </p:grpSp>
      <p:grpSp>
        <p:nvGrpSpPr>
          <p:cNvPr id="13" name="Group 13"/>
          <p:cNvGrpSpPr/>
          <p:nvPr/>
        </p:nvGrpSpPr>
        <p:grpSpPr>
          <a:xfrm>
            <a:off x="1330810" y="6119143"/>
            <a:ext cx="574397" cy="574397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B91A7"/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2118357" y="3128486"/>
            <a:ext cx="7888640" cy="67242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50"/>
              </a:lnSpc>
            </a:pPr>
            <a:r>
              <a:rPr lang="en-US" sz="2700" spc="-27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 Изучить</a:t>
            </a:r>
            <a:r>
              <a:rPr lang="en-US" sz="2300" spc="23" dirty="0" smtClean="0">
                <a:solidFill>
                  <a:srgbClr val="000000"/>
                </a:solidFill>
                <a:latin typeface="Kollektif"/>
              </a:rPr>
              <a:t> </a:t>
            </a:r>
            <a:r>
              <a:rPr lang="en-US" sz="2700" spc="-27" dirty="0">
                <a:solidFill>
                  <a:schemeClr val="tx1">
                    <a:lumMod val="50000"/>
                    <a:lumOff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литературу </a:t>
            </a:r>
            <a:r>
              <a:rPr lang="ru-RU" sz="2700" spc="-27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по теме</a:t>
            </a:r>
            <a:endParaRPr lang="en-US" sz="2700" spc="-27" dirty="0">
              <a:solidFill>
                <a:schemeClr val="tx1">
                  <a:lumMod val="50000"/>
                  <a:lumOff val="50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>
              <a:lnSpc>
                <a:spcPts val="3450"/>
              </a:lnSpc>
            </a:pPr>
            <a:endParaRPr lang="en-US" sz="2700" spc="-27" dirty="0">
              <a:solidFill>
                <a:schemeClr val="tx1">
                  <a:lumMod val="50000"/>
                  <a:lumOff val="50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>
              <a:lnSpc>
                <a:spcPts val="3450"/>
              </a:lnSpc>
            </a:pPr>
            <a:r>
              <a:rPr lang="en-US" sz="2700" spc="-27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 Сбор </a:t>
            </a:r>
            <a:r>
              <a:rPr lang="en-US" sz="2700" spc="-27" dirty="0">
                <a:solidFill>
                  <a:schemeClr val="tx1">
                    <a:lumMod val="50000"/>
                    <a:lumOff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и оформление материала по теме «Изучение коммуникативного русского языка иностранными студентами с помощью мультфильмов» </a:t>
            </a:r>
          </a:p>
          <a:p>
            <a:pPr>
              <a:lnSpc>
                <a:spcPts val="3450"/>
              </a:lnSpc>
            </a:pPr>
            <a:endParaRPr lang="en-US" sz="2700" spc="-27" dirty="0">
              <a:solidFill>
                <a:schemeClr val="tx1">
                  <a:lumMod val="50000"/>
                  <a:lumOff val="50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>
              <a:lnSpc>
                <a:spcPts val="3450"/>
              </a:lnSpc>
            </a:pPr>
            <a:r>
              <a:rPr lang="en-US" sz="2700" spc="-27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3 Создание </a:t>
            </a:r>
            <a:r>
              <a:rPr lang="en-US" sz="2700" spc="-27" dirty="0">
                <a:solidFill>
                  <a:schemeClr val="tx1">
                    <a:lumMod val="50000"/>
                    <a:lumOff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тренинга для изучения новых слов, идиом, часто употребляемых в повседневной коммуникации </a:t>
            </a:r>
          </a:p>
          <a:p>
            <a:pPr>
              <a:lnSpc>
                <a:spcPts val="3450"/>
              </a:lnSpc>
            </a:pPr>
            <a:endParaRPr lang="en-US" sz="2700" spc="-27" dirty="0">
              <a:solidFill>
                <a:schemeClr val="tx1">
                  <a:lumMod val="50000"/>
                  <a:lumOff val="50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l">
              <a:lnSpc>
                <a:spcPts val="3450"/>
              </a:lnSpc>
            </a:pPr>
            <a:r>
              <a:rPr lang="en-US" sz="2700" spc="-27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4 Проведение </a:t>
            </a:r>
            <a:r>
              <a:rPr lang="en-US" sz="2700" spc="-27" dirty="0">
                <a:solidFill>
                  <a:schemeClr val="tx1">
                    <a:lumMod val="50000"/>
                    <a:lumOff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3-х дневного тренинга для иностранной студентки по повышению словарного запаса словами, идиомами, часто употребляемых в повседневной коммуникации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386385" y="1025185"/>
            <a:ext cx="15544800" cy="11527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indent="0" algn="ctr">
              <a:lnSpc>
                <a:spcPts val="8880"/>
              </a:lnSpc>
              <a:spcBef>
                <a:spcPct val="0"/>
              </a:spcBef>
            </a:pPr>
            <a:r>
              <a:rPr lang="en-US" sz="10300" spc="-124" dirty="0">
                <a:solidFill>
                  <a:srgbClr val="C66424"/>
                </a:solidFill>
                <a:latin typeface="Old English Text MT" panose="03040902040508030806" pitchFamily="66" charset="0"/>
              </a:rPr>
              <a:t>План реализации проекта: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1393312" y="7962900"/>
            <a:ext cx="574397" cy="574397"/>
            <a:chOff x="0" y="0"/>
            <a:chExt cx="6350000" cy="6350000"/>
          </a:xfrm>
        </p:grpSpPr>
        <p:sp>
          <p:nvSpPr>
            <p:cNvPr id="18" name="Freeform 1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B4DA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357395" y="4103147"/>
            <a:ext cx="574397" cy="574397"/>
            <a:chOff x="0" y="0"/>
            <a:chExt cx="6350000" cy="6350000"/>
          </a:xfrm>
        </p:grpSpPr>
        <p:sp>
          <p:nvSpPr>
            <p:cNvPr id="20" name="Freeform 2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97469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1350156" y="3144590"/>
            <a:ext cx="574397" cy="574397"/>
            <a:chOff x="0" y="0"/>
            <a:chExt cx="6350000" cy="6350000"/>
          </a:xfrm>
        </p:grpSpPr>
        <p:sp>
          <p:nvSpPr>
            <p:cNvPr id="22" name="Freeform 2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66424"/>
            </a:solid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64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876379" y="195465"/>
            <a:ext cx="5974396" cy="5855296"/>
          </a:xfrm>
          <a:prstGeom prst="rect">
            <a:avLst/>
          </a:prstGeom>
          <a:solidFill>
            <a:srgbClr val="F3E1CA"/>
          </a:solidFill>
        </p:spPr>
      </p:sp>
      <p:grpSp>
        <p:nvGrpSpPr>
          <p:cNvPr id="3" name="Group 3"/>
          <p:cNvGrpSpPr/>
          <p:nvPr/>
        </p:nvGrpSpPr>
        <p:grpSpPr>
          <a:xfrm>
            <a:off x="7155572" y="485740"/>
            <a:ext cx="5362744" cy="5347063"/>
            <a:chOff x="0" y="0"/>
            <a:chExt cx="7150325" cy="712941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 l="18457" r="18457"/>
            <a:stretch>
              <a:fillRect/>
            </a:stretch>
          </p:blipFill>
          <p:spPr>
            <a:xfrm>
              <a:off x="0" y="0"/>
              <a:ext cx="7150325" cy="7129417"/>
            </a:xfrm>
            <a:prstGeom prst="rect">
              <a:avLst/>
            </a:prstGeom>
          </p:spPr>
        </p:pic>
      </p:grpSp>
      <p:sp>
        <p:nvSpPr>
          <p:cNvPr id="5" name="AutoShape 5"/>
          <p:cNvSpPr/>
          <p:nvPr/>
        </p:nvSpPr>
        <p:spPr>
          <a:xfrm>
            <a:off x="11020458" y="3914353"/>
            <a:ext cx="5620084" cy="5620084"/>
          </a:xfrm>
          <a:prstGeom prst="rect">
            <a:avLst/>
          </a:prstGeom>
          <a:solidFill>
            <a:srgbClr val="F3E1CA"/>
          </a:solidFill>
        </p:spPr>
      </p:sp>
      <p:grpSp>
        <p:nvGrpSpPr>
          <p:cNvPr id="6" name="Group 6"/>
          <p:cNvGrpSpPr/>
          <p:nvPr/>
        </p:nvGrpSpPr>
        <p:grpSpPr>
          <a:xfrm>
            <a:off x="11298806" y="4200103"/>
            <a:ext cx="5063390" cy="5048584"/>
            <a:chOff x="0" y="0"/>
            <a:chExt cx="6751186" cy="6731446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/>
            <a:srcRect l="15524" r="15524"/>
            <a:stretch>
              <a:fillRect/>
            </a:stretch>
          </p:blipFill>
          <p:spPr>
            <a:xfrm>
              <a:off x="0" y="0"/>
              <a:ext cx="6751186" cy="6731446"/>
            </a:xfrm>
            <a:prstGeom prst="rect">
              <a:avLst/>
            </a:prstGeom>
          </p:spPr>
        </p:pic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279422" y="8785821"/>
            <a:ext cx="2722240" cy="149723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794452" y="123858"/>
            <a:ext cx="2722240" cy="1497232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462075" y="1611450"/>
            <a:ext cx="6175375" cy="2588653"/>
          </a:xfrm>
          <a:prstGeom prst="rect">
            <a:avLst/>
          </a:prstGeom>
          <a:solidFill>
            <a:srgbClr val="F3E1CA"/>
          </a:solidFill>
        </p:spPr>
      </p:sp>
      <p:sp>
        <p:nvSpPr>
          <p:cNvPr id="11" name="TextBox 11"/>
          <p:cNvSpPr txBox="1"/>
          <p:nvPr/>
        </p:nvSpPr>
        <p:spPr>
          <a:xfrm>
            <a:off x="739721" y="2374281"/>
            <a:ext cx="5620084" cy="1152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80"/>
              </a:lnSpc>
              <a:spcBef>
                <a:spcPct val="0"/>
              </a:spcBef>
            </a:pPr>
            <a:r>
              <a:rPr lang="en-US" sz="10300" spc="-124" dirty="0">
                <a:solidFill>
                  <a:srgbClr val="C66424"/>
                </a:solidFill>
                <a:latin typeface="Old English Text MT" panose="03040902040508030806" pitchFamily="66" charset="0"/>
              </a:rPr>
              <a:t>Задача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1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5"/>
          <p:cNvSpPr/>
          <p:nvPr/>
        </p:nvSpPr>
        <p:spPr>
          <a:xfrm>
            <a:off x="5512245" y="6145656"/>
            <a:ext cx="6954122" cy="1920379"/>
          </a:xfrm>
          <a:prstGeom prst="rect">
            <a:avLst/>
          </a:prstGeom>
          <a:solidFill>
            <a:srgbClr val="C66424"/>
          </a:solidFill>
        </p:spPr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68106" y="278892"/>
            <a:ext cx="3680943" cy="538337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729837" y="278892"/>
            <a:ext cx="3726955" cy="538337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093483" y="255232"/>
            <a:ext cx="3895823" cy="539654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4170992" y="255232"/>
            <a:ext cx="3439478" cy="5407039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4355976" y="6327116"/>
            <a:ext cx="9589903" cy="2475961"/>
            <a:chOff x="9236" y="62243"/>
            <a:chExt cx="12786537" cy="3301281"/>
          </a:xfrm>
        </p:grpSpPr>
        <p:sp>
          <p:nvSpPr>
            <p:cNvPr id="7" name="TextBox 7"/>
            <p:cNvSpPr txBox="1"/>
            <p:nvPr/>
          </p:nvSpPr>
          <p:spPr>
            <a:xfrm>
              <a:off x="9236" y="62243"/>
              <a:ext cx="12786537" cy="15488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880"/>
                </a:lnSpc>
                <a:spcBef>
                  <a:spcPct val="0"/>
                </a:spcBef>
              </a:pPr>
              <a:r>
                <a:rPr lang="en-US" sz="10300" spc="-124" dirty="0">
                  <a:solidFill>
                    <a:srgbClr val="F3E1CA"/>
                  </a:solidFill>
                  <a:latin typeface="Old English Text MT" panose="03040902040508030806" pitchFamily="66" charset="0"/>
                </a:rPr>
                <a:t>Задача 2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895272" y="2497520"/>
              <a:ext cx="10995994" cy="8660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10"/>
                </a:lnSpc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64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741338" y="845400"/>
            <a:ext cx="6954122" cy="4205232"/>
          </a:xfrm>
          <a:prstGeom prst="rect">
            <a:avLst/>
          </a:prstGeom>
          <a:solidFill>
            <a:srgbClr val="F3E1CA"/>
          </a:solidFill>
        </p:spPr>
      </p:sp>
      <p:grpSp>
        <p:nvGrpSpPr>
          <p:cNvPr id="3" name="Group 3"/>
          <p:cNvGrpSpPr/>
          <p:nvPr/>
        </p:nvGrpSpPr>
        <p:grpSpPr>
          <a:xfrm>
            <a:off x="9905210" y="1028700"/>
            <a:ext cx="6626379" cy="3922664"/>
            <a:chOff x="0" y="0"/>
            <a:chExt cx="8835172" cy="5230218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 t="27785" b="27785"/>
            <a:stretch>
              <a:fillRect/>
            </a:stretch>
          </p:blipFill>
          <p:spPr>
            <a:xfrm>
              <a:off x="0" y="0"/>
              <a:ext cx="8835172" cy="5230218"/>
            </a:xfrm>
            <a:prstGeom prst="rect">
              <a:avLst/>
            </a:prstGeom>
          </p:spPr>
        </p:pic>
      </p:grpSp>
      <p:sp>
        <p:nvSpPr>
          <p:cNvPr id="5" name="AutoShape 5"/>
          <p:cNvSpPr/>
          <p:nvPr/>
        </p:nvSpPr>
        <p:spPr>
          <a:xfrm>
            <a:off x="9741338" y="5236368"/>
            <a:ext cx="6954122" cy="4205232"/>
          </a:xfrm>
          <a:prstGeom prst="rect">
            <a:avLst/>
          </a:prstGeom>
          <a:solidFill>
            <a:srgbClr val="F3E1CA"/>
          </a:solidFill>
        </p:spPr>
      </p:sp>
      <p:grpSp>
        <p:nvGrpSpPr>
          <p:cNvPr id="6" name="Group 6"/>
          <p:cNvGrpSpPr/>
          <p:nvPr/>
        </p:nvGrpSpPr>
        <p:grpSpPr>
          <a:xfrm>
            <a:off x="9905210" y="5377652"/>
            <a:ext cx="6626379" cy="3922664"/>
            <a:chOff x="0" y="0"/>
            <a:chExt cx="8835172" cy="5230218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/>
            <a:srcRect l="6645" r="6645"/>
            <a:stretch>
              <a:fillRect/>
            </a:stretch>
          </p:blipFill>
          <p:spPr>
            <a:xfrm>
              <a:off x="0" y="0"/>
              <a:ext cx="8835172" cy="5230218"/>
            </a:xfrm>
            <a:prstGeom prst="rect">
              <a:avLst/>
            </a:prstGeom>
          </p:spPr>
        </p:pic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994009" y="8812446"/>
            <a:ext cx="3613853" cy="97574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380218" y="96784"/>
            <a:ext cx="2722240" cy="1497232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1159162" y="4440311"/>
            <a:ext cx="6954122" cy="4205232"/>
          </a:xfrm>
          <a:prstGeom prst="rect">
            <a:avLst/>
          </a:prstGeom>
          <a:solidFill>
            <a:srgbClr val="F3E1CA"/>
          </a:solidFill>
        </p:spPr>
      </p:sp>
      <p:sp>
        <p:nvSpPr>
          <p:cNvPr id="11" name="TextBox 11"/>
          <p:cNvSpPr txBox="1"/>
          <p:nvPr/>
        </p:nvSpPr>
        <p:spPr>
          <a:xfrm>
            <a:off x="1439394" y="3907130"/>
            <a:ext cx="6393657" cy="11425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80"/>
              </a:lnSpc>
            </a:pPr>
            <a:endParaRPr/>
          </a:p>
        </p:txBody>
      </p:sp>
      <p:grpSp>
        <p:nvGrpSpPr>
          <p:cNvPr id="12" name="Group 12"/>
          <p:cNvGrpSpPr/>
          <p:nvPr/>
        </p:nvGrpSpPr>
        <p:grpSpPr>
          <a:xfrm>
            <a:off x="1323033" y="4581595"/>
            <a:ext cx="6626379" cy="3922664"/>
            <a:chOff x="0" y="0"/>
            <a:chExt cx="8835172" cy="5230218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/>
            <a:srcRect l="3353" r="3353"/>
            <a:stretch>
              <a:fillRect/>
            </a:stretch>
          </p:blipFill>
          <p:spPr>
            <a:xfrm>
              <a:off x="0" y="0"/>
              <a:ext cx="8835172" cy="5230218"/>
            </a:xfrm>
            <a:prstGeom prst="rect">
              <a:avLst/>
            </a:prstGeom>
          </p:spPr>
        </p:pic>
      </p:grpSp>
      <p:sp>
        <p:nvSpPr>
          <p:cNvPr id="14" name="AutoShape 14"/>
          <p:cNvSpPr/>
          <p:nvPr/>
        </p:nvSpPr>
        <p:spPr>
          <a:xfrm>
            <a:off x="570709" y="938269"/>
            <a:ext cx="6954122" cy="2147832"/>
          </a:xfrm>
          <a:prstGeom prst="rect">
            <a:avLst/>
          </a:prstGeom>
          <a:solidFill>
            <a:srgbClr val="F3E1CA"/>
          </a:solidFill>
        </p:spPr>
      </p:sp>
      <p:sp>
        <p:nvSpPr>
          <p:cNvPr id="15" name="TextBox 15"/>
          <p:cNvSpPr txBox="1"/>
          <p:nvPr/>
        </p:nvSpPr>
        <p:spPr>
          <a:xfrm>
            <a:off x="570709" y="1398421"/>
            <a:ext cx="6954122" cy="1152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80"/>
              </a:lnSpc>
              <a:spcBef>
                <a:spcPct val="0"/>
              </a:spcBef>
            </a:pPr>
            <a:r>
              <a:rPr lang="en-US" sz="10300" spc="-124" dirty="0">
                <a:solidFill>
                  <a:srgbClr val="C66424"/>
                </a:solidFill>
                <a:latin typeface="Old English Text MT" panose="03040902040508030806" pitchFamily="66" charset="0"/>
              </a:rPr>
              <a:t>Задача 3</a:t>
            </a: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4"/>
          <a:srcRect b="19523"/>
          <a:stretch>
            <a:fillRect/>
          </a:stretch>
        </p:blipFill>
        <p:spPr>
          <a:xfrm>
            <a:off x="236308" y="8252923"/>
            <a:ext cx="3613853" cy="78524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471931" y="3739136"/>
            <a:ext cx="2722240" cy="1497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CAA9A1BF357A154DB60D8D86924A5E3E" ma:contentTypeVersion="12" ma:contentTypeDescription="Создание документа." ma:contentTypeScope="" ma:versionID="26fdb78894c6123ec55a757e1d1f5de7">
  <xsd:schema xmlns:xsd="http://www.w3.org/2001/XMLSchema" xmlns:xs="http://www.w3.org/2001/XMLSchema" xmlns:p="http://schemas.microsoft.com/office/2006/metadata/properties" xmlns:ns2="4dbd67b6-0c9d-49d0-b524-1888504df288" xmlns:ns3="11d165fc-709b-459a-a467-d71e7b54b28b" targetNamespace="http://schemas.microsoft.com/office/2006/metadata/properties" ma:root="true" ma:fieldsID="16c4608dede389bd6e34cf54221697bd" ns2:_="" ns3:_="">
    <xsd:import namespace="4dbd67b6-0c9d-49d0-b524-1888504df288"/>
    <xsd:import namespace="11d165fc-709b-459a-a467-d71e7b54b28b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bd67b6-0c9d-49d0-b524-1888504df288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2" nillable="true" ma:taxonomy="true" ma:internalName="lcf76f155ced4ddcb4097134ff3c332f" ma:taxonomyFieldName="MediaServiceImageTags" ma:displayName="Теги изображений" ma:readOnly="false" ma:fieldId="{5cf76f15-5ced-4ddc-b409-7134ff3c332f}" ma:taxonomyMulti="true" ma:sspId="3b1f9ad3-3015-4419-8a5a-22d4d402f4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d165fc-709b-459a-a467-d71e7b54b28b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3014c41d-810a-4d14-925f-e40066015d1b}" ma:internalName="TaxCatchAll" ma:showField="CatchAllData" ma:web="11d165fc-709b-459a-a467-d71e7b54b28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8FADBD8-FFC0-4BCC-9578-F7E0D1A073E7}"/>
</file>

<file path=customXml/itemProps2.xml><?xml version="1.0" encoding="utf-8"?>
<ds:datastoreItem xmlns:ds="http://schemas.openxmlformats.org/officeDocument/2006/customXml" ds:itemID="{94BA6019-3EE0-499B-ACF1-FF4EA26CABD8}"/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292</Words>
  <Application>Microsoft Office PowerPoint</Application>
  <PresentationFormat>Произвольный</PresentationFormat>
  <Paragraphs>44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Kollektif</vt:lpstr>
      <vt:lpstr>Calibri</vt:lpstr>
      <vt:lpstr>Old English Text MT</vt:lpstr>
      <vt:lpstr>Arial</vt:lpstr>
      <vt:lpstr>Playfair Display Black Bold Italics</vt:lpstr>
      <vt:lpstr>MV Boli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Banana Bread Recipe</dc:title>
  <cp:lastModifiedBy>Дарья Лагода</cp:lastModifiedBy>
  <cp:revision>7</cp:revision>
  <dcterms:created xsi:type="dcterms:W3CDTF">2006-08-16T00:00:00Z</dcterms:created>
  <dcterms:modified xsi:type="dcterms:W3CDTF">2022-04-10T11:21:33Z</dcterms:modified>
  <dc:identifier>DAE9eO83Kqg</dc:identifier>
</cp:coreProperties>
</file>