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1" r:id="rId9"/>
    <p:sldId id="265" r:id="rId10"/>
    <p:sldId id="263" r:id="rId11"/>
    <p:sldId id="266" r:id="rId12"/>
    <p:sldId id="267" r:id="rId13"/>
    <p:sldId id="268" r:id="rId1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30" d="100"/>
          <a:sy n="130" d="100"/>
        </p:scale>
        <p:origin x="82" y="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4683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3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4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A6BF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806525" y="721050"/>
            <a:ext cx="7251600" cy="3721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Зоология: ключевые понятия и роль в науке
</a:t>
            </a:r>
            <a:r>
              <a:rPr lang="en-US" sz="2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Преподаватель АПП ЮФУ
Соловьёва А.Ю.
</a:t>
            </a:r>
            <a:endParaRPr lang="en-US" sz="3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475" y="1857883"/>
            <a:ext cx="376800" cy="30144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6363" y="1830853"/>
            <a:ext cx="355500" cy="355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697950" y="692900"/>
            <a:ext cx="7748100" cy="672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Роль животных в экосистемных процессах
</a:t>
            </a:r>
            <a:endParaRPr lang="en-US" sz="2500" dirty="0"/>
          </a:p>
        </p:txBody>
      </p:sp>
      <p:sp>
        <p:nvSpPr>
          <p:cNvPr id="6" name="Text 1"/>
          <p:cNvSpPr txBox="1"/>
          <p:nvPr/>
        </p:nvSpPr>
        <p:spPr>
          <a:xfrm>
            <a:off x="1094925" y="1830750"/>
            <a:ext cx="2987700" cy="355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Поддержание биологического равновесия
</a:t>
            </a:r>
            <a:endParaRPr lang="en-US" sz="1400" dirty="0"/>
          </a:p>
        </p:txBody>
      </p:sp>
      <p:sp>
        <p:nvSpPr>
          <p:cNvPr id="7" name="Text 2"/>
          <p:cNvSpPr txBox="1"/>
          <p:nvPr/>
        </p:nvSpPr>
        <p:spPr>
          <a:xfrm>
            <a:off x="580700" y="2364500"/>
            <a:ext cx="3501900" cy="803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Животные стабилизируют экосистемы, контролируя численность видов, что поддерживает баланс и способствует взаимосвязи между организмами.
</a:t>
            </a:r>
            <a:endParaRPr lang="en-US" sz="1200" dirty="0"/>
          </a:p>
        </p:txBody>
      </p:sp>
      <p:sp>
        <p:nvSpPr>
          <p:cNvPr id="8" name="Text 3"/>
          <p:cNvSpPr txBox="1"/>
          <p:nvPr/>
        </p:nvSpPr>
        <p:spPr>
          <a:xfrm>
            <a:off x="5425150" y="1830750"/>
            <a:ext cx="2987700" cy="355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Экологические функции и взаимодействия
</a:t>
            </a:r>
            <a:endParaRPr lang="en-US" sz="1400" dirty="0"/>
          </a:p>
        </p:txBody>
      </p:sp>
      <p:sp>
        <p:nvSpPr>
          <p:cNvPr id="9" name="Text 4"/>
          <p:cNvSpPr txBox="1"/>
          <p:nvPr/>
        </p:nvSpPr>
        <p:spPr>
          <a:xfrm>
            <a:off x="4910925" y="2364500"/>
            <a:ext cx="3501900" cy="803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Хищники регулируют популяции, сапрофаги разлагают органику, а пчёлы обеспечивают опыление, необходимое для воспроизводства растений, поддерживая экосистемные услуги.
</a:t>
            </a:r>
            <a:endParaRPr lang="en-US" sz="1200" dirty="0"/>
          </a:p>
        </p:txBody>
      </p:sp>
      <p:sp>
        <p:nvSpPr>
          <p:cNvPr id="10" name="Text 5"/>
          <p:cNvSpPr txBox="1"/>
          <p:nvPr/>
        </p:nvSpPr>
        <p:spPr>
          <a:xfrm>
            <a:off x="65300" y="4772455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303750" y="262275"/>
            <a:ext cx="8208600" cy="786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Дикие и домашние животные: ключевые отличия
</a:t>
            </a:r>
            <a:endParaRPr lang="en-US" sz="2500" dirty="0"/>
          </a:p>
        </p:txBody>
      </p:sp>
      <p:sp>
        <p:nvSpPr>
          <p:cNvPr id="8" name="Text 1"/>
          <p:cNvSpPr txBox="1"/>
          <p:nvPr/>
        </p:nvSpPr>
        <p:spPr>
          <a:xfrm>
            <a:off x="140750" y="4706150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100" dirty="0"/>
          </a:p>
        </p:txBody>
      </p:sp>
      <p:sp>
        <p:nvSpPr>
          <p:cNvPr id="9" name="Text 2"/>
          <p:cNvSpPr txBox="1"/>
          <p:nvPr/>
        </p:nvSpPr>
        <p:spPr>
          <a:xfrm>
            <a:off x="491450" y="2317150"/>
            <a:ext cx="2112300" cy="147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Дикие животные живут в естественной среде без контроля человека, сохраняя природные поведенческие и биологические особенности.
</a:t>
            </a:r>
            <a:endParaRPr lang="en-US" sz="1200" dirty="0"/>
          </a:p>
        </p:txBody>
      </p:sp>
      <p:sp>
        <p:nvSpPr>
          <p:cNvPr id="10" name="Text 3"/>
          <p:cNvSpPr txBox="1"/>
          <p:nvPr/>
        </p:nvSpPr>
        <p:spPr>
          <a:xfrm>
            <a:off x="3318250" y="2317150"/>
            <a:ext cx="2112300" cy="147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Домашние животные одомашнены и адаптированы под потребности человека, прошли селекцию для улучшения продуктивности и поведения.
</a:t>
            </a:r>
            <a:endParaRPr lang="en-US" sz="1200" dirty="0"/>
          </a:p>
        </p:txBody>
      </p:sp>
      <p:sp>
        <p:nvSpPr>
          <p:cNvPr id="11" name="Text 4"/>
          <p:cNvSpPr txBox="1"/>
          <p:nvPr/>
        </p:nvSpPr>
        <p:spPr>
          <a:xfrm>
            <a:off x="6093000" y="2317150"/>
            <a:ext cx="2112300" cy="147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Переход от дикого состояния к домашнему характеризуется изменениями в биологии и экологии, включая сниженный инстинкт выживания в дикой природе.
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3153344" y="4219799"/>
            <a:ext cx="5321700" cy="7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Транспорт и охрана — практическое значение домашних животных, используемых для перемещения и защиты имущества.
</a:t>
            </a:r>
            <a:endParaRPr lang="en-US" sz="1200" dirty="0"/>
          </a:p>
        </p:txBody>
      </p:sp>
      <p:sp>
        <p:nvSpPr>
          <p:cNvPr id="4" name="Text 1"/>
          <p:cNvSpPr txBox="1"/>
          <p:nvPr/>
        </p:nvSpPr>
        <p:spPr>
          <a:xfrm>
            <a:off x="3326904" y="3319016"/>
            <a:ext cx="5321700" cy="7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Животные играют роль в традициях и культуре народов, участвуя в обрядах, символике и ремёслах.
</a:t>
            </a:r>
            <a:endParaRPr lang="en-US" sz="1200" dirty="0"/>
          </a:p>
        </p:txBody>
      </p:sp>
      <p:sp>
        <p:nvSpPr>
          <p:cNvPr id="5" name="Text 2"/>
          <p:cNvSpPr txBox="1"/>
          <p:nvPr/>
        </p:nvSpPr>
        <p:spPr>
          <a:xfrm>
            <a:off x="3510122" y="2473733"/>
            <a:ext cx="5321700" cy="70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Сырьё, такое как шерсть и кожа, используется в производстве одежды и аксессуаров, поддерживая отрасли лёгкой промышленности.
</a:t>
            </a:r>
            <a:endParaRPr lang="en-US" sz="1200" dirty="0"/>
          </a:p>
        </p:txBody>
      </p:sp>
      <p:sp>
        <p:nvSpPr>
          <p:cNvPr id="6" name="Text 3"/>
          <p:cNvSpPr txBox="1"/>
          <p:nvPr/>
        </p:nvSpPr>
        <p:spPr>
          <a:xfrm>
            <a:off x="3680988" y="1628450"/>
            <a:ext cx="5321700" cy="70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Животные являются источником продовольствия: мясо, молоко и яйца составляют важную часть рациона человека.
</a:t>
            </a:r>
            <a:endParaRPr lang="en-US" sz="1200" dirty="0"/>
          </a:p>
        </p:txBody>
      </p:sp>
      <p:sp>
        <p:nvSpPr>
          <p:cNvPr id="7" name="Text 4"/>
          <p:cNvSpPr txBox="1"/>
          <p:nvPr/>
        </p:nvSpPr>
        <p:spPr>
          <a:xfrm>
            <a:off x="290700" y="361450"/>
            <a:ext cx="8357700" cy="96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Значение животных для экономики и культуры
</a:t>
            </a:r>
            <a:endParaRPr lang="en-US" sz="2500" dirty="0"/>
          </a:p>
        </p:txBody>
      </p:sp>
      <p:sp>
        <p:nvSpPr>
          <p:cNvPr id="8" name="Text 5"/>
          <p:cNvSpPr txBox="1"/>
          <p:nvPr/>
        </p:nvSpPr>
        <p:spPr>
          <a:xfrm>
            <a:off x="140750" y="4706150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4343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A6BF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94375" y="722175"/>
            <a:ext cx="7874100" cy="374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Задание
</a:t>
            </a:r>
            <a:r>
              <a:rPr lang="en-US" sz="3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Подготовьте краткий конспект викторины для младших школьников по следующим разделам: 
1. Разнообразие животных; 
2. Строение животных; 
3. Среда обитания животных; 
4. Образ жизни животных (домашние и дикие) 
5. Роль животных в жизни человека
</a:t>
            </a:r>
            <a:endParaRPr lang="en-US" sz="3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A6BF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1" y="0"/>
            <a:ext cx="3795578" cy="51411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383150" y="596425"/>
            <a:ext cx="4202100" cy="3729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Зоология - наука, изучающая животных, их строение, классификацию и значение в природе и обществе. 
Зоология оформлялась как самостоятельная наука в XVIII веке благодаря выдающимся биологам, таким как Карл Линней, жан-Батист Ламарк и Чарльз Дарвин. Первоначально фокус был на строении и классификации, позже — на поведении и экологии.
</a:t>
            </a:r>
            <a:endParaRPr lang="en-US" sz="2500" dirty="0"/>
          </a:p>
        </p:txBody>
      </p:sp>
      <p:sp>
        <p:nvSpPr>
          <p:cNvPr id="5" name="Text 1"/>
          <p:cNvSpPr txBox="1"/>
          <p:nvPr/>
        </p:nvSpPr>
        <p:spPr>
          <a:xfrm>
            <a:off x="8553390" y="4706150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0" y="1200"/>
            <a:ext cx="4644060" cy="51411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4870100" y="692876"/>
            <a:ext cx="4099800" cy="3618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Определение зоологии и её задачи
</a:t>
            </a: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Зоология изучает животных с точки зрения анатомии, физиологии и поведения, раскрывая механизмы их жизнедеятельности и взаимодействия с окружающей средой.
</a:t>
            </a: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Наука занимается систематизацией видов, исследованием их распространения, роли в биосфере, эволюционных процессов и взаимодействием с человеком, а также применением знаний в сельском хозяйстве и медицине.
</a:t>
            </a:r>
            <a:endParaRPr lang="en-US" sz="2000" dirty="0"/>
          </a:p>
        </p:txBody>
      </p:sp>
      <p:sp>
        <p:nvSpPr>
          <p:cNvPr id="6" name="Text 1"/>
          <p:cNvSpPr txBox="1"/>
          <p:nvPr/>
        </p:nvSpPr>
        <p:spPr>
          <a:xfrm>
            <a:off x="8626542" y="4772455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A6BF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234676"/>
            <a:ext cx="3043800" cy="1890485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3234676"/>
            <a:ext cx="3043800" cy="189048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38475" y="1358251"/>
            <a:ext cx="3043800" cy="1890485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65300" y="4772455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100" dirty="0"/>
          </a:p>
        </p:txBody>
      </p:sp>
      <p:sp>
        <p:nvSpPr>
          <p:cNvPr id="7" name="Text 1"/>
          <p:cNvSpPr txBox="1"/>
          <p:nvPr/>
        </p:nvSpPr>
        <p:spPr>
          <a:xfrm>
            <a:off x="164698" y="1517221"/>
            <a:ext cx="2654700" cy="155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Морфология и физиология животных
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Морфология изучает внешнее строение животных, включая формы и размеры тела. Физиология исследует внутренние процессы, такие как дыхание и кровообращение, раскрывая механизмы их жизнедеятельности и адаптаций к различным условиям среды.
</a:t>
            </a:r>
            <a:endParaRPr lang="en-US" sz="1300" dirty="0"/>
          </a:p>
        </p:txBody>
      </p:sp>
      <p:sp>
        <p:nvSpPr>
          <p:cNvPr id="8" name="Text 2"/>
          <p:cNvSpPr txBox="1"/>
          <p:nvPr/>
        </p:nvSpPr>
        <p:spPr>
          <a:xfrm>
            <a:off x="6260698" y="1517221"/>
            <a:ext cx="2654700" cy="155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Систематика и палеозоология
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Систематика занимается классификацией животных, палеозоология исследует ископаемых предков и эволюционную историю видов.
</a:t>
            </a:r>
            <a:endParaRPr lang="en-US" sz="1300" dirty="0"/>
          </a:p>
        </p:txBody>
      </p:sp>
      <p:sp>
        <p:nvSpPr>
          <p:cNvPr id="9" name="Text 3"/>
          <p:cNvSpPr txBox="1"/>
          <p:nvPr/>
        </p:nvSpPr>
        <p:spPr>
          <a:xfrm>
            <a:off x="3184123" y="3378871"/>
            <a:ext cx="2654700" cy="155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Экология и этология
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Экология рассматривает отношения животных с окружающей средой, а этология посвящена их поведению и социальным взаимодействиям в популяциях.
</a:t>
            </a:r>
            <a:endParaRPr lang="en-US" sz="1300" dirty="0"/>
          </a:p>
        </p:txBody>
      </p:sp>
      <p:sp>
        <p:nvSpPr>
          <p:cNvPr id="10" name="Text 4"/>
          <p:cNvSpPr txBox="1"/>
          <p:nvPr/>
        </p:nvSpPr>
        <p:spPr>
          <a:xfrm>
            <a:off x="543450" y="563725"/>
            <a:ext cx="8057100" cy="384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Основные разделы зоологии
</a:t>
            </a:r>
            <a:endParaRPr lang="en-US" sz="2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70500" y="503150"/>
            <a:ext cx="8191500" cy="468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Кто такие животные: биологические признаки
</a:t>
            </a:r>
            <a:endParaRPr lang="en-US" sz="2500" dirty="0"/>
          </a:p>
        </p:txBody>
      </p:sp>
      <p:sp>
        <p:nvSpPr>
          <p:cNvPr id="5" name="Text 1"/>
          <p:cNvSpPr txBox="1"/>
          <p:nvPr/>
        </p:nvSpPr>
        <p:spPr>
          <a:xfrm>
            <a:off x="949350" y="3227551"/>
            <a:ext cx="3396600" cy="1284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Обмен веществ у животных активен и направлен на поддержание гомеостаза, включая процессы дыхания и выделения.
</a:t>
            </a:r>
            <a:endParaRPr lang="en-US" sz="1200" dirty="0"/>
          </a:p>
        </p:txBody>
      </p:sp>
      <p:sp>
        <p:nvSpPr>
          <p:cNvPr id="6" name="Text 2"/>
          <p:cNvSpPr txBox="1"/>
          <p:nvPr/>
        </p:nvSpPr>
        <p:spPr>
          <a:xfrm>
            <a:off x="949350" y="1513311"/>
            <a:ext cx="3396600" cy="1284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Животные являются многоклеточными организмами с гетеротрофным типом питания, что отличает их от автотрофных растений.
</a:t>
            </a:r>
            <a:endParaRPr lang="en-US" sz="1200" dirty="0"/>
          </a:p>
        </p:txBody>
      </p:sp>
      <p:sp>
        <p:nvSpPr>
          <p:cNvPr id="7" name="Text 3"/>
          <p:cNvSpPr txBox="1"/>
          <p:nvPr/>
        </p:nvSpPr>
        <p:spPr>
          <a:xfrm>
            <a:off x="5194575" y="1513311"/>
            <a:ext cx="3396600" cy="1284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Они обладают нервной и мышечной системами, обеспечивающими активную подвижность и сложные реакции на окружающую среду.
</a:t>
            </a:r>
            <a:endParaRPr lang="en-US" sz="1200" dirty="0"/>
          </a:p>
        </p:txBody>
      </p:sp>
      <p:sp>
        <p:nvSpPr>
          <p:cNvPr id="8" name="Text 4"/>
          <p:cNvSpPr txBox="1"/>
          <p:nvPr/>
        </p:nvSpPr>
        <p:spPr>
          <a:xfrm>
            <a:off x="5194575" y="3227551"/>
            <a:ext cx="3396600" cy="1284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Размножение преимущественно половое, а клетки животных лишены жёстких клеточных стенок, что обеспечивает большее биологическое разнообразие.
</a:t>
            </a:r>
            <a:endParaRPr lang="en-US" sz="1200" dirty="0"/>
          </a:p>
        </p:txBody>
      </p:sp>
      <p:sp>
        <p:nvSpPr>
          <p:cNvPr id="9" name="Text 5"/>
          <p:cNvSpPr txBox="1"/>
          <p:nvPr/>
        </p:nvSpPr>
        <p:spPr>
          <a:xfrm>
            <a:off x="140750" y="4706150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4343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475" y="1841136"/>
            <a:ext cx="376800" cy="334933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49691" y="1830853"/>
            <a:ext cx="288844" cy="355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124" y="3512438"/>
            <a:ext cx="355500" cy="355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38580" y="3512438"/>
            <a:ext cx="311063" cy="355500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697950" y="692900"/>
            <a:ext cx="7748100" cy="672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Ключевые различия животных и растений
</a:t>
            </a:r>
            <a:endParaRPr lang="en-US" sz="2500" dirty="0"/>
          </a:p>
        </p:txBody>
      </p:sp>
      <p:sp>
        <p:nvSpPr>
          <p:cNvPr id="8" name="Text 1"/>
          <p:cNvSpPr txBox="1"/>
          <p:nvPr/>
        </p:nvSpPr>
        <p:spPr>
          <a:xfrm>
            <a:off x="1094925" y="1830750"/>
            <a:ext cx="2987700" cy="355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Питание
</a:t>
            </a:r>
            <a:endParaRPr lang="en-US" sz="1400" dirty="0"/>
          </a:p>
        </p:txBody>
      </p:sp>
      <p:sp>
        <p:nvSpPr>
          <p:cNvPr id="9" name="Text 2"/>
          <p:cNvSpPr txBox="1"/>
          <p:nvPr/>
        </p:nvSpPr>
        <p:spPr>
          <a:xfrm>
            <a:off x="580700" y="2364500"/>
            <a:ext cx="3501900" cy="803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Животные гетеротрофны и не фотосинтезируют, в отличие от растений, которые с помощью хлорофилла синтезируют органические вещества самостоятельно.
</a:t>
            </a:r>
            <a:endParaRPr lang="en-US" sz="1200" dirty="0"/>
          </a:p>
        </p:txBody>
      </p:sp>
      <p:sp>
        <p:nvSpPr>
          <p:cNvPr id="10" name="Text 3"/>
          <p:cNvSpPr txBox="1"/>
          <p:nvPr/>
        </p:nvSpPr>
        <p:spPr>
          <a:xfrm>
            <a:off x="5425150" y="1830750"/>
            <a:ext cx="2987700" cy="355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Клеточная структура и движение
</a:t>
            </a:r>
            <a:endParaRPr lang="en-US" sz="1400" dirty="0"/>
          </a:p>
        </p:txBody>
      </p:sp>
      <p:sp>
        <p:nvSpPr>
          <p:cNvPr id="11" name="Text 4"/>
          <p:cNvSpPr txBox="1"/>
          <p:nvPr/>
        </p:nvSpPr>
        <p:spPr>
          <a:xfrm>
            <a:off x="4910925" y="2364500"/>
            <a:ext cx="3501900" cy="803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Животные обладают подвижностью и активным обменом веществ, невозможным при наличии жестких клеточных стенок растений, ограничивающих движения.
</a:t>
            </a:r>
            <a:endParaRPr lang="en-US" sz="1200" dirty="0"/>
          </a:p>
        </p:txBody>
      </p:sp>
      <p:sp>
        <p:nvSpPr>
          <p:cNvPr id="12" name="Text 5"/>
          <p:cNvSpPr txBox="1"/>
          <p:nvPr/>
        </p:nvSpPr>
        <p:spPr>
          <a:xfrm>
            <a:off x="1094925" y="3512325"/>
            <a:ext cx="2987700" cy="355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Нервная система
</a:t>
            </a:r>
            <a:endParaRPr lang="en-US" sz="1400" dirty="0"/>
          </a:p>
        </p:txBody>
      </p:sp>
      <p:sp>
        <p:nvSpPr>
          <p:cNvPr id="13" name="Text 6"/>
          <p:cNvSpPr txBox="1"/>
          <p:nvPr/>
        </p:nvSpPr>
        <p:spPr>
          <a:xfrm>
            <a:off x="580700" y="4049400"/>
            <a:ext cx="3501900" cy="803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Животные имеют развитую нервную систему для управления поведением, в то время как растения формируют устойчивые структуры без нервных тканей.
</a:t>
            </a:r>
            <a:endParaRPr lang="en-US" sz="1200" dirty="0"/>
          </a:p>
        </p:txBody>
      </p:sp>
      <p:sp>
        <p:nvSpPr>
          <p:cNvPr id="14" name="Text 7"/>
          <p:cNvSpPr txBox="1"/>
          <p:nvPr/>
        </p:nvSpPr>
        <p:spPr>
          <a:xfrm>
            <a:off x="5425150" y="3512325"/>
            <a:ext cx="2987700" cy="355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Основные критерии различия
</a:t>
            </a:r>
            <a:endParaRPr lang="en-US" sz="1400" dirty="0"/>
          </a:p>
        </p:txBody>
      </p:sp>
      <p:sp>
        <p:nvSpPr>
          <p:cNvPr id="15" name="Text 8"/>
          <p:cNvSpPr txBox="1"/>
          <p:nvPr/>
        </p:nvSpPr>
        <p:spPr>
          <a:xfrm>
            <a:off x="4910925" y="4049425"/>
            <a:ext cx="3501900" cy="803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Главные отличия — способ питания, структура клеток, наличие нервной системы и адаптации для поддержания жизнедеятельности каждого организма.
</a:t>
            </a:r>
            <a:endParaRPr lang="en-US" sz="1200" dirty="0"/>
          </a:p>
        </p:txBody>
      </p:sp>
      <p:sp>
        <p:nvSpPr>
          <p:cNvPr id="16" name="Text 9"/>
          <p:cNvSpPr txBox="1"/>
          <p:nvPr/>
        </p:nvSpPr>
        <p:spPr>
          <a:xfrm>
            <a:off x="65300" y="4772455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238" y="1830853"/>
            <a:ext cx="355500" cy="355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9213" y="1841136"/>
            <a:ext cx="376800" cy="334933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8837" y="1841136"/>
            <a:ext cx="376800" cy="334933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98463" y="1857883"/>
            <a:ext cx="376800" cy="30144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68738" y="1830853"/>
            <a:ext cx="355500" cy="355500"/>
          </a:xfrm>
          <a:prstGeom prst="rect">
            <a:avLst/>
          </a:prstGeom>
        </p:spPr>
      </p:pic>
      <p:sp>
        <p:nvSpPr>
          <p:cNvPr id="8" name="Text 0"/>
          <p:cNvSpPr txBox="1"/>
          <p:nvPr/>
        </p:nvSpPr>
        <p:spPr>
          <a:xfrm>
            <a:off x="697950" y="692900"/>
            <a:ext cx="7748100" cy="672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Основные группы животных
</a:t>
            </a:r>
            <a:endParaRPr lang="en-US" sz="2500" dirty="0"/>
          </a:p>
        </p:txBody>
      </p:sp>
      <p:sp>
        <p:nvSpPr>
          <p:cNvPr id="9" name="Text 1"/>
          <p:cNvSpPr txBox="1"/>
          <p:nvPr/>
        </p:nvSpPr>
        <p:spPr>
          <a:xfrm>
            <a:off x="65300" y="4772455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100" dirty="0"/>
          </a:p>
        </p:txBody>
      </p:sp>
      <p:sp>
        <p:nvSpPr>
          <p:cNvPr id="10" name="Text 2"/>
          <p:cNvSpPr txBox="1"/>
          <p:nvPr/>
        </p:nvSpPr>
        <p:spPr>
          <a:xfrm>
            <a:off x="224813" y="2309400"/>
            <a:ext cx="1661100" cy="592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Беспозвоночные
</a:t>
            </a:r>
            <a:endParaRPr lang="en-US" sz="1400" dirty="0"/>
          </a:p>
        </p:txBody>
      </p:sp>
      <p:sp>
        <p:nvSpPr>
          <p:cNvPr id="11" name="Text 3"/>
          <p:cNvSpPr txBox="1"/>
          <p:nvPr/>
        </p:nvSpPr>
        <p:spPr>
          <a:xfrm>
            <a:off x="224813" y="3050050"/>
            <a:ext cx="1661100" cy="1543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Включают насекомых, моллюсков и червей, характеризуются отсутствием позвоночника и разнообразием форм организмов, населяющих различные среды.
</a:t>
            </a:r>
            <a:endParaRPr lang="en-US" sz="1200" dirty="0"/>
          </a:p>
        </p:txBody>
      </p:sp>
      <p:sp>
        <p:nvSpPr>
          <p:cNvPr id="12" name="Text 4"/>
          <p:cNvSpPr txBox="1"/>
          <p:nvPr/>
        </p:nvSpPr>
        <p:spPr>
          <a:xfrm>
            <a:off x="1984438" y="2309400"/>
            <a:ext cx="1661100" cy="592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Рыбы
</a:t>
            </a:r>
            <a:endParaRPr lang="en-US" sz="1400" dirty="0"/>
          </a:p>
        </p:txBody>
      </p:sp>
      <p:sp>
        <p:nvSpPr>
          <p:cNvPr id="13" name="Text 5"/>
          <p:cNvSpPr txBox="1"/>
          <p:nvPr/>
        </p:nvSpPr>
        <p:spPr>
          <a:xfrm>
            <a:off x="1984438" y="3050050"/>
            <a:ext cx="1661100" cy="1543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Обитают в воде, имеют жабры и плавники, обеспечивают большое биологическое разнообразие и экономическую значимость.
</a:t>
            </a:r>
            <a:endParaRPr lang="en-US" sz="1200" dirty="0"/>
          </a:p>
        </p:txBody>
      </p:sp>
      <p:sp>
        <p:nvSpPr>
          <p:cNvPr id="14" name="Text 6"/>
          <p:cNvSpPr txBox="1"/>
          <p:nvPr/>
        </p:nvSpPr>
        <p:spPr>
          <a:xfrm>
            <a:off x="3744063" y="2309400"/>
            <a:ext cx="1661100" cy="592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Земноводные
</a:t>
            </a:r>
            <a:endParaRPr lang="en-US" sz="1400" dirty="0"/>
          </a:p>
        </p:txBody>
      </p:sp>
      <p:sp>
        <p:nvSpPr>
          <p:cNvPr id="15" name="Text 7"/>
          <p:cNvSpPr txBox="1"/>
          <p:nvPr/>
        </p:nvSpPr>
        <p:spPr>
          <a:xfrm>
            <a:off x="3744063" y="3050050"/>
            <a:ext cx="1661100" cy="1543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Промежуточная группа, обитающая как в воде, так и на суше, с особенностями дыхательной и репродуктивной систем.
</a:t>
            </a:r>
            <a:endParaRPr lang="en-US" sz="1200" dirty="0"/>
          </a:p>
        </p:txBody>
      </p:sp>
      <p:sp>
        <p:nvSpPr>
          <p:cNvPr id="16" name="Text 8"/>
          <p:cNvSpPr txBox="1"/>
          <p:nvPr/>
        </p:nvSpPr>
        <p:spPr>
          <a:xfrm>
            <a:off x="5503688" y="2309400"/>
            <a:ext cx="1661100" cy="592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Рептилии
</a:t>
            </a:r>
            <a:endParaRPr lang="en-US" sz="1400" dirty="0"/>
          </a:p>
        </p:txBody>
      </p:sp>
      <p:sp>
        <p:nvSpPr>
          <p:cNvPr id="17" name="Text 9"/>
          <p:cNvSpPr txBox="1"/>
          <p:nvPr/>
        </p:nvSpPr>
        <p:spPr>
          <a:xfrm>
            <a:off x="5503688" y="3050050"/>
            <a:ext cx="1661100" cy="1543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Преимущественно наземные животные с кожей, покрытой чешуёй, обладающие способностью к климатической адаптации.
</a:t>
            </a:r>
            <a:endParaRPr lang="en-US" sz="1200" dirty="0"/>
          </a:p>
        </p:txBody>
      </p:sp>
      <p:sp>
        <p:nvSpPr>
          <p:cNvPr id="18" name="Text 10"/>
          <p:cNvSpPr txBox="1"/>
          <p:nvPr/>
        </p:nvSpPr>
        <p:spPr>
          <a:xfrm>
            <a:off x="7263313" y="2309400"/>
            <a:ext cx="1661100" cy="592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Птицы и млекопитающие
</a:t>
            </a:r>
            <a:endParaRPr lang="en-US" sz="1400" dirty="0"/>
          </a:p>
        </p:txBody>
      </p:sp>
      <p:sp>
        <p:nvSpPr>
          <p:cNvPr id="19" name="Text 11"/>
          <p:cNvSpPr txBox="1"/>
          <p:nvPr/>
        </p:nvSpPr>
        <p:spPr>
          <a:xfrm>
            <a:off x="7263313" y="3050050"/>
            <a:ext cx="1661100" cy="1543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Отличаются теплокровностью, развитием системы терморегуляции, высокой активностью и сложным поведением.
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1115" y="517000"/>
            <a:ext cx="4893520" cy="36213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65300" y="4772455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100" dirty="0"/>
          </a:p>
        </p:txBody>
      </p:sp>
      <p:sp>
        <p:nvSpPr>
          <p:cNvPr id="5" name="Text 1"/>
          <p:cNvSpPr txBox="1"/>
          <p:nvPr/>
        </p:nvSpPr>
        <p:spPr>
          <a:xfrm>
            <a:off x="4100775" y="4274962"/>
            <a:ext cx="4814700" cy="30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8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Международный каталог видов животных, 2023
</a:t>
            </a:r>
            <a:endParaRPr lang="en-US" sz="800" dirty="0"/>
          </a:p>
        </p:txBody>
      </p:sp>
      <p:sp>
        <p:nvSpPr>
          <p:cNvPr id="6" name="Text 2"/>
          <p:cNvSpPr txBox="1"/>
          <p:nvPr/>
        </p:nvSpPr>
        <p:spPr>
          <a:xfrm>
            <a:off x="158750" y="517050"/>
            <a:ext cx="3571200" cy="3621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800" b="1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Число видов животных по основным типам
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Наиболее многочисленными являются членистоногие, составляющие основную часть биоразнообразия животных.
</a:t>
            </a:r>
            <a:endParaRPr lang="en-US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775" y="852816"/>
            <a:ext cx="4788300" cy="3387018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54675" y="152650"/>
            <a:ext cx="8119200" cy="38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244" b="1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Сравнительная характеристика групп позвоночных
</a:t>
            </a:r>
            <a:endParaRPr lang="en-US" sz="2244" dirty="0"/>
          </a:p>
        </p:txBody>
      </p:sp>
      <p:sp>
        <p:nvSpPr>
          <p:cNvPr id="5" name="Text 1"/>
          <p:cNvSpPr txBox="1"/>
          <p:nvPr/>
        </p:nvSpPr>
        <p:spPr>
          <a:xfrm>
            <a:off x="244766" y="4294387"/>
            <a:ext cx="3902100" cy="12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41"/>
              </a:lnSpc>
              <a:buNone/>
            </a:pPr>
            <a:r>
              <a:rPr lang="en-US" sz="645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Современная зоология, 2022
</a:t>
            </a:r>
            <a:endParaRPr lang="en-US" sz="645" dirty="0"/>
          </a:p>
        </p:txBody>
      </p:sp>
      <p:sp>
        <p:nvSpPr>
          <p:cNvPr id="6" name="Text 2"/>
          <p:cNvSpPr txBox="1"/>
          <p:nvPr/>
        </p:nvSpPr>
        <p:spPr>
          <a:xfrm>
            <a:off x="5233725" y="825975"/>
            <a:ext cx="3708000" cy="3545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50041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Сводная таблица с основными признаками пяти главных классов позвоночных животных.
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Каждая группа адаптирована к определённой среде и типу размножения, что отражает эволюционное разнообразие.
</a:t>
            </a:r>
            <a:endParaRPr lang="en-US" sz="1400" dirty="0"/>
          </a:p>
        </p:txBody>
      </p:sp>
      <p:sp>
        <p:nvSpPr>
          <p:cNvPr id="7" name="Text 3"/>
          <p:cNvSpPr txBox="1"/>
          <p:nvPr/>
        </p:nvSpPr>
        <p:spPr>
          <a:xfrm>
            <a:off x="65300" y="4772455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533</Words>
  <Application>Microsoft Office PowerPoint</Application>
  <PresentationFormat>Экран (16:9)</PresentationFormat>
  <Paragraphs>76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Student</cp:lastModifiedBy>
  <cp:revision>2</cp:revision>
  <dcterms:created xsi:type="dcterms:W3CDTF">2026-03-01T16:54:52Z</dcterms:created>
  <dcterms:modified xsi:type="dcterms:W3CDTF">2026-03-01T16:56:57Z</dcterms:modified>
</cp:coreProperties>
</file>